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768"/>
  </p:notesMasterIdLst>
  <p:handoutMasterIdLst>
    <p:handoutMasterId r:id="rId769"/>
  </p:handoutMasterIdLst>
  <p:sldIdLst>
    <p:sldId id="350" r:id="rId2"/>
    <p:sldId id="259" r:id="rId3"/>
    <p:sldId id="260" r:id="rId4"/>
    <p:sldId id="261" r:id="rId5"/>
    <p:sldId id="262" r:id="rId6"/>
    <p:sldId id="264" r:id="rId7"/>
    <p:sldId id="265" r:id="rId8"/>
    <p:sldId id="271" r:id="rId9"/>
    <p:sldId id="272" r:id="rId10"/>
    <p:sldId id="273" r:id="rId11"/>
    <p:sldId id="274" r:id="rId12"/>
    <p:sldId id="275" r:id="rId13"/>
    <p:sldId id="276" r:id="rId14"/>
    <p:sldId id="277" r:id="rId15"/>
    <p:sldId id="278" r:id="rId16"/>
    <p:sldId id="279" r:id="rId17"/>
    <p:sldId id="280" r:id="rId18"/>
    <p:sldId id="281" r:id="rId19"/>
    <p:sldId id="282" r:id="rId20"/>
    <p:sldId id="283" r:id="rId21"/>
    <p:sldId id="284" r:id="rId22"/>
    <p:sldId id="354" r:id="rId23"/>
    <p:sldId id="317" r:id="rId24"/>
    <p:sldId id="318" r:id="rId25"/>
    <p:sldId id="319" r:id="rId26"/>
    <p:sldId id="320" r:id="rId27"/>
    <p:sldId id="321" r:id="rId28"/>
    <p:sldId id="322" r:id="rId29"/>
    <p:sldId id="323" r:id="rId30"/>
    <p:sldId id="324" r:id="rId31"/>
    <p:sldId id="351" r:id="rId32"/>
    <p:sldId id="327" r:id="rId33"/>
    <p:sldId id="328" r:id="rId34"/>
    <p:sldId id="329" r:id="rId35"/>
    <p:sldId id="330" r:id="rId36"/>
    <p:sldId id="331" r:id="rId37"/>
    <p:sldId id="332" r:id="rId38"/>
    <p:sldId id="333" r:id="rId39"/>
    <p:sldId id="334" r:id="rId40"/>
    <p:sldId id="352" r:id="rId41"/>
    <p:sldId id="256" r:id="rId42"/>
    <p:sldId id="355" r:id="rId43"/>
    <p:sldId id="356" r:id="rId44"/>
    <p:sldId id="357" r:id="rId45"/>
    <p:sldId id="358" r:id="rId46"/>
    <p:sldId id="263" r:id="rId47"/>
    <p:sldId id="359" r:id="rId48"/>
    <p:sldId id="360" r:id="rId49"/>
    <p:sldId id="266" r:id="rId50"/>
    <p:sldId id="267" r:id="rId51"/>
    <p:sldId id="268" r:id="rId52"/>
    <p:sldId id="269" r:id="rId53"/>
    <p:sldId id="270" r:id="rId54"/>
    <p:sldId id="361" r:id="rId55"/>
    <p:sldId id="362" r:id="rId56"/>
    <p:sldId id="363" r:id="rId57"/>
    <p:sldId id="364" r:id="rId58"/>
    <p:sldId id="365" r:id="rId59"/>
    <p:sldId id="366" r:id="rId60"/>
    <p:sldId id="367" r:id="rId61"/>
    <p:sldId id="368" r:id="rId62"/>
    <p:sldId id="369" r:id="rId63"/>
    <p:sldId id="370" r:id="rId64"/>
    <p:sldId id="371" r:id="rId65"/>
    <p:sldId id="372" r:id="rId66"/>
    <p:sldId id="373" r:id="rId67"/>
    <p:sldId id="374" r:id="rId68"/>
    <p:sldId id="285" r:id="rId69"/>
    <p:sldId id="286" r:id="rId70"/>
    <p:sldId id="287" r:id="rId71"/>
    <p:sldId id="288" r:id="rId72"/>
    <p:sldId id="289" r:id="rId73"/>
    <p:sldId id="291" r:id="rId74"/>
    <p:sldId id="315" r:id="rId75"/>
    <p:sldId id="316" r:id="rId76"/>
    <p:sldId id="292" r:id="rId77"/>
    <p:sldId id="293" r:id="rId78"/>
    <p:sldId id="294" r:id="rId79"/>
    <p:sldId id="295" r:id="rId80"/>
    <p:sldId id="296" r:id="rId81"/>
    <p:sldId id="297" r:id="rId82"/>
    <p:sldId id="298" r:id="rId83"/>
    <p:sldId id="326" r:id="rId84"/>
    <p:sldId id="300" r:id="rId85"/>
    <p:sldId id="301" r:id="rId86"/>
    <p:sldId id="302" r:id="rId87"/>
    <p:sldId id="303" r:id="rId88"/>
    <p:sldId id="304" r:id="rId89"/>
    <p:sldId id="305" r:id="rId90"/>
    <p:sldId id="306" r:id="rId91"/>
    <p:sldId id="290" r:id="rId92"/>
    <p:sldId id="375" r:id="rId93"/>
    <p:sldId id="307" r:id="rId94"/>
    <p:sldId id="376" r:id="rId95"/>
    <p:sldId id="309" r:id="rId96"/>
    <p:sldId id="377" r:id="rId97"/>
    <p:sldId id="378" r:id="rId98"/>
    <p:sldId id="379" r:id="rId99"/>
    <p:sldId id="380" r:id="rId100"/>
    <p:sldId id="381" r:id="rId101"/>
    <p:sldId id="313" r:id="rId102"/>
    <p:sldId id="314" r:id="rId103"/>
    <p:sldId id="382" r:id="rId104"/>
    <p:sldId id="383" r:id="rId105"/>
    <p:sldId id="384" r:id="rId106"/>
    <p:sldId id="385" r:id="rId107"/>
    <p:sldId id="325" r:id="rId108"/>
    <p:sldId id="386" r:id="rId109"/>
    <p:sldId id="258" r:id="rId110"/>
    <p:sldId id="387" r:id="rId111"/>
    <p:sldId id="388" r:id="rId112"/>
    <p:sldId id="389" r:id="rId113"/>
    <p:sldId id="390" r:id="rId114"/>
    <p:sldId id="391" r:id="rId115"/>
    <p:sldId id="392" r:id="rId116"/>
    <p:sldId id="393" r:id="rId117"/>
    <p:sldId id="394" r:id="rId118"/>
    <p:sldId id="395" r:id="rId119"/>
    <p:sldId id="396" r:id="rId120"/>
    <p:sldId id="397" r:id="rId121"/>
    <p:sldId id="398" r:id="rId122"/>
    <p:sldId id="399" r:id="rId123"/>
    <p:sldId id="400" r:id="rId124"/>
    <p:sldId id="401" r:id="rId125"/>
    <p:sldId id="402" r:id="rId126"/>
    <p:sldId id="403" r:id="rId127"/>
    <p:sldId id="404" r:id="rId128"/>
    <p:sldId id="405" r:id="rId129"/>
    <p:sldId id="406" r:id="rId130"/>
    <p:sldId id="407" r:id="rId131"/>
    <p:sldId id="408" r:id="rId132"/>
    <p:sldId id="409" r:id="rId133"/>
    <p:sldId id="410" r:id="rId134"/>
    <p:sldId id="411" r:id="rId135"/>
    <p:sldId id="412" r:id="rId136"/>
    <p:sldId id="413" r:id="rId137"/>
    <p:sldId id="414" r:id="rId138"/>
    <p:sldId id="415" r:id="rId139"/>
    <p:sldId id="416" r:id="rId140"/>
    <p:sldId id="417" r:id="rId141"/>
    <p:sldId id="418" r:id="rId142"/>
    <p:sldId id="419" r:id="rId143"/>
    <p:sldId id="420" r:id="rId144"/>
    <p:sldId id="421" r:id="rId145"/>
    <p:sldId id="422" r:id="rId146"/>
    <p:sldId id="423" r:id="rId147"/>
    <p:sldId id="424" r:id="rId148"/>
    <p:sldId id="425" r:id="rId149"/>
    <p:sldId id="299" r:id="rId150"/>
    <p:sldId id="426" r:id="rId151"/>
    <p:sldId id="427" r:id="rId152"/>
    <p:sldId id="428" r:id="rId153"/>
    <p:sldId id="429" r:id="rId154"/>
    <p:sldId id="430" r:id="rId155"/>
    <p:sldId id="431" r:id="rId156"/>
    <p:sldId id="432" r:id="rId157"/>
    <p:sldId id="433" r:id="rId158"/>
    <p:sldId id="308" r:id="rId159"/>
    <p:sldId id="434" r:id="rId160"/>
    <p:sldId id="435" r:id="rId161"/>
    <p:sldId id="310" r:id="rId162"/>
    <p:sldId id="311" r:id="rId163"/>
    <p:sldId id="312" r:id="rId164"/>
    <p:sldId id="436" r:id="rId165"/>
    <p:sldId id="437" r:id="rId166"/>
    <p:sldId id="438" r:id="rId167"/>
    <p:sldId id="439" r:id="rId168"/>
    <p:sldId id="440" r:id="rId169"/>
    <p:sldId id="441" r:id="rId170"/>
    <p:sldId id="442" r:id="rId171"/>
    <p:sldId id="443" r:id="rId172"/>
    <p:sldId id="444" r:id="rId173"/>
    <p:sldId id="445" r:id="rId174"/>
    <p:sldId id="446" r:id="rId175"/>
    <p:sldId id="447" r:id="rId176"/>
    <p:sldId id="448" r:id="rId177"/>
    <p:sldId id="449" r:id="rId178"/>
    <p:sldId id="450" r:id="rId179"/>
    <p:sldId id="451" r:id="rId180"/>
    <p:sldId id="452" r:id="rId181"/>
    <p:sldId id="453" r:id="rId182"/>
    <p:sldId id="454" r:id="rId183"/>
    <p:sldId id="455" r:id="rId184"/>
    <p:sldId id="456" r:id="rId185"/>
    <p:sldId id="457" r:id="rId186"/>
    <p:sldId id="458" r:id="rId187"/>
    <p:sldId id="459" r:id="rId188"/>
    <p:sldId id="335" r:id="rId189"/>
    <p:sldId id="336" r:id="rId190"/>
    <p:sldId id="460" r:id="rId191"/>
    <p:sldId id="461" r:id="rId192"/>
    <p:sldId id="337" r:id="rId193"/>
    <p:sldId id="338" r:id="rId194"/>
    <p:sldId id="339" r:id="rId195"/>
    <p:sldId id="340" r:id="rId196"/>
    <p:sldId id="341" r:id="rId197"/>
    <p:sldId id="342" r:id="rId198"/>
    <p:sldId id="343" r:id="rId199"/>
    <p:sldId id="344" r:id="rId200"/>
    <p:sldId id="345" r:id="rId201"/>
    <p:sldId id="346" r:id="rId202"/>
    <p:sldId id="347" r:id="rId203"/>
    <p:sldId id="348" r:id="rId204"/>
    <p:sldId id="349" r:id="rId205"/>
    <p:sldId id="462" r:id="rId206"/>
    <p:sldId id="463" r:id="rId207"/>
    <p:sldId id="464" r:id="rId208"/>
    <p:sldId id="465" r:id="rId209"/>
    <p:sldId id="353" r:id="rId210"/>
    <p:sldId id="466" r:id="rId211"/>
    <p:sldId id="467" r:id="rId212"/>
    <p:sldId id="468" r:id="rId213"/>
    <p:sldId id="469" r:id="rId214"/>
    <p:sldId id="470" r:id="rId215"/>
    <p:sldId id="471" r:id="rId216"/>
    <p:sldId id="472" r:id="rId217"/>
    <p:sldId id="473" r:id="rId218"/>
    <p:sldId id="474" r:id="rId219"/>
    <p:sldId id="475" r:id="rId220"/>
    <p:sldId id="476" r:id="rId221"/>
    <p:sldId id="477" r:id="rId222"/>
    <p:sldId id="478" r:id="rId223"/>
    <p:sldId id="479" r:id="rId224"/>
    <p:sldId id="480" r:id="rId225"/>
    <p:sldId id="481" r:id="rId226"/>
    <p:sldId id="482" r:id="rId227"/>
    <p:sldId id="483" r:id="rId228"/>
    <p:sldId id="484" r:id="rId229"/>
    <p:sldId id="485" r:id="rId230"/>
    <p:sldId id="486" r:id="rId231"/>
    <p:sldId id="487" r:id="rId232"/>
    <p:sldId id="488" r:id="rId233"/>
    <p:sldId id="489" r:id="rId234"/>
    <p:sldId id="490" r:id="rId235"/>
    <p:sldId id="491" r:id="rId236"/>
    <p:sldId id="492" r:id="rId237"/>
    <p:sldId id="493" r:id="rId238"/>
    <p:sldId id="494" r:id="rId239"/>
    <p:sldId id="495" r:id="rId240"/>
    <p:sldId id="496" r:id="rId241"/>
    <p:sldId id="497" r:id="rId242"/>
    <p:sldId id="498" r:id="rId243"/>
    <p:sldId id="499" r:id="rId244"/>
    <p:sldId id="500" r:id="rId245"/>
    <p:sldId id="501" r:id="rId246"/>
    <p:sldId id="502" r:id="rId247"/>
    <p:sldId id="503" r:id="rId248"/>
    <p:sldId id="504" r:id="rId249"/>
    <p:sldId id="505" r:id="rId250"/>
    <p:sldId id="506" r:id="rId251"/>
    <p:sldId id="507" r:id="rId252"/>
    <p:sldId id="508" r:id="rId253"/>
    <p:sldId id="509" r:id="rId254"/>
    <p:sldId id="510" r:id="rId255"/>
    <p:sldId id="511" r:id="rId256"/>
    <p:sldId id="512" r:id="rId257"/>
    <p:sldId id="513" r:id="rId258"/>
    <p:sldId id="514" r:id="rId259"/>
    <p:sldId id="515" r:id="rId260"/>
    <p:sldId id="516" r:id="rId261"/>
    <p:sldId id="517" r:id="rId262"/>
    <p:sldId id="518" r:id="rId263"/>
    <p:sldId id="519" r:id="rId264"/>
    <p:sldId id="520" r:id="rId265"/>
    <p:sldId id="521" r:id="rId266"/>
    <p:sldId id="522" r:id="rId267"/>
    <p:sldId id="523" r:id="rId268"/>
    <p:sldId id="524" r:id="rId269"/>
    <p:sldId id="525" r:id="rId270"/>
    <p:sldId id="526" r:id="rId271"/>
    <p:sldId id="527" r:id="rId272"/>
    <p:sldId id="528" r:id="rId273"/>
    <p:sldId id="529" r:id="rId274"/>
    <p:sldId id="530" r:id="rId275"/>
    <p:sldId id="531" r:id="rId276"/>
    <p:sldId id="532" r:id="rId277"/>
    <p:sldId id="533" r:id="rId278"/>
    <p:sldId id="534" r:id="rId279"/>
    <p:sldId id="535" r:id="rId280"/>
    <p:sldId id="536" r:id="rId281"/>
    <p:sldId id="537" r:id="rId282"/>
    <p:sldId id="538" r:id="rId283"/>
    <p:sldId id="539" r:id="rId284"/>
    <p:sldId id="540" r:id="rId285"/>
    <p:sldId id="541" r:id="rId286"/>
    <p:sldId id="542" r:id="rId287"/>
    <p:sldId id="543" r:id="rId288"/>
    <p:sldId id="544" r:id="rId289"/>
    <p:sldId id="545" r:id="rId290"/>
    <p:sldId id="546" r:id="rId291"/>
    <p:sldId id="547" r:id="rId292"/>
    <p:sldId id="548" r:id="rId293"/>
    <p:sldId id="549" r:id="rId294"/>
    <p:sldId id="550" r:id="rId295"/>
    <p:sldId id="551" r:id="rId296"/>
    <p:sldId id="552" r:id="rId297"/>
    <p:sldId id="553" r:id="rId298"/>
    <p:sldId id="554" r:id="rId299"/>
    <p:sldId id="555" r:id="rId300"/>
    <p:sldId id="556" r:id="rId301"/>
    <p:sldId id="557" r:id="rId302"/>
    <p:sldId id="558" r:id="rId303"/>
    <p:sldId id="559" r:id="rId304"/>
    <p:sldId id="560" r:id="rId305"/>
    <p:sldId id="561" r:id="rId306"/>
    <p:sldId id="562" r:id="rId307"/>
    <p:sldId id="563" r:id="rId308"/>
    <p:sldId id="564" r:id="rId309"/>
    <p:sldId id="565" r:id="rId310"/>
    <p:sldId id="566" r:id="rId311"/>
    <p:sldId id="567" r:id="rId312"/>
    <p:sldId id="568" r:id="rId313"/>
    <p:sldId id="569" r:id="rId314"/>
    <p:sldId id="570" r:id="rId315"/>
    <p:sldId id="571" r:id="rId316"/>
    <p:sldId id="572" r:id="rId317"/>
    <p:sldId id="573" r:id="rId318"/>
    <p:sldId id="574" r:id="rId319"/>
    <p:sldId id="575" r:id="rId320"/>
    <p:sldId id="576" r:id="rId321"/>
    <p:sldId id="577" r:id="rId322"/>
    <p:sldId id="578" r:id="rId323"/>
    <p:sldId id="579" r:id="rId324"/>
    <p:sldId id="580" r:id="rId325"/>
    <p:sldId id="581" r:id="rId326"/>
    <p:sldId id="582" r:id="rId327"/>
    <p:sldId id="583" r:id="rId328"/>
    <p:sldId id="584" r:id="rId329"/>
    <p:sldId id="585" r:id="rId330"/>
    <p:sldId id="586" r:id="rId331"/>
    <p:sldId id="587" r:id="rId332"/>
    <p:sldId id="588" r:id="rId333"/>
    <p:sldId id="589" r:id="rId334"/>
    <p:sldId id="590" r:id="rId335"/>
    <p:sldId id="591" r:id="rId336"/>
    <p:sldId id="592" r:id="rId337"/>
    <p:sldId id="593" r:id="rId338"/>
    <p:sldId id="594" r:id="rId339"/>
    <p:sldId id="595" r:id="rId340"/>
    <p:sldId id="596" r:id="rId341"/>
    <p:sldId id="597" r:id="rId342"/>
    <p:sldId id="598" r:id="rId343"/>
    <p:sldId id="599" r:id="rId344"/>
    <p:sldId id="600" r:id="rId345"/>
    <p:sldId id="601" r:id="rId346"/>
    <p:sldId id="602" r:id="rId347"/>
    <p:sldId id="603" r:id="rId348"/>
    <p:sldId id="604" r:id="rId349"/>
    <p:sldId id="605" r:id="rId350"/>
    <p:sldId id="606" r:id="rId351"/>
    <p:sldId id="607" r:id="rId352"/>
    <p:sldId id="608" r:id="rId353"/>
    <p:sldId id="609" r:id="rId354"/>
    <p:sldId id="610" r:id="rId355"/>
    <p:sldId id="611" r:id="rId356"/>
    <p:sldId id="612" r:id="rId357"/>
    <p:sldId id="613" r:id="rId358"/>
    <p:sldId id="614" r:id="rId359"/>
    <p:sldId id="615" r:id="rId360"/>
    <p:sldId id="616" r:id="rId361"/>
    <p:sldId id="617" r:id="rId362"/>
    <p:sldId id="618" r:id="rId363"/>
    <p:sldId id="619" r:id="rId364"/>
    <p:sldId id="620" r:id="rId365"/>
    <p:sldId id="621" r:id="rId366"/>
    <p:sldId id="622" r:id="rId367"/>
    <p:sldId id="623" r:id="rId368"/>
    <p:sldId id="624" r:id="rId369"/>
    <p:sldId id="625" r:id="rId370"/>
    <p:sldId id="626" r:id="rId371"/>
    <p:sldId id="627" r:id="rId372"/>
    <p:sldId id="628" r:id="rId373"/>
    <p:sldId id="629" r:id="rId374"/>
    <p:sldId id="630" r:id="rId375"/>
    <p:sldId id="631" r:id="rId376"/>
    <p:sldId id="632" r:id="rId377"/>
    <p:sldId id="633" r:id="rId378"/>
    <p:sldId id="634" r:id="rId379"/>
    <p:sldId id="635" r:id="rId380"/>
    <p:sldId id="636" r:id="rId381"/>
    <p:sldId id="637" r:id="rId382"/>
    <p:sldId id="638" r:id="rId383"/>
    <p:sldId id="639" r:id="rId384"/>
    <p:sldId id="640" r:id="rId385"/>
    <p:sldId id="641" r:id="rId386"/>
    <p:sldId id="642" r:id="rId387"/>
    <p:sldId id="643" r:id="rId388"/>
    <p:sldId id="644" r:id="rId389"/>
    <p:sldId id="645" r:id="rId390"/>
    <p:sldId id="646" r:id="rId391"/>
    <p:sldId id="647" r:id="rId392"/>
    <p:sldId id="648" r:id="rId393"/>
    <p:sldId id="649" r:id="rId394"/>
    <p:sldId id="650" r:id="rId395"/>
    <p:sldId id="651" r:id="rId396"/>
    <p:sldId id="652" r:id="rId397"/>
    <p:sldId id="653" r:id="rId398"/>
    <p:sldId id="654" r:id="rId399"/>
    <p:sldId id="655" r:id="rId400"/>
    <p:sldId id="656" r:id="rId401"/>
    <p:sldId id="657" r:id="rId402"/>
    <p:sldId id="658" r:id="rId403"/>
    <p:sldId id="659" r:id="rId404"/>
    <p:sldId id="660" r:id="rId405"/>
    <p:sldId id="661" r:id="rId406"/>
    <p:sldId id="662" r:id="rId407"/>
    <p:sldId id="663" r:id="rId408"/>
    <p:sldId id="664" r:id="rId409"/>
    <p:sldId id="665" r:id="rId410"/>
    <p:sldId id="666" r:id="rId411"/>
    <p:sldId id="667" r:id="rId412"/>
    <p:sldId id="668" r:id="rId413"/>
    <p:sldId id="669" r:id="rId414"/>
    <p:sldId id="670" r:id="rId415"/>
    <p:sldId id="671" r:id="rId416"/>
    <p:sldId id="672" r:id="rId417"/>
    <p:sldId id="673" r:id="rId418"/>
    <p:sldId id="674" r:id="rId419"/>
    <p:sldId id="675" r:id="rId420"/>
    <p:sldId id="676" r:id="rId421"/>
    <p:sldId id="677" r:id="rId422"/>
    <p:sldId id="678" r:id="rId423"/>
    <p:sldId id="679" r:id="rId424"/>
    <p:sldId id="680" r:id="rId425"/>
    <p:sldId id="681" r:id="rId426"/>
    <p:sldId id="682" r:id="rId427"/>
    <p:sldId id="683" r:id="rId428"/>
    <p:sldId id="684" r:id="rId429"/>
    <p:sldId id="685" r:id="rId430"/>
    <p:sldId id="686" r:id="rId431"/>
    <p:sldId id="687" r:id="rId432"/>
    <p:sldId id="688" r:id="rId433"/>
    <p:sldId id="689" r:id="rId434"/>
    <p:sldId id="690" r:id="rId435"/>
    <p:sldId id="691" r:id="rId436"/>
    <p:sldId id="692" r:id="rId437"/>
    <p:sldId id="693" r:id="rId438"/>
    <p:sldId id="694" r:id="rId439"/>
    <p:sldId id="695" r:id="rId440"/>
    <p:sldId id="696" r:id="rId441"/>
    <p:sldId id="697" r:id="rId442"/>
    <p:sldId id="698" r:id="rId443"/>
    <p:sldId id="699" r:id="rId444"/>
    <p:sldId id="700" r:id="rId445"/>
    <p:sldId id="701" r:id="rId446"/>
    <p:sldId id="702" r:id="rId447"/>
    <p:sldId id="703" r:id="rId448"/>
    <p:sldId id="704" r:id="rId449"/>
    <p:sldId id="705" r:id="rId450"/>
    <p:sldId id="706" r:id="rId451"/>
    <p:sldId id="707" r:id="rId452"/>
    <p:sldId id="708" r:id="rId453"/>
    <p:sldId id="709" r:id="rId454"/>
    <p:sldId id="710" r:id="rId455"/>
    <p:sldId id="711" r:id="rId456"/>
    <p:sldId id="712" r:id="rId457"/>
    <p:sldId id="713" r:id="rId458"/>
    <p:sldId id="714" r:id="rId459"/>
    <p:sldId id="715" r:id="rId460"/>
    <p:sldId id="716" r:id="rId461"/>
    <p:sldId id="717" r:id="rId462"/>
    <p:sldId id="718" r:id="rId463"/>
    <p:sldId id="719" r:id="rId464"/>
    <p:sldId id="720" r:id="rId465"/>
    <p:sldId id="721" r:id="rId466"/>
    <p:sldId id="722" r:id="rId467"/>
    <p:sldId id="723" r:id="rId468"/>
    <p:sldId id="724" r:id="rId469"/>
    <p:sldId id="725" r:id="rId470"/>
    <p:sldId id="726" r:id="rId471"/>
    <p:sldId id="727" r:id="rId472"/>
    <p:sldId id="728" r:id="rId473"/>
    <p:sldId id="729" r:id="rId474"/>
    <p:sldId id="730" r:id="rId475"/>
    <p:sldId id="731" r:id="rId476"/>
    <p:sldId id="732" r:id="rId477"/>
    <p:sldId id="733" r:id="rId478"/>
    <p:sldId id="734" r:id="rId479"/>
    <p:sldId id="735" r:id="rId480"/>
    <p:sldId id="736" r:id="rId481"/>
    <p:sldId id="737" r:id="rId482"/>
    <p:sldId id="738" r:id="rId483"/>
    <p:sldId id="739" r:id="rId484"/>
    <p:sldId id="740" r:id="rId485"/>
    <p:sldId id="741" r:id="rId486"/>
    <p:sldId id="742" r:id="rId487"/>
    <p:sldId id="743" r:id="rId488"/>
    <p:sldId id="744" r:id="rId489"/>
    <p:sldId id="745" r:id="rId490"/>
    <p:sldId id="746" r:id="rId491"/>
    <p:sldId id="747" r:id="rId492"/>
    <p:sldId id="748" r:id="rId493"/>
    <p:sldId id="749" r:id="rId494"/>
    <p:sldId id="750" r:id="rId495"/>
    <p:sldId id="751" r:id="rId496"/>
    <p:sldId id="752" r:id="rId497"/>
    <p:sldId id="753" r:id="rId498"/>
    <p:sldId id="754" r:id="rId499"/>
    <p:sldId id="755" r:id="rId500"/>
    <p:sldId id="756" r:id="rId501"/>
    <p:sldId id="757" r:id="rId502"/>
    <p:sldId id="758" r:id="rId503"/>
    <p:sldId id="759" r:id="rId504"/>
    <p:sldId id="760" r:id="rId505"/>
    <p:sldId id="761" r:id="rId506"/>
    <p:sldId id="762" r:id="rId507"/>
    <p:sldId id="763" r:id="rId508"/>
    <p:sldId id="764" r:id="rId509"/>
    <p:sldId id="765" r:id="rId510"/>
    <p:sldId id="766" r:id="rId511"/>
    <p:sldId id="767" r:id="rId512"/>
    <p:sldId id="768" r:id="rId513"/>
    <p:sldId id="769" r:id="rId514"/>
    <p:sldId id="770" r:id="rId515"/>
    <p:sldId id="771" r:id="rId516"/>
    <p:sldId id="772" r:id="rId517"/>
    <p:sldId id="773" r:id="rId518"/>
    <p:sldId id="774" r:id="rId519"/>
    <p:sldId id="775" r:id="rId520"/>
    <p:sldId id="776" r:id="rId521"/>
    <p:sldId id="777" r:id="rId522"/>
    <p:sldId id="778" r:id="rId523"/>
    <p:sldId id="779" r:id="rId524"/>
    <p:sldId id="780" r:id="rId525"/>
    <p:sldId id="781" r:id="rId526"/>
    <p:sldId id="782" r:id="rId527"/>
    <p:sldId id="783" r:id="rId528"/>
    <p:sldId id="784" r:id="rId529"/>
    <p:sldId id="785" r:id="rId530"/>
    <p:sldId id="786" r:id="rId531"/>
    <p:sldId id="787" r:id="rId532"/>
    <p:sldId id="788" r:id="rId533"/>
    <p:sldId id="789" r:id="rId534"/>
    <p:sldId id="790" r:id="rId535"/>
    <p:sldId id="791" r:id="rId536"/>
    <p:sldId id="792" r:id="rId537"/>
    <p:sldId id="793" r:id="rId538"/>
    <p:sldId id="794" r:id="rId539"/>
    <p:sldId id="795" r:id="rId540"/>
    <p:sldId id="796" r:id="rId541"/>
    <p:sldId id="797" r:id="rId542"/>
    <p:sldId id="798" r:id="rId543"/>
    <p:sldId id="799" r:id="rId544"/>
    <p:sldId id="800" r:id="rId545"/>
    <p:sldId id="801" r:id="rId546"/>
    <p:sldId id="802" r:id="rId547"/>
    <p:sldId id="803" r:id="rId548"/>
    <p:sldId id="804" r:id="rId549"/>
    <p:sldId id="805" r:id="rId550"/>
    <p:sldId id="806" r:id="rId551"/>
    <p:sldId id="807" r:id="rId552"/>
    <p:sldId id="808" r:id="rId553"/>
    <p:sldId id="809" r:id="rId554"/>
    <p:sldId id="810" r:id="rId555"/>
    <p:sldId id="811" r:id="rId556"/>
    <p:sldId id="812" r:id="rId557"/>
    <p:sldId id="813" r:id="rId558"/>
    <p:sldId id="814" r:id="rId559"/>
    <p:sldId id="815" r:id="rId560"/>
    <p:sldId id="816" r:id="rId561"/>
    <p:sldId id="817" r:id="rId562"/>
    <p:sldId id="818" r:id="rId563"/>
    <p:sldId id="819" r:id="rId564"/>
    <p:sldId id="820" r:id="rId565"/>
    <p:sldId id="821" r:id="rId566"/>
    <p:sldId id="822" r:id="rId567"/>
    <p:sldId id="823" r:id="rId568"/>
    <p:sldId id="824" r:id="rId569"/>
    <p:sldId id="825" r:id="rId570"/>
    <p:sldId id="826" r:id="rId571"/>
    <p:sldId id="827" r:id="rId572"/>
    <p:sldId id="828" r:id="rId573"/>
    <p:sldId id="829" r:id="rId574"/>
    <p:sldId id="830" r:id="rId575"/>
    <p:sldId id="831" r:id="rId576"/>
    <p:sldId id="832" r:id="rId577"/>
    <p:sldId id="833" r:id="rId578"/>
    <p:sldId id="834" r:id="rId579"/>
    <p:sldId id="835" r:id="rId580"/>
    <p:sldId id="836" r:id="rId581"/>
    <p:sldId id="837" r:id="rId582"/>
    <p:sldId id="838" r:id="rId583"/>
    <p:sldId id="839" r:id="rId584"/>
    <p:sldId id="840" r:id="rId585"/>
    <p:sldId id="841" r:id="rId586"/>
    <p:sldId id="842" r:id="rId587"/>
    <p:sldId id="843" r:id="rId588"/>
    <p:sldId id="844" r:id="rId589"/>
    <p:sldId id="845" r:id="rId590"/>
    <p:sldId id="846" r:id="rId591"/>
    <p:sldId id="847" r:id="rId592"/>
    <p:sldId id="848" r:id="rId593"/>
    <p:sldId id="849" r:id="rId594"/>
    <p:sldId id="850" r:id="rId595"/>
    <p:sldId id="851" r:id="rId596"/>
    <p:sldId id="852" r:id="rId597"/>
    <p:sldId id="853" r:id="rId598"/>
    <p:sldId id="854" r:id="rId599"/>
    <p:sldId id="855" r:id="rId600"/>
    <p:sldId id="856" r:id="rId601"/>
    <p:sldId id="857" r:id="rId602"/>
    <p:sldId id="858" r:id="rId603"/>
    <p:sldId id="859" r:id="rId604"/>
    <p:sldId id="860" r:id="rId605"/>
    <p:sldId id="861" r:id="rId606"/>
    <p:sldId id="862" r:id="rId607"/>
    <p:sldId id="863" r:id="rId608"/>
    <p:sldId id="864" r:id="rId609"/>
    <p:sldId id="865" r:id="rId610"/>
    <p:sldId id="866" r:id="rId611"/>
    <p:sldId id="867" r:id="rId612"/>
    <p:sldId id="868" r:id="rId613"/>
    <p:sldId id="869" r:id="rId614"/>
    <p:sldId id="870" r:id="rId615"/>
    <p:sldId id="871" r:id="rId616"/>
    <p:sldId id="872" r:id="rId617"/>
    <p:sldId id="873" r:id="rId618"/>
    <p:sldId id="874" r:id="rId619"/>
    <p:sldId id="875" r:id="rId620"/>
    <p:sldId id="876" r:id="rId621"/>
    <p:sldId id="877" r:id="rId622"/>
    <p:sldId id="878" r:id="rId623"/>
    <p:sldId id="879" r:id="rId624"/>
    <p:sldId id="880" r:id="rId625"/>
    <p:sldId id="881" r:id="rId626"/>
    <p:sldId id="882" r:id="rId627"/>
    <p:sldId id="883" r:id="rId628"/>
    <p:sldId id="884" r:id="rId629"/>
    <p:sldId id="885" r:id="rId630"/>
    <p:sldId id="886" r:id="rId631"/>
    <p:sldId id="887" r:id="rId632"/>
    <p:sldId id="888" r:id="rId633"/>
    <p:sldId id="889" r:id="rId634"/>
    <p:sldId id="890" r:id="rId635"/>
    <p:sldId id="891" r:id="rId636"/>
    <p:sldId id="892" r:id="rId637"/>
    <p:sldId id="893" r:id="rId638"/>
    <p:sldId id="894" r:id="rId639"/>
    <p:sldId id="895" r:id="rId640"/>
    <p:sldId id="896" r:id="rId641"/>
    <p:sldId id="897" r:id="rId642"/>
    <p:sldId id="898" r:id="rId643"/>
    <p:sldId id="899" r:id="rId644"/>
    <p:sldId id="900" r:id="rId645"/>
    <p:sldId id="901" r:id="rId646"/>
    <p:sldId id="902" r:id="rId647"/>
    <p:sldId id="903" r:id="rId648"/>
    <p:sldId id="904" r:id="rId649"/>
    <p:sldId id="905" r:id="rId650"/>
    <p:sldId id="906" r:id="rId651"/>
    <p:sldId id="907" r:id="rId652"/>
    <p:sldId id="908" r:id="rId653"/>
    <p:sldId id="909" r:id="rId654"/>
    <p:sldId id="910" r:id="rId655"/>
    <p:sldId id="911" r:id="rId656"/>
    <p:sldId id="912" r:id="rId657"/>
    <p:sldId id="913" r:id="rId658"/>
    <p:sldId id="914" r:id="rId659"/>
    <p:sldId id="915" r:id="rId660"/>
    <p:sldId id="916" r:id="rId661"/>
    <p:sldId id="917" r:id="rId662"/>
    <p:sldId id="918" r:id="rId663"/>
    <p:sldId id="919" r:id="rId664"/>
    <p:sldId id="920" r:id="rId665"/>
    <p:sldId id="921" r:id="rId666"/>
    <p:sldId id="922" r:id="rId667"/>
    <p:sldId id="923" r:id="rId668"/>
    <p:sldId id="924" r:id="rId669"/>
    <p:sldId id="925" r:id="rId670"/>
    <p:sldId id="926" r:id="rId671"/>
    <p:sldId id="927" r:id="rId672"/>
    <p:sldId id="928" r:id="rId673"/>
    <p:sldId id="929" r:id="rId674"/>
    <p:sldId id="930" r:id="rId675"/>
    <p:sldId id="931" r:id="rId676"/>
    <p:sldId id="932" r:id="rId677"/>
    <p:sldId id="933" r:id="rId678"/>
    <p:sldId id="934" r:id="rId679"/>
    <p:sldId id="935" r:id="rId680"/>
    <p:sldId id="936" r:id="rId681"/>
    <p:sldId id="937" r:id="rId682"/>
    <p:sldId id="938" r:id="rId683"/>
    <p:sldId id="939" r:id="rId684"/>
    <p:sldId id="940" r:id="rId685"/>
    <p:sldId id="941" r:id="rId686"/>
    <p:sldId id="942" r:id="rId687"/>
    <p:sldId id="943" r:id="rId688"/>
    <p:sldId id="944" r:id="rId689"/>
    <p:sldId id="945" r:id="rId690"/>
    <p:sldId id="946" r:id="rId691"/>
    <p:sldId id="947" r:id="rId692"/>
    <p:sldId id="948" r:id="rId693"/>
    <p:sldId id="949" r:id="rId694"/>
    <p:sldId id="950" r:id="rId695"/>
    <p:sldId id="951" r:id="rId696"/>
    <p:sldId id="952" r:id="rId697"/>
    <p:sldId id="953" r:id="rId698"/>
    <p:sldId id="954" r:id="rId699"/>
    <p:sldId id="955" r:id="rId700"/>
    <p:sldId id="956" r:id="rId701"/>
    <p:sldId id="957" r:id="rId702"/>
    <p:sldId id="958" r:id="rId703"/>
    <p:sldId id="959" r:id="rId704"/>
    <p:sldId id="960" r:id="rId705"/>
    <p:sldId id="961" r:id="rId706"/>
    <p:sldId id="962" r:id="rId707"/>
    <p:sldId id="963" r:id="rId708"/>
    <p:sldId id="964" r:id="rId709"/>
    <p:sldId id="965" r:id="rId710"/>
    <p:sldId id="966" r:id="rId711"/>
    <p:sldId id="967" r:id="rId712"/>
    <p:sldId id="968" r:id="rId713"/>
    <p:sldId id="969" r:id="rId714"/>
    <p:sldId id="970" r:id="rId715"/>
    <p:sldId id="971" r:id="rId716"/>
    <p:sldId id="972" r:id="rId717"/>
    <p:sldId id="973" r:id="rId718"/>
    <p:sldId id="974" r:id="rId719"/>
    <p:sldId id="975" r:id="rId720"/>
    <p:sldId id="976" r:id="rId721"/>
    <p:sldId id="977" r:id="rId722"/>
    <p:sldId id="978" r:id="rId723"/>
    <p:sldId id="979" r:id="rId724"/>
    <p:sldId id="980" r:id="rId725"/>
    <p:sldId id="981" r:id="rId726"/>
    <p:sldId id="982" r:id="rId727"/>
    <p:sldId id="983" r:id="rId728"/>
    <p:sldId id="984" r:id="rId729"/>
    <p:sldId id="985" r:id="rId730"/>
    <p:sldId id="986" r:id="rId731"/>
    <p:sldId id="987" r:id="rId732"/>
    <p:sldId id="988" r:id="rId733"/>
    <p:sldId id="989" r:id="rId734"/>
    <p:sldId id="990" r:id="rId735"/>
    <p:sldId id="991" r:id="rId736"/>
    <p:sldId id="992" r:id="rId737"/>
    <p:sldId id="993" r:id="rId738"/>
    <p:sldId id="994" r:id="rId739"/>
    <p:sldId id="995" r:id="rId740"/>
    <p:sldId id="996" r:id="rId741"/>
    <p:sldId id="997" r:id="rId742"/>
    <p:sldId id="998" r:id="rId743"/>
    <p:sldId id="999" r:id="rId744"/>
    <p:sldId id="1000" r:id="rId745"/>
    <p:sldId id="1001" r:id="rId746"/>
    <p:sldId id="1002" r:id="rId747"/>
    <p:sldId id="1003" r:id="rId748"/>
    <p:sldId id="1004" r:id="rId749"/>
    <p:sldId id="1005" r:id="rId750"/>
    <p:sldId id="1006" r:id="rId751"/>
    <p:sldId id="1007" r:id="rId752"/>
    <p:sldId id="1008" r:id="rId753"/>
    <p:sldId id="1009" r:id="rId754"/>
    <p:sldId id="1010" r:id="rId755"/>
    <p:sldId id="1011" r:id="rId756"/>
    <p:sldId id="1012" r:id="rId757"/>
    <p:sldId id="1013" r:id="rId758"/>
    <p:sldId id="1014" r:id="rId759"/>
    <p:sldId id="1015" r:id="rId760"/>
    <p:sldId id="1016" r:id="rId761"/>
    <p:sldId id="1017" r:id="rId762"/>
    <p:sldId id="1018" r:id="rId763"/>
    <p:sldId id="1019" r:id="rId764"/>
    <p:sldId id="1020" r:id="rId765"/>
    <p:sldId id="1021" r:id="rId766"/>
    <p:sldId id="1022" r:id="rId76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0"/>
        <a:cs typeface="Arial" charset="0"/>
      </a:defRPr>
    </a:lvl1pPr>
    <a:lvl2pPr marL="457200" algn="l" rtl="0" fontAlgn="base">
      <a:spcBef>
        <a:spcPct val="0"/>
      </a:spcBef>
      <a:spcAft>
        <a:spcPct val="0"/>
      </a:spcAft>
      <a:defRPr kern="1200">
        <a:solidFill>
          <a:schemeClr val="tx1"/>
        </a:solidFill>
        <a:latin typeface="Arial" charset="0"/>
        <a:ea typeface="ＭＳ Ｐゴシック" charset="0"/>
        <a:cs typeface="Arial" charset="0"/>
      </a:defRPr>
    </a:lvl2pPr>
    <a:lvl3pPr marL="914400" algn="l" rtl="0" fontAlgn="base">
      <a:spcBef>
        <a:spcPct val="0"/>
      </a:spcBef>
      <a:spcAft>
        <a:spcPct val="0"/>
      </a:spcAft>
      <a:defRPr kern="1200">
        <a:solidFill>
          <a:schemeClr val="tx1"/>
        </a:solidFill>
        <a:latin typeface="Arial" charset="0"/>
        <a:ea typeface="ＭＳ Ｐゴシック" charset="0"/>
        <a:cs typeface="Arial" charset="0"/>
      </a:defRPr>
    </a:lvl3pPr>
    <a:lvl4pPr marL="1371600" algn="l" rtl="0" fontAlgn="base">
      <a:spcBef>
        <a:spcPct val="0"/>
      </a:spcBef>
      <a:spcAft>
        <a:spcPct val="0"/>
      </a:spcAft>
      <a:defRPr kern="1200">
        <a:solidFill>
          <a:schemeClr val="tx1"/>
        </a:solidFill>
        <a:latin typeface="Arial" charset="0"/>
        <a:ea typeface="ＭＳ Ｐゴシック" charset="0"/>
        <a:cs typeface="Arial" charset="0"/>
      </a:defRPr>
    </a:lvl4pPr>
    <a:lvl5pPr marL="1828800" algn="l" rtl="0" fontAlgn="base">
      <a:spcBef>
        <a:spcPct val="0"/>
      </a:spcBef>
      <a:spcAft>
        <a:spcPct val="0"/>
      </a:spcAft>
      <a:defRPr kern="1200">
        <a:solidFill>
          <a:schemeClr val="tx1"/>
        </a:solidFill>
        <a:latin typeface="Arial" charset="0"/>
        <a:ea typeface="ＭＳ Ｐゴシック" charset="0"/>
        <a:cs typeface="Arial" charset="0"/>
      </a:defRPr>
    </a:lvl5pPr>
    <a:lvl6pPr marL="2286000" algn="l" defTabSz="457200" rtl="0" eaLnBrk="1" latinLnBrk="0" hangingPunct="1">
      <a:defRPr kern="1200">
        <a:solidFill>
          <a:schemeClr val="tx1"/>
        </a:solidFill>
        <a:latin typeface="Arial" charset="0"/>
        <a:ea typeface="ＭＳ Ｐゴシック" charset="0"/>
        <a:cs typeface="Arial" charset="0"/>
      </a:defRPr>
    </a:lvl6pPr>
    <a:lvl7pPr marL="2743200" algn="l" defTabSz="457200" rtl="0" eaLnBrk="1" latinLnBrk="0" hangingPunct="1">
      <a:defRPr kern="1200">
        <a:solidFill>
          <a:schemeClr val="tx1"/>
        </a:solidFill>
        <a:latin typeface="Arial" charset="0"/>
        <a:ea typeface="ＭＳ Ｐゴシック" charset="0"/>
        <a:cs typeface="Arial" charset="0"/>
      </a:defRPr>
    </a:lvl7pPr>
    <a:lvl8pPr marL="3200400" algn="l" defTabSz="457200" rtl="0" eaLnBrk="1" latinLnBrk="0" hangingPunct="1">
      <a:defRPr kern="1200">
        <a:solidFill>
          <a:schemeClr val="tx1"/>
        </a:solidFill>
        <a:latin typeface="Arial" charset="0"/>
        <a:ea typeface="ＭＳ Ｐゴシック" charset="0"/>
        <a:cs typeface="Arial" charset="0"/>
      </a:defRPr>
    </a:lvl8pPr>
    <a:lvl9pPr marL="3657600" algn="l" defTabSz="457200" rtl="0" eaLnBrk="1" latinLnBrk="0" hangingPunct="1">
      <a:defRPr kern="1200">
        <a:solidFill>
          <a:schemeClr val="tx1"/>
        </a:solidFill>
        <a:latin typeface="Arial" charset="0"/>
        <a:ea typeface="ＭＳ Ｐゴシック" charset="0"/>
        <a:cs typeface="Arial" charset="0"/>
      </a:defRPr>
    </a:lvl9pPr>
  </p:defaultTextStyle>
  <p:extLst>
    <p:ext uri="{521415D9-36F7-43E2-AB2F-B90AF26B5E84}">
      <p14:sectionLst xmlns:p14="http://schemas.microsoft.com/office/powerpoint/2010/main">
        <p14:section name="Untitled Section" id="{D79A1090-2DFC-954D-9181-035B35E806B9}">
          <p14:sldIdLst>
            <p14:sldId id="350"/>
            <p14:sldId id="259"/>
            <p14:sldId id="260"/>
            <p14:sldId id="261"/>
            <p14:sldId id="262"/>
            <p14:sldId id="264"/>
            <p14:sldId id="265"/>
            <p14:sldId id="271"/>
            <p14:sldId id="272"/>
            <p14:sldId id="273"/>
            <p14:sldId id="274"/>
            <p14:sldId id="275"/>
            <p14:sldId id="276"/>
            <p14:sldId id="277"/>
            <p14:sldId id="278"/>
            <p14:sldId id="279"/>
            <p14:sldId id="280"/>
            <p14:sldId id="281"/>
            <p14:sldId id="282"/>
            <p14:sldId id="283"/>
            <p14:sldId id="284"/>
            <p14:sldId id="354"/>
            <p14:sldId id="317"/>
            <p14:sldId id="318"/>
            <p14:sldId id="319"/>
            <p14:sldId id="320"/>
            <p14:sldId id="321"/>
            <p14:sldId id="322"/>
            <p14:sldId id="323"/>
            <p14:sldId id="324"/>
            <p14:sldId id="351"/>
            <p14:sldId id="327"/>
            <p14:sldId id="328"/>
            <p14:sldId id="329"/>
            <p14:sldId id="330"/>
            <p14:sldId id="331"/>
            <p14:sldId id="332"/>
            <p14:sldId id="333"/>
            <p14:sldId id="334"/>
            <p14:sldId id="352"/>
            <p14:sldId id="256"/>
            <p14:sldId id="355"/>
            <p14:sldId id="356"/>
            <p14:sldId id="357"/>
            <p14:sldId id="358"/>
            <p14:sldId id="263"/>
            <p14:sldId id="359"/>
            <p14:sldId id="360"/>
            <p14:sldId id="266"/>
            <p14:sldId id="267"/>
            <p14:sldId id="268"/>
            <p14:sldId id="269"/>
            <p14:sldId id="270"/>
            <p14:sldId id="361"/>
            <p14:sldId id="362"/>
            <p14:sldId id="363"/>
            <p14:sldId id="364"/>
            <p14:sldId id="365"/>
            <p14:sldId id="366"/>
            <p14:sldId id="367"/>
            <p14:sldId id="368"/>
            <p14:sldId id="369"/>
            <p14:sldId id="370"/>
            <p14:sldId id="371"/>
            <p14:sldId id="372"/>
            <p14:sldId id="373"/>
            <p14:sldId id="374"/>
            <p14:sldId id="285"/>
            <p14:sldId id="286"/>
            <p14:sldId id="287"/>
            <p14:sldId id="288"/>
            <p14:sldId id="289"/>
            <p14:sldId id="291"/>
            <p14:sldId id="315"/>
            <p14:sldId id="316"/>
            <p14:sldId id="292"/>
            <p14:sldId id="293"/>
            <p14:sldId id="294"/>
            <p14:sldId id="295"/>
            <p14:sldId id="296"/>
            <p14:sldId id="297"/>
            <p14:sldId id="298"/>
            <p14:sldId id="326"/>
            <p14:sldId id="300"/>
            <p14:sldId id="301"/>
            <p14:sldId id="302"/>
            <p14:sldId id="303"/>
            <p14:sldId id="304"/>
            <p14:sldId id="305"/>
            <p14:sldId id="306"/>
            <p14:sldId id="290"/>
            <p14:sldId id="375"/>
            <p14:sldId id="307"/>
            <p14:sldId id="376"/>
            <p14:sldId id="309"/>
            <p14:sldId id="377"/>
            <p14:sldId id="378"/>
            <p14:sldId id="379"/>
            <p14:sldId id="380"/>
            <p14:sldId id="381"/>
            <p14:sldId id="313"/>
            <p14:sldId id="314"/>
            <p14:sldId id="382"/>
            <p14:sldId id="383"/>
            <p14:sldId id="384"/>
            <p14:sldId id="385"/>
            <p14:sldId id="325"/>
            <p14:sldId id="386"/>
            <p14:sldId id="258"/>
            <p14:sldId id="387"/>
            <p14:sldId id="388"/>
            <p14:sldId id="389"/>
            <p14:sldId id="390"/>
            <p14:sldId id="391"/>
            <p14:sldId id="392"/>
            <p14:sldId id="393"/>
            <p14:sldId id="394"/>
            <p14:sldId id="39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421"/>
            <p14:sldId id="422"/>
            <p14:sldId id="423"/>
            <p14:sldId id="424"/>
            <p14:sldId id="425"/>
            <p14:sldId id="299"/>
            <p14:sldId id="426"/>
            <p14:sldId id="427"/>
            <p14:sldId id="428"/>
            <p14:sldId id="429"/>
            <p14:sldId id="430"/>
            <p14:sldId id="431"/>
            <p14:sldId id="432"/>
            <p14:sldId id="433"/>
            <p14:sldId id="308"/>
            <p14:sldId id="434"/>
            <p14:sldId id="435"/>
            <p14:sldId id="310"/>
            <p14:sldId id="311"/>
            <p14:sldId id="312"/>
            <p14:sldId id="436"/>
            <p14:sldId id="437"/>
            <p14:sldId id="438"/>
            <p14:sldId id="439"/>
            <p14:sldId id="440"/>
            <p14:sldId id="441"/>
            <p14:sldId id="442"/>
            <p14:sldId id="443"/>
            <p14:sldId id="444"/>
            <p14:sldId id="445"/>
            <p14:sldId id="446"/>
            <p14:sldId id="447"/>
            <p14:sldId id="448"/>
            <p14:sldId id="449"/>
            <p14:sldId id="450"/>
            <p14:sldId id="451"/>
            <p14:sldId id="452"/>
            <p14:sldId id="453"/>
            <p14:sldId id="454"/>
            <p14:sldId id="455"/>
            <p14:sldId id="456"/>
            <p14:sldId id="457"/>
            <p14:sldId id="458"/>
            <p14:sldId id="459"/>
            <p14:sldId id="335"/>
            <p14:sldId id="336"/>
            <p14:sldId id="460"/>
            <p14:sldId id="461"/>
            <p14:sldId id="337"/>
            <p14:sldId id="338"/>
            <p14:sldId id="339"/>
            <p14:sldId id="340"/>
            <p14:sldId id="341"/>
            <p14:sldId id="342"/>
            <p14:sldId id="343"/>
            <p14:sldId id="344"/>
            <p14:sldId id="345"/>
            <p14:sldId id="346"/>
            <p14:sldId id="347"/>
            <p14:sldId id="348"/>
            <p14:sldId id="349"/>
            <p14:sldId id="462"/>
            <p14:sldId id="463"/>
            <p14:sldId id="464"/>
            <p14:sldId id="465"/>
            <p14:sldId id="353"/>
            <p14:sldId id="466"/>
            <p14:sldId id="467"/>
            <p14:sldId id="468"/>
            <p14:sldId id="469"/>
            <p14:sldId id="470"/>
            <p14:sldId id="471"/>
            <p14:sldId id="472"/>
            <p14:sldId id="473"/>
            <p14:sldId id="474"/>
            <p14:sldId id="475"/>
            <p14:sldId id="476"/>
            <p14:sldId id="477"/>
            <p14:sldId id="478"/>
            <p14:sldId id="479"/>
            <p14:sldId id="480"/>
            <p14:sldId id="481"/>
            <p14:sldId id="482"/>
            <p14:sldId id="483"/>
            <p14:sldId id="484"/>
            <p14:sldId id="485"/>
            <p14:sldId id="486"/>
            <p14:sldId id="487"/>
            <p14:sldId id="488"/>
            <p14:sldId id="489"/>
            <p14:sldId id="490"/>
            <p14:sldId id="491"/>
            <p14:sldId id="492"/>
            <p14:sldId id="493"/>
            <p14:sldId id="494"/>
            <p14:sldId id="495"/>
            <p14:sldId id="496"/>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 id="547"/>
            <p14:sldId id="548"/>
            <p14:sldId id="549"/>
            <p14:sldId id="550"/>
            <p14:sldId id="551"/>
            <p14:sldId id="552"/>
            <p14:sldId id="553"/>
            <p14:sldId id="554"/>
            <p14:sldId id="555"/>
            <p14:sldId id="556"/>
            <p14:sldId id="557"/>
            <p14:sldId id="558"/>
            <p14:sldId id="559"/>
            <p14:sldId id="560"/>
            <p14:sldId id="561"/>
            <p14:sldId id="562"/>
            <p14:sldId id="563"/>
            <p14:sldId id="564"/>
            <p14:sldId id="565"/>
            <p14:sldId id="566"/>
            <p14:sldId id="567"/>
            <p14:sldId id="568"/>
            <p14:sldId id="569"/>
            <p14:sldId id="570"/>
            <p14:sldId id="571"/>
            <p14:sldId id="572"/>
            <p14:sldId id="573"/>
            <p14:sldId id="574"/>
            <p14:sldId id="575"/>
            <p14:sldId id="576"/>
            <p14:sldId id="577"/>
            <p14:sldId id="578"/>
            <p14:sldId id="579"/>
            <p14:sldId id="580"/>
            <p14:sldId id="581"/>
            <p14:sldId id="582"/>
            <p14:sldId id="583"/>
            <p14:sldId id="584"/>
            <p14:sldId id="585"/>
            <p14:sldId id="586"/>
            <p14:sldId id="587"/>
            <p14:sldId id="588"/>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631"/>
            <p14:sldId id="632"/>
            <p14:sldId id="633"/>
            <p14:sldId id="634"/>
            <p14:sldId id="635"/>
            <p14:sldId id="636"/>
            <p14:sldId id="637"/>
            <p14:sldId id="638"/>
            <p14:sldId id="639"/>
            <p14:sldId id="640"/>
            <p14:sldId id="641"/>
            <p14:sldId id="642"/>
            <p14:sldId id="643"/>
            <p14:sldId id="644"/>
            <p14:sldId id="645"/>
            <p14:sldId id="646"/>
            <p14:sldId id="647"/>
            <p14:sldId id="648"/>
            <p14:sldId id="649"/>
            <p14:sldId id="650"/>
            <p14:sldId id="651"/>
            <p14:sldId id="652"/>
            <p14:sldId id="653"/>
            <p14:sldId id="654"/>
            <p14:sldId id="655"/>
            <p14:sldId id="656"/>
            <p14:sldId id="657"/>
            <p14:sldId id="658"/>
            <p14:sldId id="659"/>
            <p14:sldId id="660"/>
            <p14:sldId id="661"/>
            <p14:sldId id="662"/>
            <p14:sldId id="663"/>
            <p14:sldId id="664"/>
            <p14:sldId id="665"/>
            <p14:sldId id="666"/>
            <p14:sldId id="667"/>
            <p14:sldId id="668"/>
            <p14:sldId id="669"/>
            <p14:sldId id="670"/>
            <p14:sldId id="671"/>
            <p14:sldId id="672"/>
            <p14:sldId id="673"/>
            <p14:sldId id="674"/>
            <p14:sldId id="675"/>
            <p14:sldId id="676"/>
            <p14:sldId id="677"/>
            <p14:sldId id="678"/>
            <p14:sldId id="679"/>
            <p14:sldId id="680"/>
            <p14:sldId id="681"/>
            <p14:sldId id="682"/>
            <p14:sldId id="683"/>
            <p14:sldId id="684"/>
            <p14:sldId id="685"/>
            <p14:sldId id="686"/>
            <p14:sldId id="687"/>
            <p14:sldId id="688"/>
            <p14:sldId id="689"/>
            <p14:sldId id="690"/>
            <p14:sldId id="691"/>
            <p14:sldId id="692"/>
            <p14:sldId id="693"/>
            <p14:sldId id="694"/>
            <p14:sldId id="695"/>
            <p14:sldId id="696"/>
            <p14:sldId id="697"/>
            <p14:sldId id="698"/>
            <p14:sldId id="699"/>
            <p14:sldId id="700"/>
            <p14:sldId id="701"/>
            <p14:sldId id="702"/>
            <p14:sldId id="703"/>
            <p14:sldId id="704"/>
            <p14:sldId id="705"/>
            <p14:sldId id="706"/>
            <p14:sldId id="707"/>
            <p14:sldId id="708"/>
            <p14:sldId id="709"/>
            <p14:sldId id="710"/>
            <p14:sldId id="711"/>
            <p14:sldId id="712"/>
            <p14:sldId id="713"/>
            <p14:sldId id="714"/>
            <p14:sldId id="715"/>
            <p14:sldId id="716"/>
            <p14:sldId id="717"/>
            <p14:sldId id="718"/>
            <p14:sldId id="719"/>
            <p14:sldId id="720"/>
            <p14:sldId id="721"/>
            <p14:sldId id="722"/>
            <p14:sldId id="723"/>
            <p14:sldId id="724"/>
            <p14:sldId id="725"/>
            <p14:sldId id="726"/>
            <p14:sldId id="727"/>
            <p14:sldId id="728"/>
            <p14:sldId id="729"/>
            <p14:sldId id="730"/>
            <p14:sldId id="731"/>
            <p14:sldId id="732"/>
            <p14:sldId id="733"/>
            <p14:sldId id="734"/>
            <p14:sldId id="735"/>
            <p14:sldId id="736"/>
            <p14:sldId id="737"/>
            <p14:sldId id="738"/>
            <p14:sldId id="739"/>
            <p14:sldId id="740"/>
            <p14:sldId id="741"/>
            <p14:sldId id="742"/>
            <p14:sldId id="743"/>
            <p14:sldId id="744"/>
            <p14:sldId id="745"/>
            <p14:sldId id="746"/>
            <p14:sldId id="747"/>
            <p14:sldId id="748"/>
            <p14:sldId id="749"/>
            <p14:sldId id="750"/>
            <p14:sldId id="751"/>
            <p14:sldId id="752"/>
            <p14:sldId id="753"/>
            <p14:sldId id="754"/>
            <p14:sldId id="755"/>
            <p14:sldId id="756"/>
            <p14:sldId id="757"/>
            <p14:sldId id="758"/>
            <p14:sldId id="759"/>
            <p14:sldId id="760"/>
            <p14:sldId id="761"/>
            <p14:sldId id="762"/>
            <p14:sldId id="763"/>
            <p14:sldId id="764"/>
            <p14:sldId id="765"/>
            <p14:sldId id="766"/>
            <p14:sldId id="767"/>
            <p14:sldId id="768"/>
            <p14:sldId id="769"/>
            <p14:sldId id="770"/>
            <p14:sldId id="771"/>
            <p14:sldId id="772"/>
            <p14:sldId id="773"/>
            <p14:sldId id="774"/>
            <p14:sldId id="775"/>
            <p14:sldId id="776"/>
            <p14:sldId id="777"/>
            <p14:sldId id="778"/>
            <p14:sldId id="779"/>
            <p14:sldId id="780"/>
            <p14:sldId id="781"/>
            <p14:sldId id="782"/>
            <p14:sldId id="783"/>
            <p14:sldId id="784"/>
            <p14:sldId id="785"/>
            <p14:sldId id="786"/>
            <p14:sldId id="787"/>
            <p14:sldId id="788"/>
            <p14:sldId id="789"/>
            <p14:sldId id="790"/>
            <p14:sldId id="791"/>
            <p14:sldId id="792"/>
            <p14:sldId id="793"/>
            <p14:sldId id="794"/>
            <p14:sldId id="795"/>
            <p14:sldId id="796"/>
            <p14:sldId id="797"/>
            <p14:sldId id="798"/>
            <p14:sldId id="799"/>
            <p14:sldId id="800"/>
            <p14:sldId id="801"/>
            <p14:sldId id="802"/>
            <p14:sldId id="803"/>
            <p14:sldId id="804"/>
            <p14:sldId id="805"/>
            <p14:sldId id="806"/>
            <p14:sldId id="807"/>
            <p14:sldId id="808"/>
            <p14:sldId id="809"/>
            <p14:sldId id="810"/>
            <p14:sldId id="811"/>
            <p14:sldId id="812"/>
            <p14:sldId id="813"/>
            <p14:sldId id="814"/>
            <p14:sldId id="815"/>
            <p14:sldId id="816"/>
            <p14:sldId id="817"/>
            <p14:sldId id="818"/>
            <p14:sldId id="819"/>
            <p14:sldId id="820"/>
            <p14:sldId id="821"/>
            <p14:sldId id="822"/>
            <p14:sldId id="823"/>
            <p14:sldId id="824"/>
            <p14:sldId id="825"/>
            <p14:sldId id="826"/>
            <p14:sldId id="827"/>
            <p14:sldId id="828"/>
            <p14:sldId id="829"/>
            <p14:sldId id="830"/>
            <p14:sldId id="831"/>
            <p14:sldId id="832"/>
            <p14:sldId id="833"/>
            <p14:sldId id="834"/>
            <p14:sldId id="835"/>
            <p14:sldId id="836"/>
            <p14:sldId id="837"/>
            <p14:sldId id="838"/>
            <p14:sldId id="839"/>
            <p14:sldId id="840"/>
            <p14:sldId id="841"/>
            <p14:sldId id="842"/>
            <p14:sldId id="843"/>
            <p14:sldId id="844"/>
            <p14:sldId id="845"/>
            <p14:sldId id="846"/>
            <p14:sldId id="847"/>
            <p14:sldId id="848"/>
            <p14:sldId id="849"/>
            <p14:sldId id="850"/>
            <p14:sldId id="851"/>
            <p14:sldId id="852"/>
            <p14:sldId id="853"/>
            <p14:sldId id="854"/>
            <p14:sldId id="855"/>
            <p14:sldId id="856"/>
            <p14:sldId id="857"/>
            <p14:sldId id="858"/>
            <p14:sldId id="859"/>
            <p14:sldId id="860"/>
            <p14:sldId id="861"/>
            <p14:sldId id="862"/>
            <p14:sldId id="863"/>
            <p14:sldId id="864"/>
            <p14:sldId id="865"/>
            <p14:sldId id="866"/>
            <p14:sldId id="867"/>
            <p14:sldId id="868"/>
            <p14:sldId id="869"/>
            <p14:sldId id="870"/>
            <p14:sldId id="871"/>
            <p14:sldId id="872"/>
            <p14:sldId id="873"/>
            <p14:sldId id="874"/>
            <p14:sldId id="875"/>
            <p14:sldId id="876"/>
            <p14:sldId id="877"/>
            <p14:sldId id="878"/>
            <p14:sldId id="879"/>
            <p14:sldId id="880"/>
            <p14:sldId id="881"/>
            <p14:sldId id="882"/>
            <p14:sldId id="883"/>
            <p14:sldId id="884"/>
            <p14:sldId id="885"/>
            <p14:sldId id="886"/>
            <p14:sldId id="887"/>
            <p14:sldId id="888"/>
            <p14:sldId id="889"/>
            <p14:sldId id="890"/>
            <p14:sldId id="891"/>
            <p14:sldId id="892"/>
            <p14:sldId id="893"/>
            <p14:sldId id="894"/>
            <p14:sldId id="895"/>
            <p14:sldId id="896"/>
            <p14:sldId id="897"/>
            <p14:sldId id="898"/>
            <p14:sldId id="899"/>
            <p14:sldId id="900"/>
            <p14:sldId id="901"/>
            <p14:sldId id="902"/>
            <p14:sldId id="903"/>
            <p14:sldId id="904"/>
            <p14:sldId id="905"/>
            <p14:sldId id="906"/>
            <p14:sldId id="907"/>
            <p14:sldId id="908"/>
            <p14:sldId id="909"/>
            <p14:sldId id="910"/>
            <p14:sldId id="911"/>
            <p14:sldId id="912"/>
            <p14:sldId id="913"/>
            <p14:sldId id="914"/>
            <p14:sldId id="915"/>
            <p14:sldId id="916"/>
            <p14:sldId id="917"/>
            <p14:sldId id="918"/>
            <p14:sldId id="919"/>
            <p14:sldId id="920"/>
            <p14:sldId id="921"/>
            <p14:sldId id="922"/>
            <p14:sldId id="923"/>
            <p14:sldId id="924"/>
            <p14:sldId id="925"/>
            <p14:sldId id="926"/>
            <p14:sldId id="927"/>
            <p14:sldId id="928"/>
            <p14:sldId id="929"/>
            <p14:sldId id="930"/>
            <p14:sldId id="931"/>
            <p14:sldId id="932"/>
            <p14:sldId id="933"/>
            <p14:sldId id="934"/>
            <p14:sldId id="935"/>
            <p14:sldId id="936"/>
            <p14:sldId id="937"/>
            <p14:sldId id="938"/>
            <p14:sldId id="939"/>
            <p14:sldId id="940"/>
            <p14:sldId id="941"/>
            <p14:sldId id="942"/>
            <p14:sldId id="943"/>
            <p14:sldId id="944"/>
            <p14:sldId id="945"/>
            <p14:sldId id="946"/>
            <p14:sldId id="947"/>
            <p14:sldId id="948"/>
            <p14:sldId id="949"/>
            <p14:sldId id="950"/>
            <p14:sldId id="951"/>
            <p14:sldId id="952"/>
            <p14:sldId id="953"/>
            <p14:sldId id="954"/>
            <p14:sldId id="955"/>
            <p14:sldId id="956"/>
            <p14:sldId id="957"/>
            <p14:sldId id="958"/>
            <p14:sldId id="959"/>
            <p14:sldId id="960"/>
            <p14:sldId id="961"/>
            <p14:sldId id="962"/>
            <p14:sldId id="963"/>
            <p14:sldId id="964"/>
            <p14:sldId id="965"/>
            <p14:sldId id="966"/>
            <p14:sldId id="967"/>
            <p14:sldId id="968"/>
            <p14:sldId id="969"/>
            <p14:sldId id="970"/>
            <p14:sldId id="971"/>
            <p14:sldId id="972"/>
            <p14:sldId id="973"/>
            <p14:sldId id="974"/>
            <p14:sldId id="975"/>
            <p14:sldId id="976"/>
            <p14:sldId id="977"/>
            <p14:sldId id="978"/>
            <p14:sldId id="979"/>
            <p14:sldId id="980"/>
            <p14:sldId id="981"/>
            <p14:sldId id="982"/>
            <p14:sldId id="983"/>
            <p14:sldId id="984"/>
            <p14:sldId id="985"/>
            <p14:sldId id="986"/>
            <p14:sldId id="987"/>
            <p14:sldId id="988"/>
            <p14:sldId id="989"/>
            <p14:sldId id="990"/>
            <p14:sldId id="991"/>
            <p14:sldId id="992"/>
            <p14:sldId id="993"/>
            <p14:sldId id="994"/>
            <p14:sldId id="995"/>
            <p14:sldId id="996"/>
            <p14:sldId id="997"/>
            <p14:sldId id="998"/>
            <p14:sldId id="999"/>
            <p14:sldId id="1000"/>
            <p14:sldId id="1001"/>
            <p14:sldId id="1002"/>
            <p14:sldId id="1003"/>
            <p14:sldId id="1004"/>
            <p14:sldId id="1005"/>
            <p14:sldId id="1006"/>
            <p14:sldId id="1007"/>
            <p14:sldId id="1008"/>
            <p14:sldId id="1009"/>
            <p14:sldId id="1010"/>
            <p14:sldId id="1011"/>
            <p14:sldId id="1012"/>
            <p14:sldId id="1013"/>
            <p14:sldId id="1014"/>
            <p14:sldId id="1015"/>
            <p14:sldId id="1016"/>
            <p14:sldId id="1017"/>
            <p14:sldId id="1018"/>
            <p14:sldId id="1019"/>
            <p14:sldId id="1020"/>
            <p14:sldId id="1021"/>
            <p14:sldId id="102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FCCCC"/>
    <a:srgbClr val="F3F3F3"/>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012" autoAdjust="0"/>
    <p:restoredTop sz="94557"/>
  </p:normalViewPr>
  <p:slideViewPr>
    <p:cSldViewPr>
      <p:cViewPr varScale="1">
        <p:scale>
          <a:sx n="83" d="100"/>
          <a:sy n="83" d="100"/>
        </p:scale>
        <p:origin x="200" y="66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671" Type="http://schemas.openxmlformats.org/officeDocument/2006/relationships/slide" Target="slides/slide670.xml"/><Relationship Id="rId769" Type="http://schemas.openxmlformats.org/officeDocument/2006/relationships/handoutMaster" Target="handoutMasters/handoutMaster1.xml"/><Relationship Id="rId21" Type="http://schemas.openxmlformats.org/officeDocument/2006/relationships/slide" Target="slides/slide20.xml"/><Relationship Id="rId324" Type="http://schemas.openxmlformats.org/officeDocument/2006/relationships/slide" Target="slides/slide323.xml"/><Relationship Id="rId531" Type="http://schemas.openxmlformats.org/officeDocument/2006/relationships/slide" Target="slides/slide530.xml"/><Relationship Id="rId629" Type="http://schemas.openxmlformats.org/officeDocument/2006/relationships/slide" Target="slides/slide628.xml"/><Relationship Id="rId170" Type="http://schemas.openxmlformats.org/officeDocument/2006/relationships/slide" Target="slides/slide169.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32" Type="http://schemas.openxmlformats.org/officeDocument/2006/relationships/slide" Target="slides/slide31.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81" Type="http://schemas.openxmlformats.org/officeDocument/2006/relationships/slide" Target="slides/slide180.xml"/><Relationship Id="rId402" Type="http://schemas.openxmlformats.org/officeDocument/2006/relationships/slide" Target="slides/slide401.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707" Type="http://schemas.openxmlformats.org/officeDocument/2006/relationships/slide" Target="slides/slide706.xml"/><Relationship Id="rId43" Type="http://schemas.openxmlformats.org/officeDocument/2006/relationships/slide" Target="slides/slide42.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192" Type="http://schemas.openxmlformats.org/officeDocument/2006/relationships/slide" Target="slides/slide191.xml"/><Relationship Id="rId206" Type="http://schemas.openxmlformats.org/officeDocument/2006/relationships/slide" Target="slides/slide205.xml"/><Relationship Id="rId413" Type="http://schemas.openxmlformats.org/officeDocument/2006/relationships/slide" Target="slides/slide412.xml"/><Relationship Id="rId497" Type="http://schemas.openxmlformats.org/officeDocument/2006/relationships/slide" Target="slides/slide496.xml"/><Relationship Id="rId620" Type="http://schemas.openxmlformats.org/officeDocument/2006/relationships/slide" Target="slides/slide619.xml"/><Relationship Id="rId718" Type="http://schemas.openxmlformats.org/officeDocument/2006/relationships/slide" Target="slides/slide717.xml"/><Relationship Id="rId357" Type="http://schemas.openxmlformats.org/officeDocument/2006/relationships/slide" Target="slides/slide356.xml"/><Relationship Id="rId54" Type="http://schemas.openxmlformats.org/officeDocument/2006/relationships/slide" Target="slides/slide53.xml"/><Relationship Id="rId217" Type="http://schemas.openxmlformats.org/officeDocument/2006/relationships/slide" Target="slides/slide216.xml"/><Relationship Id="rId564" Type="http://schemas.openxmlformats.org/officeDocument/2006/relationships/slide" Target="slides/slide563.xml"/><Relationship Id="rId771" Type="http://schemas.openxmlformats.org/officeDocument/2006/relationships/viewProps" Target="viewProps.xml"/><Relationship Id="rId424" Type="http://schemas.openxmlformats.org/officeDocument/2006/relationships/slide" Target="slides/slide423.xml"/><Relationship Id="rId631" Type="http://schemas.openxmlformats.org/officeDocument/2006/relationships/slide" Target="slides/slide630.xml"/><Relationship Id="rId729" Type="http://schemas.openxmlformats.org/officeDocument/2006/relationships/slide" Target="slides/slide728.xml"/><Relationship Id="rId270" Type="http://schemas.openxmlformats.org/officeDocument/2006/relationships/slide" Target="slides/slide269.xml"/><Relationship Id="rId65" Type="http://schemas.openxmlformats.org/officeDocument/2006/relationships/slide" Target="slides/slide64.xml"/><Relationship Id="rId130" Type="http://schemas.openxmlformats.org/officeDocument/2006/relationships/slide" Target="slides/slide129.xml"/><Relationship Id="rId368" Type="http://schemas.openxmlformats.org/officeDocument/2006/relationships/slide" Target="slides/slide367.xml"/><Relationship Id="rId575" Type="http://schemas.openxmlformats.org/officeDocument/2006/relationships/slide" Target="slides/slide574.xml"/><Relationship Id="rId228" Type="http://schemas.openxmlformats.org/officeDocument/2006/relationships/slide" Target="slides/slide227.xml"/><Relationship Id="rId435" Type="http://schemas.openxmlformats.org/officeDocument/2006/relationships/slide" Target="slides/slide434.xml"/><Relationship Id="rId642" Type="http://schemas.openxmlformats.org/officeDocument/2006/relationships/slide" Target="slides/slide641.xml"/><Relationship Id="rId281" Type="http://schemas.openxmlformats.org/officeDocument/2006/relationships/slide" Target="slides/slide280.xml"/><Relationship Id="rId502" Type="http://schemas.openxmlformats.org/officeDocument/2006/relationships/slide" Target="slides/slide501.xml"/><Relationship Id="rId76" Type="http://schemas.openxmlformats.org/officeDocument/2006/relationships/slide" Target="slides/slide75.xml"/><Relationship Id="rId141" Type="http://schemas.openxmlformats.org/officeDocument/2006/relationships/slide" Target="slides/slide140.xml"/><Relationship Id="rId379" Type="http://schemas.openxmlformats.org/officeDocument/2006/relationships/slide" Target="slides/slide378.xml"/><Relationship Id="rId586" Type="http://schemas.openxmlformats.org/officeDocument/2006/relationships/slide" Target="slides/slide585.xml"/><Relationship Id="rId7" Type="http://schemas.openxmlformats.org/officeDocument/2006/relationships/slide" Target="slides/slide6.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292" Type="http://schemas.openxmlformats.org/officeDocument/2006/relationships/slide" Target="slides/slide291.xml"/><Relationship Id="rId306" Type="http://schemas.openxmlformats.org/officeDocument/2006/relationships/slide" Target="slides/slide305.xml"/><Relationship Id="rId87" Type="http://schemas.openxmlformats.org/officeDocument/2006/relationships/slide" Target="slides/slide86.xml"/><Relationship Id="rId513" Type="http://schemas.openxmlformats.org/officeDocument/2006/relationships/slide" Target="slides/slide512.xml"/><Relationship Id="rId597" Type="http://schemas.openxmlformats.org/officeDocument/2006/relationships/slide" Target="slides/slide596.xml"/><Relationship Id="rId720" Type="http://schemas.openxmlformats.org/officeDocument/2006/relationships/slide" Target="slides/slide719.xml"/><Relationship Id="rId152" Type="http://schemas.openxmlformats.org/officeDocument/2006/relationships/slide" Target="slides/slide151.xml"/><Relationship Id="rId457" Type="http://schemas.openxmlformats.org/officeDocument/2006/relationships/slide" Target="slides/slide456.xml"/><Relationship Id="rId664" Type="http://schemas.openxmlformats.org/officeDocument/2006/relationships/slide" Target="slides/slide663.xml"/><Relationship Id="rId14" Type="http://schemas.openxmlformats.org/officeDocument/2006/relationships/slide" Target="slides/slide13.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98" Type="http://schemas.openxmlformats.org/officeDocument/2006/relationships/slide" Target="slides/slide97.xml"/><Relationship Id="rId163" Type="http://schemas.openxmlformats.org/officeDocument/2006/relationships/slide" Target="slides/slide162.xml"/><Relationship Id="rId370" Type="http://schemas.openxmlformats.org/officeDocument/2006/relationships/slide" Target="slides/slide369.xml"/><Relationship Id="rId230" Type="http://schemas.openxmlformats.org/officeDocument/2006/relationships/slide" Target="slides/slide229.xml"/><Relationship Id="rId468" Type="http://schemas.openxmlformats.org/officeDocument/2006/relationships/slide" Target="slides/slide467.xml"/><Relationship Id="rId675" Type="http://schemas.openxmlformats.org/officeDocument/2006/relationships/slide" Target="slides/slide674.xml"/><Relationship Id="rId25" Type="http://schemas.openxmlformats.org/officeDocument/2006/relationships/slide" Target="slides/slide24.xml"/><Relationship Id="rId328" Type="http://schemas.openxmlformats.org/officeDocument/2006/relationships/slide" Target="slides/slide327.xml"/><Relationship Id="rId535" Type="http://schemas.openxmlformats.org/officeDocument/2006/relationships/slide" Target="slides/slide534.xml"/><Relationship Id="rId742" Type="http://schemas.openxmlformats.org/officeDocument/2006/relationships/slide" Target="slides/slide741.xml"/><Relationship Id="rId174" Type="http://schemas.openxmlformats.org/officeDocument/2006/relationships/slide" Target="slides/slide173.xml"/><Relationship Id="rId381" Type="http://schemas.openxmlformats.org/officeDocument/2006/relationships/slide" Target="slides/slide380.xml"/><Relationship Id="rId602" Type="http://schemas.openxmlformats.org/officeDocument/2006/relationships/slide" Target="slides/slide601.xml"/><Relationship Id="rId241" Type="http://schemas.openxmlformats.org/officeDocument/2006/relationships/slide" Target="slides/slide240.xml"/><Relationship Id="rId479" Type="http://schemas.openxmlformats.org/officeDocument/2006/relationships/slide" Target="slides/slide478.xml"/><Relationship Id="rId686" Type="http://schemas.openxmlformats.org/officeDocument/2006/relationships/slide" Target="slides/slide685.xml"/><Relationship Id="rId36" Type="http://schemas.openxmlformats.org/officeDocument/2006/relationships/slide" Target="slides/slide35.xml"/><Relationship Id="rId339" Type="http://schemas.openxmlformats.org/officeDocument/2006/relationships/slide" Target="slides/slide338.xml"/><Relationship Id="rId546" Type="http://schemas.openxmlformats.org/officeDocument/2006/relationships/slide" Target="slides/slide545.xml"/><Relationship Id="rId753" Type="http://schemas.openxmlformats.org/officeDocument/2006/relationships/slide" Target="slides/slide752.xml"/><Relationship Id="rId101" Type="http://schemas.openxmlformats.org/officeDocument/2006/relationships/slide" Target="slides/slide100.xml"/><Relationship Id="rId185" Type="http://schemas.openxmlformats.org/officeDocument/2006/relationships/slide" Target="slides/slide184.xml"/><Relationship Id="rId406" Type="http://schemas.openxmlformats.org/officeDocument/2006/relationships/slide" Target="slides/slide405.xml"/><Relationship Id="rId392" Type="http://schemas.openxmlformats.org/officeDocument/2006/relationships/slide" Target="slides/slide391.xml"/><Relationship Id="rId613" Type="http://schemas.openxmlformats.org/officeDocument/2006/relationships/slide" Target="slides/slide612.xml"/><Relationship Id="rId697" Type="http://schemas.openxmlformats.org/officeDocument/2006/relationships/slide" Target="slides/slide696.xml"/><Relationship Id="rId252" Type="http://schemas.openxmlformats.org/officeDocument/2006/relationships/slide" Target="slides/slide251.xml"/><Relationship Id="rId47" Type="http://schemas.openxmlformats.org/officeDocument/2006/relationships/slide" Target="slides/slide46.xml"/><Relationship Id="rId112" Type="http://schemas.openxmlformats.org/officeDocument/2006/relationships/slide" Target="slides/slide111.xml"/><Relationship Id="rId557" Type="http://schemas.openxmlformats.org/officeDocument/2006/relationships/slide" Target="slides/slide556.xml"/><Relationship Id="rId764" Type="http://schemas.openxmlformats.org/officeDocument/2006/relationships/slide" Target="slides/slide763.xml"/><Relationship Id="rId196" Type="http://schemas.openxmlformats.org/officeDocument/2006/relationships/slide" Target="slides/slide195.xml"/><Relationship Id="rId417" Type="http://schemas.openxmlformats.org/officeDocument/2006/relationships/slide" Target="slides/slide416.xml"/><Relationship Id="rId624" Type="http://schemas.openxmlformats.org/officeDocument/2006/relationships/slide" Target="slides/slide623.xml"/><Relationship Id="rId263" Type="http://schemas.openxmlformats.org/officeDocument/2006/relationships/slide" Target="slides/slide262.xml"/><Relationship Id="rId470" Type="http://schemas.openxmlformats.org/officeDocument/2006/relationships/slide" Target="slides/slide469.xml"/><Relationship Id="rId58" Type="http://schemas.openxmlformats.org/officeDocument/2006/relationships/slide" Target="slides/slide57.xml"/><Relationship Id="rId123" Type="http://schemas.openxmlformats.org/officeDocument/2006/relationships/slide" Target="slides/slide122.xml"/><Relationship Id="rId330" Type="http://schemas.openxmlformats.org/officeDocument/2006/relationships/slide" Target="slides/slide329.xml"/><Relationship Id="rId568" Type="http://schemas.openxmlformats.org/officeDocument/2006/relationships/slide" Target="slides/slide567.xml"/><Relationship Id="rId428" Type="http://schemas.openxmlformats.org/officeDocument/2006/relationships/slide" Target="slides/slide427.xml"/><Relationship Id="rId635" Type="http://schemas.openxmlformats.org/officeDocument/2006/relationships/slide" Target="slides/slide634.xml"/><Relationship Id="rId274" Type="http://schemas.openxmlformats.org/officeDocument/2006/relationships/slide" Target="slides/slide273.xml"/><Relationship Id="rId481" Type="http://schemas.openxmlformats.org/officeDocument/2006/relationships/slide" Target="slides/slide480.xml"/><Relationship Id="rId702" Type="http://schemas.openxmlformats.org/officeDocument/2006/relationships/slide" Target="slides/slide701.xml"/><Relationship Id="rId69" Type="http://schemas.openxmlformats.org/officeDocument/2006/relationships/slide" Target="slides/slide68.xml"/><Relationship Id="rId134" Type="http://schemas.openxmlformats.org/officeDocument/2006/relationships/slide" Target="slides/slide133.xml"/><Relationship Id="rId579" Type="http://schemas.openxmlformats.org/officeDocument/2006/relationships/slide" Target="slides/slide578.xml"/><Relationship Id="rId341" Type="http://schemas.openxmlformats.org/officeDocument/2006/relationships/slide" Target="slides/slide340.xml"/><Relationship Id="rId439" Type="http://schemas.openxmlformats.org/officeDocument/2006/relationships/slide" Target="slides/slide438.xml"/><Relationship Id="rId646" Type="http://schemas.openxmlformats.org/officeDocument/2006/relationships/slide" Target="slides/slide645.xml"/><Relationship Id="rId201" Type="http://schemas.openxmlformats.org/officeDocument/2006/relationships/slide" Target="slides/slide200.xml"/><Relationship Id="rId285" Type="http://schemas.openxmlformats.org/officeDocument/2006/relationships/slide" Target="slides/slide284.xml"/><Relationship Id="rId506" Type="http://schemas.openxmlformats.org/officeDocument/2006/relationships/slide" Target="slides/slide505.xml"/><Relationship Id="rId492" Type="http://schemas.openxmlformats.org/officeDocument/2006/relationships/slide" Target="slides/slide491.xml"/><Relationship Id="rId713" Type="http://schemas.openxmlformats.org/officeDocument/2006/relationships/slide" Target="slides/slide712.xml"/><Relationship Id="rId145" Type="http://schemas.openxmlformats.org/officeDocument/2006/relationships/slide" Target="slides/slide144.xml"/><Relationship Id="rId352" Type="http://schemas.openxmlformats.org/officeDocument/2006/relationships/slide" Target="slides/slide351.xml"/><Relationship Id="rId212" Type="http://schemas.openxmlformats.org/officeDocument/2006/relationships/slide" Target="slides/slide211.xml"/><Relationship Id="rId657" Type="http://schemas.openxmlformats.org/officeDocument/2006/relationships/slide" Target="slides/slide656.xml"/><Relationship Id="rId296" Type="http://schemas.openxmlformats.org/officeDocument/2006/relationships/slide" Target="slides/slide295.xml"/><Relationship Id="rId517" Type="http://schemas.openxmlformats.org/officeDocument/2006/relationships/slide" Target="slides/slide516.xml"/><Relationship Id="rId724" Type="http://schemas.openxmlformats.org/officeDocument/2006/relationships/slide" Target="slides/slide723.xml"/><Relationship Id="rId60" Type="http://schemas.openxmlformats.org/officeDocument/2006/relationships/slide" Target="slides/slide59.xml"/><Relationship Id="rId156" Type="http://schemas.openxmlformats.org/officeDocument/2006/relationships/slide" Target="slides/slide155.xml"/><Relationship Id="rId363" Type="http://schemas.openxmlformats.org/officeDocument/2006/relationships/slide" Target="slides/slide362.xml"/><Relationship Id="rId570" Type="http://schemas.openxmlformats.org/officeDocument/2006/relationships/slide" Target="slides/slide569.xml"/><Relationship Id="rId223" Type="http://schemas.openxmlformats.org/officeDocument/2006/relationships/slide" Target="slides/slide222.xml"/><Relationship Id="rId430" Type="http://schemas.openxmlformats.org/officeDocument/2006/relationships/slide" Target="slides/slide429.xml"/><Relationship Id="rId668" Type="http://schemas.openxmlformats.org/officeDocument/2006/relationships/slide" Target="slides/slide667.xml"/><Relationship Id="rId18" Type="http://schemas.openxmlformats.org/officeDocument/2006/relationships/slide" Target="slides/slide17.xml"/><Relationship Id="rId528" Type="http://schemas.openxmlformats.org/officeDocument/2006/relationships/slide" Target="slides/slide527.xml"/><Relationship Id="rId735" Type="http://schemas.openxmlformats.org/officeDocument/2006/relationships/slide" Target="slides/slide734.xml"/><Relationship Id="rId167" Type="http://schemas.openxmlformats.org/officeDocument/2006/relationships/slide" Target="slides/slide166.xml"/><Relationship Id="rId374" Type="http://schemas.openxmlformats.org/officeDocument/2006/relationships/slide" Target="slides/slide373.xml"/><Relationship Id="rId581" Type="http://schemas.openxmlformats.org/officeDocument/2006/relationships/slide" Target="slides/slide580.xml"/><Relationship Id="rId71" Type="http://schemas.openxmlformats.org/officeDocument/2006/relationships/slide" Target="slides/slide70.xml"/><Relationship Id="rId234" Type="http://schemas.openxmlformats.org/officeDocument/2006/relationships/slide" Target="slides/slide233.xml"/><Relationship Id="rId679" Type="http://schemas.openxmlformats.org/officeDocument/2006/relationships/slide" Target="slides/slide678.xml"/><Relationship Id="rId2" Type="http://schemas.openxmlformats.org/officeDocument/2006/relationships/slide" Target="slides/slide1.xml"/><Relationship Id="rId29" Type="http://schemas.openxmlformats.org/officeDocument/2006/relationships/slide" Target="slides/slide28.xml"/><Relationship Id="rId441" Type="http://schemas.openxmlformats.org/officeDocument/2006/relationships/slide" Target="slides/slide440.xml"/><Relationship Id="rId539" Type="http://schemas.openxmlformats.org/officeDocument/2006/relationships/slide" Target="slides/slide538.xml"/><Relationship Id="rId746" Type="http://schemas.openxmlformats.org/officeDocument/2006/relationships/slide" Target="slides/slide745.xml"/><Relationship Id="rId178" Type="http://schemas.openxmlformats.org/officeDocument/2006/relationships/slide" Target="slides/slide177.xml"/><Relationship Id="rId301" Type="http://schemas.openxmlformats.org/officeDocument/2006/relationships/slide" Target="slides/slide300.xml"/><Relationship Id="rId82" Type="http://schemas.openxmlformats.org/officeDocument/2006/relationships/slide" Target="slides/slide81.xml"/><Relationship Id="rId385" Type="http://schemas.openxmlformats.org/officeDocument/2006/relationships/slide" Target="slides/slide384.xml"/><Relationship Id="rId592" Type="http://schemas.openxmlformats.org/officeDocument/2006/relationships/slide" Target="slides/slide591.xml"/><Relationship Id="rId606" Type="http://schemas.openxmlformats.org/officeDocument/2006/relationships/slide" Target="slides/slide605.xml"/><Relationship Id="rId245" Type="http://schemas.openxmlformats.org/officeDocument/2006/relationships/slide" Target="slides/slide244.xml"/><Relationship Id="rId452" Type="http://schemas.openxmlformats.org/officeDocument/2006/relationships/slide" Target="slides/slide451.xml"/><Relationship Id="rId105" Type="http://schemas.openxmlformats.org/officeDocument/2006/relationships/slide" Target="slides/slide104.xml"/><Relationship Id="rId312" Type="http://schemas.openxmlformats.org/officeDocument/2006/relationships/slide" Target="slides/slide311.xml"/><Relationship Id="rId757" Type="http://schemas.openxmlformats.org/officeDocument/2006/relationships/slide" Target="slides/slide756.xml"/><Relationship Id="rId93" Type="http://schemas.openxmlformats.org/officeDocument/2006/relationships/slide" Target="slides/slide92.xml"/><Relationship Id="rId189" Type="http://schemas.openxmlformats.org/officeDocument/2006/relationships/slide" Target="slides/slide188.xml"/><Relationship Id="rId396" Type="http://schemas.openxmlformats.org/officeDocument/2006/relationships/slide" Target="slides/slide395.xml"/><Relationship Id="rId617" Type="http://schemas.openxmlformats.org/officeDocument/2006/relationships/slide" Target="slides/slide616.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768" Type="http://schemas.openxmlformats.org/officeDocument/2006/relationships/notesMaster" Target="notesMasters/notesMaster1.xml"/><Relationship Id="rId20" Type="http://schemas.openxmlformats.org/officeDocument/2006/relationships/slide" Target="slides/slide19.xml"/><Relationship Id="rId628" Type="http://schemas.openxmlformats.org/officeDocument/2006/relationships/slide" Target="slides/slide627.xml"/><Relationship Id="rId267" Type="http://schemas.openxmlformats.org/officeDocument/2006/relationships/slide" Target="slides/slide266.xml"/><Relationship Id="rId474" Type="http://schemas.openxmlformats.org/officeDocument/2006/relationships/slide" Target="slides/slide473.xml"/><Relationship Id="rId127" Type="http://schemas.openxmlformats.org/officeDocument/2006/relationships/slide" Target="slides/slide126.xml"/><Relationship Id="rId681" Type="http://schemas.openxmlformats.org/officeDocument/2006/relationships/slide" Target="slides/slide680.xml"/><Relationship Id="rId31" Type="http://schemas.openxmlformats.org/officeDocument/2006/relationships/slide" Target="slides/slide30.xml"/><Relationship Id="rId334" Type="http://schemas.openxmlformats.org/officeDocument/2006/relationships/slide" Target="slides/slide333.xml"/><Relationship Id="rId541" Type="http://schemas.openxmlformats.org/officeDocument/2006/relationships/slide" Target="slides/slide540.xml"/><Relationship Id="rId639" Type="http://schemas.openxmlformats.org/officeDocument/2006/relationships/slide" Target="slides/slide638.xml"/><Relationship Id="rId180" Type="http://schemas.openxmlformats.org/officeDocument/2006/relationships/slide" Target="slides/slide179.xml"/><Relationship Id="rId278" Type="http://schemas.openxmlformats.org/officeDocument/2006/relationships/slide" Target="slides/slide277.xml"/><Relationship Id="rId401" Type="http://schemas.openxmlformats.org/officeDocument/2006/relationships/slide" Target="slides/slide400.xml"/><Relationship Id="rId485" Type="http://schemas.openxmlformats.org/officeDocument/2006/relationships/slide" Target="slides/slide484.xml"/><Relationship Id="rId692" Type="http://schemas.openxmlformats.org/officeDocument/2006/relationships/slide" Target="slides/slide691.xml"/><Relationship Id="rId706" Type="http://schemas.openxmlformats.org/officeDocument/2006/relationships/slide" Target="slides/slide705.xml"/><Relationship Id="rId42" Type="http://schemas.openxmlformats.org/officeDocument/2006/relationships/slide" Target="slides/slide41.xml"/><Relationship Id="rId138" Type="http://schemas.openxmlformats.org/officeDocument/2006/relationships/slide" Target="slides/slide137.xml"/><Relationship Id="rId345" Type="http://schemas.openxmlformats.org/officeDocument/2006/relationships/slide" Target="slides/slide344.xml"/><Relationship Id="rId552" Type="http://schemas.openxmlformats.org/officeDocument/2006/relationships/slide" Target="slides/slide551.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412" Type="http://schemas.openxmlformats.org/officeDocument/2006/relationships/slide" Target="slides/slide411.xml"/><Relationship Id="rId107" Type="http://schemas.openxmlformats.org/officeDocument/2006/relationships/slide" Target="slides/slide106.xml"/><Relationship Id="rId289" Type="http://schemas.openxmlformats.org/officeDocument/2006/relationships/slide" Target="slides/slide288.xml"/><Relationship Id="rId454" Type="http://schemas.openxmlformats.org/officeDocument/2006/relationships/slide" Target="slides/slide453.xml"/><Relationship Id="rId496" Type="http://schemas.openxmlformats.org/officeDocument/2006/relationships/slide" Target="slides/slide495.xml"/><Relationship Id="rId661" Type="http://schemas.openxmlformats.org/officeDocument/2006/relationships/slide" Target="slides/slide660.xml"/><Relationship Id="rId717" Type="http://schemas.openxmlformats.org/officeDocument/2006/relationships/slide" Target="slides/slide716.xml"/><Relationship Id="rId759" Type="http://schemas.openxmlformats.org/officeDocument/2006/relationships/slide" Target="slides/slide758.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398" Type="http://schemas.openxmlformats.org/officeDocument/2006/relationships/slide" Target="slides/slide397.xml"/><Relationship Id="rId521" Type="http://schemas.openxmlformats.org/officeDocument/2006/relationships/slide" Target="slides/slide520.xml"/><Relationship Id="rId563" Type="http://schemas.openxmlformats.org/officeDocument/2006/relationships/slide" Target="slides/slide562.xml"/><Relationship Id="rId619" Type="http://schemas.openxmlformats.org/officeDocument/2006/relationships/slide" Target="slides/slide618.xml"/><Relationship Id="rId770" Type="http://schemas.openxmlformats.org/officeDocument/2006/relationships/presProps" Target="presProps.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423" Type="http://schemas.openxmlformats.org/officeDocument/2006/relationships/slide" Target="slides/slide422.xml"/><Relationship Id="rId258" Type="http://schemas.openxmlformats.org/officeDocument/2006/relationships/slide" Target="slides/slide257.xml"/><Relationship Id="rId465" Type="http://schemas.openxmlformats.org/officeDocument/2006/relationships/slide" Target="slides/slide464.xml"/><Relationship Id="rId630" Type="http://schemas.openxmlformats.org/officeDocument/2006/relationships/slide" Target="slides/slide629.xml"/><Relationship Id="rId672" Type="http://schemas.openxmlformats.org/officeDocument/2006/relationships/slide" Target="slides/slide671.xml"/><Relationship Id="rId728" Type="http://schemas.openxmlformats.org/officeDocument/2006/relationships/slide" Target="slides/slide727.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slide" Target="slides/slide366.xml"/><Relationship Id="rId532" Type="http://schemas.openxmlformats.org/officeDocument/2006/relationships/slide" Target="slides/slide531.xml"/><Relationship Id="rId574" Type="http://schemas.openxmlformats.org/officeDocument/2006/relationships/slide" Target="slides/slide573.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434" Type="http://schemas.openxmlformats.org/officeDocument/2006/relationships/slide" Target="slides/slide433.xml"/><Relationship Id="rId476" Type="http://schemas.openxmlformats.org/officeDocument/2006/relationships/slide" Target="slides/slide475.xml"/><Relationship Id="rId641" Type="http://schemas.openxmlformats.org/officeDocument/2006/relationships/slide" Target="slides/slide640.xml"/><Relationship Id="rId683" Type="http://schemas.openxmlformats.org/officeDocument/2006/relationships/slide" Target="slides/slide682.xml"/><Relationship Id="rId739" Type="http://schemas.openxmlformats.org/officeDocument/2006/relationships/slide" Target="slides/slide738.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336" Type="http://schemas.openxmlformats.org/officeDocument/2006/relationships/slide" Target="slides/slide335.xml"/><Relationship Id="rId501" Type="http://schemas.openxmlformats.org/officeDocument/2006/relationships/slide" Target="slides/slide500.xml"/><Relationship Id="rId543" Type="http://schemas.openxmlformats.org/officeDocument/2006/relationships/slide" Target="slides/slide542.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378" Type="http://schemas.openxmlformats.org/officeDocument/2006/relationships/slide" Target="slides/slide377.xml"/><Relationship Id="rId403" Type="http://schemas.openxmlformats.org/officeDocument/2006/relationships/slide" Target="slides/slide402.xml"/><Relationship Id="rId585" Type="http://schemas.openxmlformats.org/officeDocument/2006/relationships/slide" Target="slides/slide584.xml"/><Relationship Id="rId750" Type="http://schemas.openxmlformats.org/officeDocument/2006/relationships/slide" Target="slides/slide749.xml"/><Relationship Id="rId6" Type="http://schemas.openxmlformats.org/officeDocument/2006/relationships/slide" Target="slides/slide5.xml"/><Relationship Id="rId238" Type="http://schemas.openxmlformats.org/officeDocument/2006/relationships/slide" Target="slides/slide237.xml"/><Relationship Id="rId445" Type="http://schemas.openxmlformats.org/officeDocument/2006/relationships/slide" Target="slides/slide444.xml"/><Relationship Id="rId487" Type="http://schemas.openxmlformats.org/officeDocument/2006/relationships/slide" Target="slides/slide486.xml"/><Relationship Id="rId610" Type="http://schemas.openxmlformats.org/officeDocument/2006/relationships/slide" Target="slides/slide609.xml"/><Relationship Id="rId652" Type="http://schemas.openxmlformats.org/officeDocument/2006/relationships/slide" Target="slides/slide651.xml"/><Relationship Id="rId694" Type="http://schemas.openxmlformats.org/officeDocument/2006/relationships/slide" Target="slides/slide693.xml"/><Relationship Id="rId708" Type="http://schemas.openxmlformats.org/officeDocument/2006/relationships/slide" Target="slides/slide707.xml"/><Relationship Id="rId291" Type="http://schemas.openxmlformats.org/officeDocument/2006/relationships/slide" Target="slides/slide290.xml"/><Relationship Id="rId305" Type="http://schemas.openxmlformats.org/officeDocument/2006/relationships/slide" Target="slides/slide304.xml"/><Relationship Id="rId347" Type="http://schemas.openxmlformats.org/officeDocument/2006/relationships/slide" Target="slides/slide346.xml"/><Relationship Id="rId512" Type="http://schemas.openxmlformats.org/officeDocument/2006/relationships/slide" Target="slides/slide511.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389" Type="http://schemas.openxmlformats.org/officeDocument/2006/relationships/slide" Target="slides/slide388.xml"/><Relationship Id="rId554" Type="http://schemas.openxmlformats.org/officeDocument/2006/relationships/slide" Target="slides/slide553.xml"/><Relationship Id="rId596" Type="http://schemas.openxmlformats.org/officeDocument/2006/relationships/slide" Target="slides/slide595.xml"/><Relationship Id="rId761" Type="http://schemas.openxmlformats.org/officeDocument/2006/relationships/slide" Target="slides/slide760.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414" Type="http://schemas.openxmlformats.org/officeDocument/2006/relationships/slide" Target="slides/slide413.xml"/><Relationship Id="rId456" Type="http://schemas.openxmlformats.org/officeDocument/2006/relationships/slide" Target="slides/slide455.xml"/><Relationship Id="rId498" Type="http://schemas.openxmlformats.org/officeDocument/2006/relationships/slide" Target="slides/slide497.xml"/><Relationship Id="rId621" Type="http://schemas.openxmlformats.org/officeDocument/2006/relationships/slide" Target="slides/slide620.xml"/><Relationship Id="rId663" Type="http://schemas.openxmlformats.org/officeDocument/2006/relationships/slide" Target="slides/slide662.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23" Type="http://schemas.openxmlformats.org/officeDocument/2006/relationships/slide" Target="slides/slide522.xml"/><Relationship Id="rId719" Type="http://schemas.openxmlformats.org/officeDocument/2006/relationships/slide" Target="slides/slide718.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slide" Target="slides/slide564.xml"/><Relationship Id="rId730" Type="http://schemas.openxmlformats.org/officeDocument/2006/relationships/slide" Target="slides/slide729.xml"/><Relationship Id="rId772" Type="http://schemas.openxmlformats.org/officeDocument/2006/relationships/theme" Target="theme/theme1.xml"/><Relationship Id="rId162" Type="http://schemas.openxmlformats.org/officeDocument/2006/relationships/slide" Target="slides/slide161.xml"/><Relationship Id="rId218" Type="http://schemas.openxmlformats.org/officeDocument/2006/relationships/slide" Target="slides/slide217.xml"/><Relationship Id="rId425" Type="http://schemas.openxmlformats.org/officeDocument/2006/relationships/slide" Target="slides/slide424.xml"/><Relationship Id="rId467" Type="http://schemas.openxmlformats.org/officeDocument/2006/relationships/slide" Target="slides/slide466.xml"/><Relationship Id="rId632" Type="http://schemas.openxmlformats.org/officeDocument/2006/relationships/slide" Target="slides/slide631.xml"/><Relationship Id="rId271" Type="http://schemas.openxmlformats.org/officeDocument/2006/relationships/slide" Target="slides/slide270.xml"/><Relationship Id="rId674" Type="http://schemas.openxmlformats.org/officeDocument/2006/relationships/slide" Target="slides/slide673.xml"/><Relationship Id="rId24" Type="http://schemas.openxmlformats.org/officeDocument/2006/relationships/slide" Target="slides/slide23.xml"/><Relationship Id="rId66" Type="http://schemas.openxmlformats.org/officeDocument/2006/relationships/slide" Target="slides/slide65.xml"/><Relationship Id="rId131" Type="http://schemas.openxmlformats.org/officeDocument/2006/relationships/slide" Target="slides/slide130.xml"/><Relationship Id="rId327" Type="http://schemas.openxmlformats.org/officeDocument/2006/relationships/slide" Target="slides/slide326.xml"/><Relationship Id="rId369" Type="http://schemas.openxmlformats.org/officeDocument/2006/relationships/slide" Target="slides/slide368.xml"/><Relationship Id="rId534" Type="http://schemas.openxmlformats.org/officeDocument/2006/relationships/slide" Target="slides/slide533.xml"/><Relationship Id="rId576" Type="http://schemas.openxmlformats.org/officeDocument/2006/relationships/slide" Target="slides/slide575.xml"/><Relationship Id="rId741" Type="http://schemas.openxmlformats.org/officeDocument/2006/relationships/slide" Target="slides/slide740.xml"/><Relationship Id="rId173" Type="http://schemas.openxmlformats.org/officeDocument/2006/relationships/slide" Target="slides/slide172.xml"/><Relationship Id="rId229" Type="http://schemas.openxmlformats.org/officeDocument/2006/relationships/slide" Target="slides/slide228.xml"/><Relationship Id="rId380" Type="http://schemas.openxmlformats.org/officeDocument/2006/relationships/slide" Target="slides/slide379.xml"/><Relationship Id="rId436" Type="http://schemas.openxmlformats.org/officeDocument/2006/relationships/slide" Target="slides/slide435.xml"/><Relationship Id="rId601" Type="http://schemas.openxmlformats.org/officeDocument/2006/relationships/slide" Target="slides/slide600.xml"/><Relationship Id="rId643" Type="http://schemas.openxmlformats.org/officeDocument/2006/relationships/slide" Target="slides/slide642.xml"/><Relationship Id="rId240" Type="http://schemas.openxmlformats.org/officeDocument/2006/relationships/slide" Target="slides/slide239.xml"/><Relationship Id="rId478" Type="http://schemas.openxmlformats.org/officeDocument/2006/relationships/slide" Target="slides/slide477.xml"/><Relationship Id="rId685" Type="http://schemas.openxmlformats.org/officeDocument/2006/relationships/slide" Target="slides/slide684.xml"/><Relationship Id="rId35" Type="http://schemas.openxmlformats.org/officeDocument/2006/relationships/slide" Target="slides/slide34.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38" Type="http://schemas.openxmlformats.org/officeDocument/2006/relationships/slide" Target="slides/slide337.xml"/><Relationship Id="rId503" Type="http://schemas.openxmlformats.org/officeDocument/2006/relationships/slide" Target="slides/slide502.xml"/><Relationship Id="rId545" Type="http://schemas.openxmlformats.org/officeDocument/2006/relationships/slide" Target="slides/slide544.xml"/><Relationship Id="rId587" Type="http://schemas.openxmlformats.org/officeDocument/2006/relationships/slide" Target="slides/slide586.xml"/><Relationship Id="rId710" Type="http://schemas.openxmlformats.org/officeDocument/2006/relationships/slide" Target="slides/slide709.xml"/><Relationship Id="rId752" Type="http://schemas.openxmlformats.org/officeDocument/2006/relationships/slide" Target="slides/slide751.xml"/><Relationship Id="rId8" Type="http://schemas.openxmlformats.org/officeDocument/2006/relationships/slide" Target="slides/slide7.xml"/><Relationship Id="rId142" Type="http://schemas.openxmlformats.org/officeDocument/2006/relationships/slide" Target="slides/slide141.xml"/><Relationship Id="rId184" Type="http://schemas.openxmlformats.org/officeDocument/2006/relationships/slide" Target="slides/slide183.xml"/><Relationship Id="rId391" Type="http://schemas.openxmlformats.org/officeDocument/2006/relationships/slide" Target="slides/slide390.xml"/><Relationship Id="rId405" Type="http://schemas.openxmlformats.org/officeDocument/2006/relationships/slide" Target="slides/slide404.xml"/><Relationship Id="rId447" Type="http://schemas.openxmlformats.org/officeDocument/2006/relationships/slide" Target="slides/slide446.xml"/><Relationship Id="rId612" Type="http://schemas.openxmlformats.org/officeDocument/2006/relationships/slide" Target="slides/slide611.xml"/><Relationship Id="rId251" Type="http://schemas.openxmlformats.org/officeDocument/2006/relationships/slide" Target="slides/slide250.xml"/><Relationship Id="rId489" Type="http://schemas.openxmlformats.org/officeDocument/2006/relationships/slide" Target="slides/slide488.xml"/><Relationship Id="rId654" Type="http://schemas.openxmlformats.org/officeDocument/2006/relationships/slide" Target="slides/slide653.xml"/><Relationship Id="rId696" Type="http://schemas.openxmlformats.org/officeDocument/2006/relationships/slide" Target="slides/slide695.xml"/><Relationship Id="rId46" Type="http://schemas.openxmlformats.org/officeDocument/2006/relationships/slide" Target="slides/slide45.xml"/><Relationship Id="rId293" Type="http://schemas.openxmlformats.org/officeDocument/2006/relationships/slide" Target="slides/slide292.xml"/><Relationship Id="rId307" Type="http://schemas.openxmlformats.org/officeDocument/2006/relationships/slide" Target="slides/slide306.xml"/><Relationship Id="rId349" Type="http://schemas.openxmlformats.org/officeDocument/2006/relationships/slide" Target="slides/slide348.xml"/><Relationship Id="rId514" Type="http://schemas.openxmlformats.org/officeDocument/2006/relationships/slide" Target="slides/slide513.xml"/><Relationship Id="rId556" Type="http://schemas.openxmlformats.org/officeDocument/2006/relationships/slide" Target="slides/slide555.xml"/><Relationship Id="rId721" Type="http://schemas.openxmlformats.org/officeDocument/2006/relationships/slide" Target="slides/slide720.xml"/><Relationship Id="rId763" Type="http://schemas.openxmlformats.org/officeDocument/2006/relationships/slide" Target="slides/slide762.xml"/><Relationship Id="rId88" Type="http://schemas.openxmlformats.org/officeDocument/2006/relationships/slide" Target="slides/slide87.xml"/><Relationship Id="rId111" Type="http://schemas.openxmlformats.org/officeDocument/2006/relationships/slide" Target="slides/slide110.xml"/><Relationship Id="rId153" Type="http://schemas.openxmlformats.org/officeDocument/2006/relationships/slide" Target="slides/slide152.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 Id="rId416" Type="http://schemas.openxmlformats.org/officeDocument/2006/relationships/slide" Target="slides/slide415.xml"/><Relationship Id="rId598" Type="http://schemas.openxmlformats.org/officeDocument/2006/relationships/slide" Target="slides/slide597.xml"/><Relationship Id="rId220" Type="http://schemas.openxmlformats.org/officeDocument/2006/relationships/slide" Target="slides/slide219.xml"/><Relationship Id="rId458" Type="http://schemas.openxmlformats.org/officeDocument/2006/relationships/slide" Target="slides/slide457.xml"/><Relationship Id="rId623" Type="http://schemas.openxmlformats.org/officeDocument/2006/relationships/slide" Target="slides/slide622.xml"/><Relationship Id="rId665" Type="http://schemas.openxmlformats.org/officeDocument/2006/relationships/slide" Target="slides/slide664.xml"/><Relationship Id="rId15" Type="http://schemas.openxmlformats.org/officeDocument/2006/relationships/slide" Target="slides/slide14.xml"/><Relationship Id="rId57" Type="http://schemas.openxmlformats.org/officeDocument/2006/relationships/slide" Target="slides/slide56.xml"/><Relationship Id="rId262" Type="http://schemas.openxmlformats.org/officeDocument/2006/relationships/slide" Target="slides/slide261.xml"/><Relationship Id="rId318" Type="http://schemas.openxmlformats.org/officeDocument/2006/relationships/slide" Target="slides/slide317.xml"/><Relationship Id="rId525" Type="http://schemas.openxmlformats.org/officeDocument/2006/relationships/slide" Target="slides/slide524.xml"/><Relationship Id="rId567" Type="http://schemas.openxmlformats.org/officeDocument/2006/relationships/slide" Target="slides/slide566.xml"/><Relationship Id="rId732" Type="http://schemas.openxmlformats.org/officeDocument/2006/relationships/slide" Target="slides/slide731.xml"/><Relationship Id="rId99" Type="http://schemas.openxmlformats.org/officeDocument/2006/relationships/slide" Target="slides/slide98.xml"/><Relationship Id="rId122" Type="http://schemas.openxmlformats.org/officeDocument/2006/relationships/slide" Target="slides/slide121.xml"/><Relationship Id="rId164" Type="http://schemas.openxmlformats.org/officeDocument/2006/relationships/slide" Target="slides/slide163.xml"/><Relationship Id="rId371" Type="http://schemas.openxmlformats.org/officeDocument/2006/relationships/slide" Target="slides/slide370.xml"/><Relationship Id="rId427" Type="http://schemas.openxmlformats.org/officeDocument/2006/relationships/slide" Target="slides/slide426.xml"/><Relationship Id="rId469" Type="http://schemas.openxmlformats.org/officeDocument/2006/relationships/slide" Target="slides/slide468.xml"/><Relationship Id="rId634" Type="http://schemas.openxmlformats.org/officeDocument/2006/relationships/slide" Target="slides/slide633.xml"/><Relationship Id="rId676" Type="http://schemas.openxmlformats.org/officeDocument/2006/relationships/slide" Target="slides/slide675.xml"/><Relationship Id="rId26" Type="http://schemas.openxmlformats.org/officeDocument/2006/relationships/slide" Target="slides/slide25.xml"/><Relationship Id="rId231" Type="http://schemas.openxmlformats.org/officeDocument/2006/relationships/slide" Target="slides/slide230.xml"/><Relationship Id="rId273" Type="http://schemas.openxmlformats.org/officeDocument/2006/relationships/slide" Target="slides/slide272.xml"/><Relationship Id="rId329" Type="http://schemas.openxmlformats.org/officeDocument/2006/relationships/slide" Target="slides/slide328.xml"/><Relationship Id="rId480" Type="http://schemas.openxmlformats.org/officeDocument/2006/relationships/slide" Target="slides/slide479.xml"/><Relationship Id="rId536" Type="http://schemas.openxmlformats.org/officeDocument/2006/relationships/slide" Target="slides/slide535.xml"/><Relationship Id="rId701" Type="http://schemas.openxmlformats.org/officeDocument/2006/relationships/slide" Target="slides/slide700.xml"/><Relationship Id="rId68" Type="http://schemas.openxmlformats.org/officeDocument/2006/relationships/slide" Target="slides/slide67.xml"/><Relationship Id="rId133" Type="http://schemas.openxmlformats.org/officeDocument/2006/relationships/slide" Target="slides/slide132.xml"/><Relationship Id="rId175" Type="http://schemas.openxmlformats.org/officeDocument/2006/relationships/slide" Target="slides/slide174.xml"/><Relationship Id="rId340" Type="http://schemas.openxmlformats.org/officeDocument/2006/relationships/slide" Target="slides/slide339.xml"/><Relationship Id="rId578" Type="http://schemas.openxmlformats.org/officeDocument/2006/relationships/slide" Target="slides/slide577.xml"/><Relationship Id="rId743" Type="http://schemas.openxmlformats.org/officeDocument/2006/relationships/slide" Target="slides/slide742.xml"/><Relationship Id="rId200" Type="http://schemas.openxmlformats.org/officeDocument/2006/relationships/slide" Target="slides/slide199.xml"/><Relationship Id="rId382" Type="http://schemas.openxmlformats.org/officeDocument/2006/relationships/slide" Target="slides/slide381.xml"/><Relationship Id="rId438" Type="http://schemas.openxmlformats.org/officeDocument/2006/relationships/slide" Target="slides/slide437.xml"/><Relationship Id="rId603" Type="http://schemas.openxmlformats.org/officeDocument/2006/relationships/slide" Target="slides/slide602.xml"/><Relationship Id="rId645" Type="http://schemas.openxmlformats.org/officeDocument/2006/relationships/slide" Target="slides/slide644.xml"/><Relationship Id="rId687" Type="http://schemas.openxmlformats.org/officeDocument/2006/relationships/slide" Target="slides/slide686.xml"/><Relationship Id="rId242" Type="http://schemas.openxmlformats.org/officeDocument/2006/relationships/slide" Target="slides/slide241.xml"/><Relationship Id="rId284" Type="http://schemas.openxmlformats.org/officeDocument/2006/relationships/slide" Target="slides/slide283.xml"/><Relationship Id="rId491" Type="http://schemas.openxmlformats.org/officeDocument/2006/relationships/slide" Target="slides/slide490.xml"/><Relationship Id="rId505" Type="http://schemas.openxmlformats.org/officeDocument/2006/relationships/slide" Target="slides/slide504.xml"/><Relationship Id="rId712" Type="http://schemas.openxmlformats.org/officeDocument/2006/relationships/slide" Target="slides/slide711.xml"/><Relationship Id="rId37" Type="http://schemas.openxmlformats.org/officeDocument/2006/relationships/slide" Target="slides/slide36.xml"/><Relationship Id="rId79" Type="http://schemas.openxmlformats.org/officeDocument/2006/relationships/slide" Target="slides/slide78.xml"/><Relationship Id="rId102" Type="http://schemas.openxmlformats.org/officeDocument/2006/relationships/slide" Target="slides/slide101.xml"/><Relationship Id="rId144" Type="http://schemas.openxmlformats.org/officeDocument/2006/relationships/slide" Target="slides/slide143.xml"/><Relationship Id="rId547" Type="http://schemas.openxmlformats.org/officeDocument/2006/relationships/slide" Target="slides/slide546.xml"/><Relationship Id="rId589" Type="http://schemas.openxmlformats.org/officeDocument/2006/relationships/slide" Target="slides/slide588.xml"/><Relationship Id="rId754" Type="http://schemas.openxmlformats.org/officeDocument/2006/relationships/slide" Target="slides/slide753.xml"/><Relationship Id="rId90" Type="http://schemas.openxmlformats.org/officeDocument/2006/relationships/slide" Target="slides/slide89.xml"/><Relationship Id="rId186" Type="http://schemas.openxmlformats.org/officeDocument/2006/relationships/slide" Target="slides/slide185.xml"/><Relationship Id="rId351" Type="http://schemas.openxmlformats.org/officeDocument/2006/relationships/slide" Target="slides/slide350.xml"/><Relationship Id="rId393" Type="http://schemas.openxmlformats.org/officeDocument/2006/relationships/slide" Target="slides/slide392.xml"/><Relationship Id="rId407" Type="http://schemas.openxmlformats.org/officeDocument/2006/relationships/slide" Target="slides/slide406.xml"/><Relationship Id="rId449" Type="http://schemas.openxmlformats.org/officeDocument/2006/relationships/slide" Target="slides/slide448.xml"/><Relationship Id="rId614" Type="http://schemas.openxmlformats.org/officeDocument/2006/relationships/slide" Target="slides/slide613.xml"/><Relationship Id="rId656" Type="http://schemas.openxmlformats.org/officeDocument/2006/relationships/slide" Target="slides/slide655.xml"/><Relationship Id="rId211" Type="http://schemas.openxmlformats.org/officeDocument/2006/relationships/slide" Target="slides/slide210.xml"/><Relationship Id="rId253" Type="http://schemas.openxmlformats.org/officeDocument/2006/relationships/slide" Target="slides/slide252.xml"/><Relationship Id="rId295" Type="http://schemas.openxmlformats.org/officeDocument/2006/relationships/slide" Target="slides/slide294.xml"/><Relationship Id="rId309" Type="http://schemas.openxmlformats.org/officeDocument/2006/relationships/slide" Target="slides/slide308.xml"/><Relationship Id="rId460" Type="http://schemas.openxmlformats.org/officeDocument/2006/relationships/slide" Target="slides/slide459.xml"/><Relationship Id="rId516" Type="http://schemas.openxmlformats.org/officeDocument/2006/relationships/slide" Target="slides/slide515.xml"/><Relationship Id="rId698" Type="http://schemas.openxmlformats.org/officeDocument/2006/relationships/slide" Target="slides/slide697.xml"/><Relationship Id="rId48" Type="http://schemas.openxmlformats.org/officeDocument/2006/relationships/slide" Target="slides/slide47.xml"/><Relationship Id="rId113" Type="http://schemas.openxmlformats.org/officeDocument/2006/relationships/slide" Target="slides/slide112.xml"/><Relationship Id="rId320" Type="http://schemas.openxmlformats.org/officeDocument/2006/relationships/slide" Target="slides/slide319.xml"/><Relationship Id="rId558" Type="http://schemas.openxmlformats.org/officeDocument/2006/relationships/slide" Target="slides/slide557.xml"/><Relationship Id="rId723" Type="http://schemas.openxmlformats.org/officeDocument/2006/relationships/slide" Target="slides/slide722.xml"/><Relationship Id="rId765" Type="http://schemas.openxmlformats.org/officeDocument/2006/relationships/slide" Target="slides/slide764.xml"/><Relationship Id="rId155" Type="http://schemas.openxmlformats.org/officeDocument/2006/relationships/slide" Target="slides/slide154.xml"/><Relationship Id="rId197" Type="http://schemas.openxmlformats.org/officeDocument/2006/relationships/slide" Target="slides/slide196.xml"/><Relationship Id="rId362" Type="http://schemas.openxmlformats.org/officeDocument/2006/relationships/slide" Target="slides/slide361.xml"/><Relationship Id="rId418" Type="http://schemas.openxmlformats.org/officeDocument/2006/relationships/slide" Target="slides/slide417.xml"/><Relationship Id="rId625" Type="http://schemas.openxmlformats.org/officeDocument/2006/relationships/slide" Target="slides/slide624.xml"/><Relationship Id="rId222" Type="http://schemas.openxmlformats.org/officeDocument/2006/relationships/slide" Target="slides/slide221.xml"/><Relationship Id="rId264" Type="http://schemas.openxmlformats.org/officeDocument/2006/relationships/slide" Target="slides/slide263.xml"/><Relationship Id="rId471" Type="http://schemas.openxmlformats.org/officeDocument/2006/relationships/slide" Target="slides/slide470.xml"/><Relationship Id="rId667" Type="http://schemas.openxmlformats.org/officeDocument/2006/relationships/slide" Target="slides/slide666.xml"/><Relationship Id="rId17" Type="http://schemas.openxmlformats.org/officeDocument/2006/relationships/slide" Target="slides/slide16.xml"/><Relationship Id="rId59" Type="http://schemas.openxmlformats.org/officeDocument/2006/relationships/slide" Target="slides/slide58.xml"/><Relationship Id="rId124" Type="http://schemas.openxmlformats.org/officeDocument/2006/relationships/slide" Target="slides/slide123.xml"/><Relationship Id="rId527" Type="http://schemas.openxmlformats.org/officeDocument/2006/relationships/slide" Target="slides/slide526.xml"/><Relationship Id="rId569" Type="http://schemas.openxmlformats.org/officeDocument/2006/relationships/slide" Target="slides/slide568.xml"/><Relationship Id="rId734" Type="http://schemas.openxmlformats.org/officeDocument/2006/relationships/slide" Target="slides/slide733.xml"/><Relationship Id="rId70" Type="http://schemas.openxmlformats.org/officeDocument/2006/relationships/slide" Target="slides/slide69.xml"/><Relationship Id="rId166" Type="http://schemas.openxmlformats.org/officeDocument/2006/relationships/slide" Target="slides/slide165.xml"/><Relationship Id="rId331" Type="http://schemas.openxmlformats.org/officeDocument/2006/relationships/slide" Target="slides/slide330.xml"/><Relationship Id="rId373" Type="http://schemas.openxmlformats.org/officeDocument/2006/relationships/slide" Target="slides/slide372.xml"/><Relationship Id="rId429" Type="http://schemas.openxmlformats.org/officeDocument/2006/relationships/slide" Target="slides/slide428.xml"/><Relationship Id="rId580" Type="http://schemas.openxmlformats.org/officeDocument/2006/relationships/slide" Target="slides/slide579.xml"/><Relationship Id="rId636" Type="http://schemas.openxmlformats.org/officeDocument/2006/relationships/slide" Target="slides/slide635.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678" Type="http://schemas.openxmlformats.org/officeDocument/2006/relationships/slide" Target="slides/slide677.xml"/><Relationship Id="rId28" Type="http://schemas.openxmlformats.org/officeDocument/2006/relationships/slide" Target="slides/slide27.xml"/><Relationship Id="rId275" Type="http://schemas.openxmlformats.org/officeDocument/2006/relationships/slide" Target="slides/slide274.xml"/><Relationship Id="rId300" Type="http://schemas.openxmlformats.org/officeDocument/2006/relationships/slide" Target="slides/slide299.xml"/><Relationship Id="rId482" Type="http://schemas.openxmlformats.org/officeDocument/2006/relationships/slide" Target="slides/slide481.xml"/><Relationship Id="rId538" Type="http://schemas.openxmlformats.org/officeDocument/2006/relationships/slide" Target="slides/slide537.xml"/><Relationship Id="rId703" Type="http://schemas.openxmlformats.org/officeDocument/2006/relationships/slide" Target="slides/slide702.xml"/><Relationship Id="rId745" Type="http://schemas.openxmlformats.org/officeDocument/2006/relationships/slide" Target="slides/slide744.xml"/><Relationship Id="rId81" Type="http://schemas.openxmlformats.org/officeDocument/2006/relationships/slide" Target="slides/slide80.xml"/><Relationship Id="rId135" Type="http://schemas.openxmlformats.org/officeDocument/2006/relationships/slide" Target="slides/slide134.xml"/><Relationship Id="rId177" Type="http://schemas.openxmlformats.org/officeDocument/2006/relationships/slide" Target="slides/slide176.xml"/><Relationship Id="rId342" Type="http://schemas.openxmlformats.org/officeDocument/2006/relationships/slide" Target="slides/slide341.xml"/><Relationship Id="rId384" Type="http://schemas.openxmlformats.org/officeDocument/2006/relationships/slide" Target="slides/slide383.xml"/><Relationship Id="rId591" Type="http://schemas.openxmlformats.org/officeDocument/2006/relationships/slide" Target="slides/slide590.xml"/><Relationship Id="rId605" Type="http://schemas.openxmlformats.org/officeDocument/2006/relationships/slide" Target="slides/slide604.xml"/><Relationship Id="rId202" Type="http://schemas.openxmlformats.org/officeDocument/2006/relationships/slide" Target="slides/slide201.xml"/><Relationship Id="rId244" Type="http://schemas.openxmlformats.org/officeDocument/2006/relationships/slide" Target="slides/slide243.xml"/><Relationship Id="rId647" Type="http://schemas.openxmlformats.org/officeDocument/2006/relationships/slide" Target="slides/slide646.xml"/><Relationship Id="rId689" Type="http://schemas.openxmlformats.org/officeDocument/2006/relationships/slide" Target="slides/slide688.xml"/><Relationship Id="rId39" Type="http://schemas.openxmlformats.org/officeDocument/2006/relationships/slide" Target="slides/slide38.xml"/><Relationship Id="rId286" Type="http://schemas.openxmlformats.org/officeDocument/2006/relationships/slide" Target="slides/slide285.xml"/><Relationship Id="rId451" Type="http://schemas.openxmlformats.org/officeDocument/2006/relationships/slide" Target="slides/slide450.xml"/><Relationship Id="rId493" Type="http://schemas.openxmlformats.org/officeDocument/2006/relationships/slide" Target="slides/slide492.xml"/><Relationship Id="rId507" Type="http://schemas.openxmlformats.org/officeDocument/2006/relationships/slide" Target="slides/slide506.xml"/><Relationship Id="rId549" Type="http://schemas.openxmlformats.org/officeDocument/2006/relationships/slide" Target="slides/slide548.xml"/><Relationship Id="rId714" Type="http://schemas.openxmlformats.org/officeDocument/2006/relationships/slide" Target="slides/slide713.xml"/><Relationship Id="rId756" Type="http://schemas.openxmlformats.org/officeDocument/2006/relationships/slide" Target="slides/slide755.xml"/><Relationship Id="rId50" Type="http://schemas.openxmlformats.org/officeDocument/2006/relationships/slide" Target="slides/slide49.xml"/><Relationship Id="rId104" Type="http://schemas.openxmlformats.org/officeDocument/2006/relationships/slide" Target="slides/slide103.xml"/><Relationship Id="rId146" Type="http://schemas.openxmlformats.org/officeDocument/2006/relationships/slide" Target="slides/slide145.xml"/><Relationship Id="rId188" Type="http://schemas.openxmlformats.org/officeDocument/2006/relationships/slide" Target="slides/slide187.xml"/><Relationship Id="rId311" Type="http://schemas.openxmlformats.org/officeDocument/2006/relationships/slide" Target="slides/slide310.xml"/><Relationship Id="rId353" Type="http://schemas.openxmlformats.org/officeDocument/2006/relationships/slide" Target="slides/slide352.xml"/><Relationship Id="rId395" Type="http://schemas.openxmlformats.org/officeDocument/2006/relationships/slide" Target="slides/slide394.xml"/><Relationship Id="rId409" Type="http://schemas.openxmlformats.org/officeDocument/2006/relationships/slide" Target="slides/slide408.xml"/><Relationship Id="rId560" Type="http://schemas.openxmlformats.org/officeDocument/2006/relationships/slide" Target="slides/slide559.xml"/><Relationship Id="rId92" Type="http://schemas.openxmlformats.org/officeDocument/2006/relationships/slide" Target="slides/slide91.xml"/><Relationship Id="rId213" Type="http://schemas.openxmlformats.org/officeDocument/2006/relationships/slide" Target="slides/slide212.xml"/><Relationship Id="rId420" Type="http://schemas.openxmlformats.org/officeDocument/2006/relationships/slide" Target="slides/slide419.xml"/><Relationship Id="rId616" Type="http://schemas.openxmlformats.org/officeDocument/2006/relationships/slide" Target="slides/slide615.xml"/><Relationship Id="rId658" Type="http://schemas.openxmlformats.org/officeDocument/2006/relationships/slide" Target="slides/slide657.xml"/><Relationship Id="rId255" Type="http://schemas.openxmlformats.org/officeDocument/2006/relationships/slide" Target="slides/slide254.xml"/><Relationship Id="rId297" Type="http://schemas.openxmlformats.org/officeDocument/2006/relationships/slide" Target="slides/slide296.xml"/><Relationship Id="rId462" Type="http://schemas.openxmlformats.org/officeDocument/2006/relationships/slide" Target="slides/slide461.xml"/><Relationship Id="rId518" Type="http://schemas.openxmlformats.org/officeDocument/2006/relationships/slide" Target="slides/slide517.xml"/><Relationship Id="rId725" Type="http://schemas.openxmlformats.org/officeDocument/2006/relationships/slide" Target="slides/slide724.xml"/><Relationship Id="rId115" Type="http://schemas.openxmlformats.org/officeDocument/2006/relationships/slide" Target="slides/slide114.xml"/><Relationship Id="rId157" Type="http://schemas.openxmlformats.org/officeDocument/2006/relationships/slide" Target="slides/slide156.xml"/><Relationship Id="rId322" Type="http://schemas.openxmlformats.org/officeDocument/2006/relationships/slide" Target="slides/slide321.xml"/><Relationship Id="rId364" Type="http://schemas.openxmlformats.org/officeDocument/2006/relationships/slide" Target="slides/slide363.xml"/><Relationship Id="rId767" Type="http://schemas.openxmlformats.org/officeDocument/2006/relationships/slide" Target="slides/slide766.xml"/><Relationship Id="rId61" Type="http://schemas.openxmlformats.org/officeDocument/2006/relationships/slide" Target="slides/slide60.xml"/><Relationship Id="rId199" Type="http://schemas.openxmlformats.org/officeDocument/2006/relationships/slide" Target="slides/slide198.xml"/><Relationship Id="rId571" Type="http://schemas.openxmlformats.org/officeDocument/2006/relationships/slide" Target="slides/slide570.xml"/><Relationship Id="rId627" Type="http://schemas.openxmlformats.org/officeDocument/2006/relationships/slide" Target="slides/slide626.xml"/><Relationship Id="rId669" Type="http://schemas.openxmlformats.org/officeDocument/2006/relationships/slide" Target="slides/slide668.xml"/><Relationship Id="rId19" Type="http://schemas.openxmlformats.org/officeDocument/2006/relationships/slide" Target="slides/slide18.xml"/><Relationship Id="rId224" Type="http://schemas.openxmlformats.org/officeDocument/2006/relationships/slide" Target="slides/slide223.xml"/><Relationship Id="rId266" Type="http://schemas.openxmlformats.org/officeDocument/2006/relationships/slide" Target="slides/slide265.xml"/><Relationship Id="rId431" Type="http://schemas.openxmlformats.org/officeDocument/2006/relationships/slide" Target="slides/slide430.xml"/><Relationship Id="rId473" Type="http://schemas.openxmlformats.org/officeDocument/2006/relationships/slide" Target="slides/slide472.xml"/><Relationship Id="rId529" Type="http://schemas.openxmlformats.org/officeDocument/2006/relationships/slide" Target="slides/slide528.xml"/><Relationship Id="rId680" Type="http://schemas.openxmlformats.org/officeDocument/2006/relationships/slide" Target="slides/slide679.xml"/><Relationship Id="rId736" Type="http://schemas.openxmlformats.org/officeDocument/2006/relationships/slide" Target="slides/slide735.xml"/><Relationship Id="rId30" Type="http://schemas.openxmlformats.org/officeDocument/2006/relationships/slide" Target="slides/slide29.xml"/><Relationship Id="rId126" Type="http://schemas.openxmlformats.org/officeDocument/2006/relationships/slide" Target="slides/slide125.xml"/><Relationship Id="rId168" Type="http://schemas.openxmlformats.org/officeDocument/2006/relationships/slide" Target="slides/slide167.xml"/><Relationship Id="rId333" Type="http://schemas.openxmlformats.org/officeDocument/2006/relationships/slide" Target="slides/slide332.xml"/><Relationship Id="rId540" Type="http://schemas.openxmlformats.org/officeDocument/2006/relationships/slide" Target="slides/slide539.xml"/><Relationship Id="rId72" Type="http://schemas.openxmlformats.org/officeDocument/2006/relationships/slide" Target="slides/slide71.xml"/><Relationship Id="rId375" Type="http://schemas.openxmlformats.org/officeDocument/2006/relationships/slide" Target="slides/slide374.xml"/><Relationship Id="rId582" Type="http://schemas.openxmlformats.org/officeDocument/2006/relationships/slide" Target="slides/slide581.xml"/><Relationship Id="rId638" Type="http://schemas.openxmlformats.org/officeDocument/2006/relationships/slide" Target="slides/slide637.xml"/><Relationship Id="rId3" Type="http://schemas.openxmlformats.org/officeDocument/2006/relationships/slide" Target="slides/slide2.xml"/><Relationship Id="rId235" Type="http://schemas.openxmlformats.org/officeDocument/2006/relationships/slide" Target="slides/slide234.xml"/><Relationship Id="rId277" Type="http://schemas.openxmlformats.org/officeDocument/2006/relationships/slide" Target="slides/slide276.xml"/><Relationship Id="rId400" Type="http://schemas.openxmlformats.org/officeDocument/2006/relationships/slide" Target="slides/slide399.xml"/><Relationship Id="rId442" Type="http://schemas.openxmlformats.org/officeDocument/2006/relationships/slide" Target="slides/slide441.xml"/><Relationship Id="rId484" Type="http://schemas.openxmlformats.org/officeDocument/2006/relationships/slide" Target="slides/slide483.xml"/><Relationship Id="rId705" Type="http://schemas.openxmlformats.org/officeDocument/2006/relationships/slide" Target="slides/slide704.xml"/><Relationship Id="rId137" Type="http://schemas.openxmlformats.org/officeDocument/2006/relationships/slide" Target="slides/slide136.xml"/><Relationship Id="rId302" Type="http://schemas.openxmlformats.org/officeDocument/2006/relationships/slide" Target="slides/slide301.xml"/><Relationship Id="rId344" Type="http://schemas.openxmlformats.org/officeDocument/2006/relationships/slide" Target="slides/slide343.xml"/><Relationship Id="rId691" Type="http://schemas.openxmlformats.org/officeDocument/2006/relationships/slide" Target="slides/slide690.xml"/><Relationship Id="rId747" Type="http://schemas.openxmlformats.org/officeDocument/2006/relationships/slide" Target="slides/slide746.xml"/><Relationship Id="rId41" Type="http://schemas.openxmlformats.org/officeDocument/2006/relationships/slide" Target="slides/slide40.xml"/><Relationship Id="rId83" Type="http://schemas.openxmlformats.org/officeDocument/2006/relationships/slide" Target="slides/slide82.xml"/><Relationship Id="rId179" Type="http://schemas.openxmlformats.org/officeDocument/2006/relationships/slide" Target="slides/slide178.xml"/><Relationship Id="rId386" Type="http://schemas.openxmlformats.org/officeDocument/2006/relationships/slide" Target="slides/slide385.xml"/><Relationship Id="rId551" Type="http://schemas.openxmlformats.org/officeDocument/2006/relationships/slide" Target="slides/slide550.xml"/><Relationship Id="rId593" Type="http://schemas.openxmlformats.org/officeDocument/2006/relationships/slide" Target="slides/slide592.xml"/><Relationship Id="rId607" Type="http://schemas.openxmlformats.org/officeDocument/2006/relationships/slide" Target="slides/slide606.xml"/><Relationship Id="rId649" Type="http://schemas.openxmlformats.org/officeDocument/2006/relationships/slide" Target="slides/slide648.xml"/><Relationship Id="rId190" Type="http://schemas.openxmlformats.org/officeDocument/2006/relationships/slide" Target="slides/slide189.xml"/><Relationship Id="rId204" Type="http://schemas.openxmlformats.org/officeDocument/2006/relationships/slide" Target="slides/slide203.xml"/><Relationship Id="rId246" Type="http://schemas.openxmlformats.org/officeDocument/2006/relationships/slide" Target="slides/slide245.xml"/><Relationship Id="rId288" Type="http://schemas.openxmlformats.org/officeDocument/2006/relationships/slide" Target="slides/slide287.xml"/><Relationship Id="rId411" Type="http://schemas.openxmlformats.org/officeDocument/2006/relationships/slide" Target="slides/slide410.xml"/><Relationship Id="rId453" Type="http://schemas.openxmlformats.org/officeDocument/2006/relationships/slide" Target="slides/slide452.xml"/><Relationship Id="rId509" Type="http://schemas.openxmlformats.org/officeDocument/2006/relationships/slide" Target="slides/slide508.xml"/><Relationship Id="rId660" Type="http://schemas.openxmlformats.org/officeDocument/2006/relationships/slide" Target="slides/slide659.xml"/><Relationship Id="rId106" Type="http://schemas.openxmlformats.org/officeDocument/2006/relationships/slide" Target="slides/slide105.xml"/><Relationship Id="rId313" Type="http://schemas.openxmlformats.org/officeDocument/2006/relationships/slide" Target="slides/slide312.xml"/><Relationship Id="rId495" Type="http://schemas.openxmlformats.org/officeDocument/2006/relationships/slide" Target="slides/slide494.xml"/><Relationship Id="rId716" Type="http://schemas.openxmlformats.org/officeDocument/2006/relationships/slide" Target="slides/slide715.xml"/><Relationship Id="rId758" Type="http://schemas.openxmlformats.org/officeDocument/2006/relationships/slide" Target="slides/slide757.xml"/><Relationship Id="rId10" Type="http://schemas.openxmlformats.org/officeDocument/2006/relationships/slide" Target="slides/slide9.xml"/><Relationship Id="rId52" Type="http://schemas.openxmlformats.org/officeDocument/2006/relationships/slide" Target="slides/slide51.xml"/><Relationship Id="rId94" Type="http://schemas.openxmlformats.org/officeDocument/2006/relationships/slide" Target="slides/slide93.xml"/><Relationship Id="rId148" Type="http://schemas.openxmlformats.org/officeDocument/2006/relationships/slide" Target="slides/slide147.xml"/><Relationship Id="rId355" Type="http://schemas.openxmlformats.org/officeDocument/2006/relationships/slide" Target="slides/slide354.xml"/><Relationship Id="rId397" Type="http://schemas.openxmlformats.org/officeDocument/2006/relationships/slide" Target="slides/slide396.xml"/><Relationship Id="rId520" Type="http://schemas.openxmlformats.org/officeDocument/2006/relationships/slide" Target="slides/slide519.xml"/><Relationship Id="rId562" Type="http://schemas.openxmlformats.org/officeDocument/2006/relationships/slide" Target="slides/slide561.xml"/><Relationship Id="rId618" Type="http://schemas.openxmlformats.org/officeDocument/2006/relationships/slide" Target="slides/slide617.xml"/><Relationship Id="rId215" Type="http://schemas.openxmlformats.org/officeDocument/2006/relationships/slide" Target="slides/slide214.xml"/><Relationship Id="rId257" Type="http://schemas.openxmlformats.org/officeDocument/2006/relationships/slide" Target="slides/slide256.xml"/><Relationship Id="rId422" Type="http://schemas.openxmlformats.org/officeDocument/2006/relationships/slide" Target="slides/slide421.xml"/><Relationship Id="rId464" Type="http://schemas.openxmlformats.org/officeDocument/2006/relationships/slide" Target="slides/slide463.xml"/><Relationship Id="rId299" Type="http://schemas.openxmlformats.org/officeDocument/2006/relationships/slide" Target="slides/slide298.xml"/><Relationship Id="rId727" Type="http://schemas.openxmlformats.org/officeDocument/2006/relationships/slide" Target="slides/slide726.xml"/><Relationship Id="rId63" Type="http://schemas.openxmlformats.org/officeDocument/2006/relationships/slide" Target="slides/slide62.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226" Type="http://schemas.openxmlformats.org/officeDocument/2006/relationships/slide" Target="slides/slide225.xml"/><Relationship Id="rId433" Type="http://schemas.openxmlformats.org/officeDocument/2006/relationships/slide" Target="slides/slide432.xml"/><Relationship Id="rId640" Type="http://schemas.openxmlformats.org/officeDocument/2006/relationships/slide" Target="slides/slide639.xml"/><Relationship Id="rId738" Type="http://schemas.openxmlformats.org/officeDocument/2006/relationships/slide" Target="slides/slide737.xml"/><Relationship Id="rId74" Type="http://schemas.openxmlformats.org/officeDocument/2006/relationships/slide" Target="slides/slide73.xml"/><Relationship Id="rId377" Type="http://schemas.openxmlformats.org/officeDocument/2006/relationships/slide" Target="slides/slide376.xml"/><Relationship Id="rId500" Type="http://schemas.openxmlformats.org/officeDocument/2006/relationships/slide" Target="slides/slide499.xml"/><Relationship Id="rId584" Type="http://schemas.openxmlformats.org/officeDocument/2006/relationships/slide" Target="slides/slide583.xml"/><Relationship Id="rId5" Type="http://schemas.openxmlformats.org/officeDocument/2006/relationships/slide" Target="slides/slide4.xml"/><Relationship Id="rId237" Type="http://schemas.openxmlformats.org/officeDocument/2006/relationships/slide" Target="slides/slide236.xml"/><Relationship Id="rId444" Type="http://schemas.openxmlformats.org/officeDocument/2006/relationships/slide" Target="slides/slide443.xml"/><Relationship Id="rId651" Type="http://schemas.openxmlformats.org/officeDocument/2006/relationships/slide" Target="slides/slide650.xml"/><Relationship Id="rId749" Type="http://schemas.openxmlformats.org/officeDocument/2006/relationships/slide" Target="slides/slide748.xml"/><Relationship Id="rId290" Type="http://schemas.openxmlformats.org/officeDocument/2006/relationships/slide" Target="slides/slide289.xml"/><Relationship Id="rId304" Type="http://schemas.openxmlformats.org/officeDocument/2006/relationships/slide" Target="slides/slide303.xml"/><Relationship Id="rId388" Type="http://schemas.openxmlformats.org/officeDocument/2006/relationships/slide" Target="slides/slide387.xml"/><Relationship Id="rId511" Type="http://schemas.openxmlformats.org/officeDocument/2006/relationships/slide" Target="slides/slide510.xml"/><Relationship Id="rId609" Type="http://schemas.openxmlformats.org/officeDocument/2006/relationships/slide" Target="slides/slide608.xml"/><Relationship Id="rId85" Type="http://schemas.openxmlformats.org/officeDocument/2006/relationships/slide" Target="slides/slide84.xml"/><Relationship Id="rId150" Type="http://schemas.openxmlformats.org/officeDocument/2006/relationships/slide" Target="slides/slide149.xml"/><Relationship Id="rId595" Type="http://schemas.openxmlformats.org/officeDocument/2006/relationships/slide" Target="slides/slide594.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96" Type="http://schemas.openxmlformats.org/officeDocument/2006/relationships/slide" Target="slides/slide95.xml"/><Relationship Id="rId161" Type="http://schemas.openxmlformats.org/officeDocument/2006/relationships/slide" Target="slides/slide160.xml"/><Relationship Id="rId399" Type="http://schemas.openxmlformats.org/officeDocument/2006/relationships/slide" Target="slides/slide398.xml"/><Relationship Id="rId259" Type="http://schemas.openxmlformats.org/officeDocument/2006/relationships/slide" Target="slides/slide258.xml"/><Relationship Id="rId466" Type="http://schemas.openxmlformats.org/officeDocument/2006/relationships/slide" Target="slides/slide465.xml"/><Relationship Id="rId673" Type="http://schemas.openxmlformats.org/officeDocument/2006/relationships/slide" Target="slides/slide672.xml"/><Relationship Id="rId23" Type="http://schemas.openxmlformats.org/officeDocument/2006/relationships/slide" Target="slides/slide22.xml"/><Relationship Id="rId119" Type="http://schemas.openxmlformats.org/officeDocument/2006/relationships/slide" Target="slides/slide118.xml"/><Relationship Id="rId326" Type="http://schemas.openxmlformats.org/officeDocument/2006/relationships/slide" Target="slides/slide325.xml"/><Relationship Id="rId533" Type="http://schemas.openxmlformats.org/officeDocument/2006/relationships/slide" Target="slides/slide532.xml"/><Relationship Id="rId740" Type="http://schemas.openxmlformats.org/officeDocument/2006/relationships/slide" Target="slides/slide739.xml"/><Relationship Id="rId172" Type="http://schemas.openxmlformats.org/officeDocument/2006/relationships/slide" Target="slides/slide171.xml"/><Relationship Id="rId477" Type="http://schemas.openxmlformats.org/officeDocument/2006/relationships/slide" Target="slides/slide476.xml"/><Relationship Id="rId600" Type="http://schemas.openxmlformats.org/officeDocument/2006/relationships/slide" Target="slides/slide599.xml"/><Relationship Id="rId684" Type="http://schemas.openxmlformats.org/officeDocument/2006/relationships/slide" Target="slides/slide683.xml"/><Relationship Id="rId337" Type="http://schemas.openxmlformats.org/officeDocument/2006/relationships/slide" Target="slides/slide336.xml"/><Relationship Id="rId34" Type="http://schemas.openxmlformats.org/officeDocument/2006/relationships/slide" Target="slides/slide33.xml"/><Relationship Id="rId544" Type="http://schemas.openxmlformats.org/officeDocument/2006/relationships/slide" Target="slides/slide543.xml"/><Relationship Id="rId751" Type="http://schemas.openxmlformats.org/officeDocument/2006/relationships/slide" Target="slides/slide750.xml"/><Relationship Id="rId183" Type="http://schemas.openxmlformats.org/officeDocument/2006/relationships/slide" Target="slides/slide182.xml"/><Relationship Id="rId390" Type="http://schemas.openxmlformats.org/officeDocument/2006/relationships/slide" Target="slides/slide389.xml"/><Relationship Id="rId404" Type="http://schemas.openxmlformats.org/officeDocument/2006/relationships/slide" Target="slides/slide403.xml"/><Relationship Id="rId611" Type="http://schemas.openxmlformats.org/officeDocument/2006/relationships/slide" Target="slides/slide610.xml"/><Relationship Id="rId250" Type="http://schemas.openxmlformats.org/officeDocument/2006/relationships/slide" Target="slides/slide249.xml"/><Relationship Id="rId488" Type="http://schemas.openxmlformats.org/officeDocument/2006/relationships/slide" Target="slides/slide487.xml"/><Relationship Id="rId695" Type="http://schemas.openxmlformats.org/officeDocument/2006/relationships/slide" Target="slides/slide694.xml"/><Relationship Id="rId709" Type="http://schemas.openxmlformats.org/officeDocument/2006/relationships/slide" Target="slides/slide708.xml"/><Relationship Id="rId45" Type="http://schemas.openxmlformats.org/officeDocument/2006/relationships/slide" Target="slides/slide44.xml"/><Relationship Id="rId110" Type="http://schemas.openxmlformats.org/officeDocument/2006/relationships/slide" Target="slides/slide109.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94" Type="http://schemas.openxmlformats.org/officeDocument/2006/relationships/slide" Target="slides/slide193.xml"/><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261" Type="http://schemas.openxmlformats.org/officeDocument/2006/relationships/slide" Target="slides/slide260.xml"/><Relationship Id="rId499" Type="http://schemas.openxmlformats.org/officeDocument/2006/relationships/slide" Target="slides/slide498.xml"/><Relationship Id="rId56" Type="http://schemas.openxmlformats.org/officeDocument/2006/relationships/slide" Target="slides/slide55.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tableStyles" Target="tableStyles.xml"/><Relationship Id="rId121" Type="http://schemas.openxmlformats.org/officeDocument/2006/relationships/slide" Target="slides/slide120.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67" Type="http://schemas.openxmlformats.org/officeDocument/2006/relationships/slide" Target="slides/slide66.xml"/><Relationship Id="rId272" Type="http://schemas.openxmlformats.org/officeDocument/2006/relationships/slide" Target="slides/slide271.xml"/><Relationship Id="rId577" Type="http://schemas.openxmlformats.org/officeDocument/2006/relationships/slide" Target="slides/slide576.xml"/><Relationship Id="rId700" Type="http://schemas.openxmlformats.org/officeDocument/2006/relationships/slide" Target="slides/slide699.xml"/><Relationship Id="rId132" Type="http://schemas.openxmlformats.org/officeDocument/2006/relationships/slide" Target="slides/slide131.xml"/><Relationship Id="rId437" Type="http://schemas.openxmlformats.org/officeDocument/2006/relationships/slide" Target="slides/slide436.xml"/><Relationship Id="rId644" Type="http://schemas.openxmlformats.org/officeDocument/2006/relationships/slide" Target="slides/slide643.xml"/><Relationship Id="rId283" Type="http://schemas.openxmlformats.org/officeDocument/2006/relationships/slide" Target="slides/slide282.xml"/><Relationship Id="rId490" Type="http://schemas.openxmlformats.org/officeDocument/2006/relationships/slide" Target="slides/slide489.xml"/><Relationship Id="rId504" Type="http://schemas.openxmlformats.org/officeDocument/2006/relationships/slide" Target="slides/slide503.xml"/><Relationship Id="rId711" Type="http://schemas.openxmlformats.org/officeDocument/2006/relationships/slide" Target="slides/slide710.xml"/><Relationship Id="rId78" Type="http://schemas.openxmlformats.org/officeDocument/2006/relationships/slide" Target="slides/slide77.xml"/><Relationship Id="rId143" Type="http://schemas.openxmlformats.org/officeDocument/2006/relationships/slide" Target="slides/slide142.xml"/><Relationship Id="rId350" Type="http://schemas.openxmlformats.org/officeDocument/2006/relationships/slide" Target="slides/slide349.xml"/><Relationship Id="rId588" Type="http://schemas.openxmlformats.org/officeDocument/2006/relationships/slide" Target="slides/slide587.xml"/><Relationship Id="rId9" Type="http://schemas.openxmlformats.org/officeDocument/2006/relationships/slide" Target="slides/slide8.xml"/><Relationship Id="rId210" Type="http://schemas.openxmlformats.org/officeDocument/2006/relationships/slide" Target="slides/slide209.xml"/><Relationship Id="rId448" Type="http://schemas.openxmlformats.org/officeDocument/2006/relationships/slide" Target="slides/slide447.xml"/><Relationship Id="rId655" Type="http://schemas.openxmlformats.org/officeDocument/2006/relationships/slide" Target="slides/slide654.xml"/><Relationship Id="rId294" Type="http://schemas.openxmlformats.org/officeDocument/2006/relationships/slide" Target="slides/slide293.xml"/><Relationship Id="rId308" Type="http://schemas.openxmlformats.org/officeDocument/2006/relationships/slide" Target="slides/slide307.xml"/><Relationship Id="rId515" Type="http://schemas.openxmlformats.org/officeDocument/2006/relationships/slide" Target="slides/slide514.xml"/><Relationship Id="rId722" Type="http://schemas.openxmlformats.org/officeDocument/2006/relationships/slide" Target="slides/slide721.xml"/><Relationship Id="rId89" Type="http://schemas.openxmlformats.org/officeDocument/2006/relationships/slide" Target="slides/slide88.xml"/><Relationship Id="rId154" Type="http://schemas.openxmlformats.org/officeDocument/2006/relationships/slide" Target="slides/slide153.xml"/><Relationship Id="rId361" Type="http://schemas.openxmlformats.org/officeDocument/2006/relationships/slide" Target="slides/slide360.xml"/><Relationship Id="rId599" Type="http://schemas.openxmlformats.org/officeDocument/2006/relationships/slide" Target="slides/slide598.xml"/><Relationship Id="rId459" Type="http://schemas.openxmlformats.org/officeDocument/2006/relationships/slide" Target="slides/slide458.xml"/><Relationship Id="rId666" Type="http://schemas.openxmlformats.org/officeDocument/2006/relationships/slide" Target="slides/slide665.xml"/><Relationship Id="rId16" Type="http://schemas.openxmlformats.org/officeDocument/2006/relationships/slide" Target="slides/slide15.xml"/><Relationship Id="rId221" Type="http://schemas.openxmlformats.org/officeDocument/2006/relationships/slide" Target="slides/slide220.xml"/><Relationship Id="rId319" Type="http://schemas.openxmlformats.org/officeDocument/2006/relationships/slide" Target="slides/slide318.xml"/><Relationship Id="rId526" Type="http://schemas.openxmlformats.org/officeDocument/2006/relationships/slide" Target="slides/slide525.xml"/><Relationship Id="rId733" Type="http://schemas.openxmlformats.org/officeDocument/2006/relationships/slide" Target="slides/slide732.xml"/><Relationship Id="rId165" Type="http://schemas.openxmlformats.org/officeDocument/2006/relationships/slide" Target="slides/slide164.xml"/><Relationship Id="rId372" Type="http://schemas.openxmlformats.org/officeDocument/2006/relationships/slide" Target="slides/slide371.xml"/><Relationship Id="rId677" Type="http://schemas.openxmlformats.org/officeDocument/2006/relationships/slide" Target="slides/slide676.xml"/><Relationship Id="rId232" Type="http://schemas.openxmlformats.org/officeDocument/2006/relationships/slide" Target="slides/slide231.xml"/><Relationship Id="rId27" Type="http://schemas.openxmlformats.org/officeDocument/2006/relationships/slide" Target="slides/slide26.xml"/><Relationship Id="rId537" Type="http://schemas.openxmlformats.org/officeDocument/2006/relationships/slide" Target="slides/slide536.xml"/><Relationship Id="rId744" Type="http://schemas.openxmlformats.org/officeDocument/2006/relationships/slide" Target="slides/slide743.xml"/><Relationship Id="rId80" Type="http://schemas.openxmlformats.org/officeDocument/2006/relationships/slide" Target="slides/slide79.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604" Type="http://schemas.openxmlformats.org/officeDocument/2006/relationships/slide" Target="slides/slide603.xml"/><Relationship Id="rId243" Type="http://schemas.openxmlformats.org/officeDocument/2006/relationships/slide" Target="slides/slide242.xml"/><Relationship Id="rId450" Type="http://schemas.openxmlformats.org/officeDocument/2006/relationships/slide" Target="slides/slide449.xml"/><Relationship Id="rId688" Type="http://schemas.openxmlformats.org/officeDocument/2006/relationships/slide" Target="slides/slide687.xml"/><Relationship Id="rId38" Type="http://schemas.openxmlformats.org/officeDocument/2006/relationships/slide" Target="slides/slide37.xml"/><Relationship Id="rId103" Type="http://schemas.openxmlformats.org/officeDocument/2006/relationships/slide" Target="slides/slide102.xml"/><Relationship Id="rId310" Type="http://schemas.openxmlformats.org/officeDocument/2006/relationships/slide" Target="slides/slide309.xml"/><Relationship Id="rId548" Type="http://schemas.openxmlformats.org/officeDocument/2006/relationships/slide" Target="slides/slide547.xml"/><Relationship Id="rId755" Type="http://schemas.openxmlformats.org/officeDocument/2006/relationships/slide" Target="slides/slide754.xml"/><Relationship Id="rId91" Type="http://schemas.openxmlformats.org/officeDocument/2006/relationships/slide" Target="slides/slide90.xml"/><Relationship Id="rId187" Type="http://schemas.openxmlformats.org/officeDocument/2006/relationships/slide" Target="slides/slide186.xml"/><Relationship Id="rId394" Type="http://schemas.openxmlformats.org/officeDocument/2006/relationships/slide" Target="slides/slide393.xml"/><Relationship Id="rId408" Type="http://schemas.openxmlformats.org/officeDocument/2006/relationships/slide" Target="slides/slide407.xml"/><Relationship Id="rId615" Type="http://schemas.openxmlformats.org/officeDocument/2006/relationships/slide" Target="slides/slide614.xml"/><Relationship Id="rId254" Type="http://schemas.openxmlformats.org/officeDocument/2006/relationships/slide" Target="slides/slide253.xml"/><Relationship Id="rId699" Type="http://schemas.openxmlformats.org/officeDocument/2006/relationships/slide" Target="slides/slide698.xml"/><Relationship Id="rId49" Type="http://schemas.openxmlformats.org/officeDocument/2006/relationships/slide" Target="slides/slide48.xml"/><Relationship Id="rId114" Type="http://schemas.openxmlformats.org/officeDocument/2006/relationships/slide" Target="slides/slide113.xml"/><Relationship Id="rId461" Type="http://schemas.openxmlformats.org/officeDocument/2006/relationships/slide" Target="slides/slide460.xml"/><Relationship Id="rId559" Type="http://schemas.openxmlformats.org/officeDocument/2006/relationships/slide" Target="slides/slide558.xml"/><Relationship Id="rId766" Type="http://schemas.openxmlformats.org/officeDocument/2006/relationships/slide" Target="slides/slide765.xml"/><Relationship Id="rId198" Type="http://schemas.openxmlformats.org/officeDocument/2006/relationships/slide" Target="slides/slide197.xml"/><Relationship Id="rId321" Type="http://schemas.openxmlformats.org/officeDocument/2006/relationships/slide" Target="slides/slide320.xml"/><Relationship Id="rId419" Type="http://schemas.openxmlformats.org/officeDocument/2006/relationships/slide" Target="slides/slide418.xml"/><Relationship Id="rId626" Type="http://schemas.openxmlformats.org/officeDocument/2006/relationships/slide" Target="slides/slide625.xml"/><Relationship Id="rId265" Type="http://schemas.openxmlformats.org/officeDocument/2006/relationships/slide" Target="slides/slide264.xml"/><Relationship Id="rId472" Type="http://schemas.openxmlformats.org/officeDocument/2006/relationships/slide" Target="slides/slide471.xml"/><Relationship Id="rId125" Type="http://schemas.openxmlformats.org/officeDocument/2006/relationships/slide" Target="slides/slide124.xml"/><Relationship Id="rId332" Type="http://schemas.openxmlformats.org/officeDocument/2006/relationships/slide" Target="slides/slide331.xml"/><Relationship Id="rId637" Type="http://schemas.openxmlformats.org/officeDocument/2006/relationships/slide" Target="slides/slide636.xml"/><Relationship Id="rId276" Type="http://schemas.openxmlformats.org/officeDocument/2006/relationships/slide" Target="slides/slide275.xml"/><Relationship Id="rId483" Type="http://schemas.openxmlformats.org/officeDocument/2006/relationships/slide" Target="slides/slide482.xml"/><Relationship Id="rId690" Type="http://schemas.openxmlformats.org/officeDocument/2006/relationships/slide" Target="slides/slide689.xml"/><Relationship Id="rId704" Type="http://schemas.openxmlformats.org/officeDocument/2006/relationships/slide" Target="slides/slide703.xml"/><Relationship Id="rId40" Type="http://schemas.openxmlformats.org/officeDocument/2006/relationships/slide" Target="slides/slide39.xml"/><Relationship Id="rId136" Type="http://schemas.openxmlformats.org/officeDocument/2006/relationships/slide" Target="slides/slide135.xml"/><Relationship Id="rId343" Type="http://schemas.openxmlformats.org/officeDocument/2006/relationships/slide" Target="slides/slide342.xml"/><Relationship Id="rId550" Type="http://schemas.openxmlformats.org/officeDocument/2006/relationships/slide" Target="slides/slide549.xml"/><Relationship Id="rId203" Type="http://schemas.openxmlformats.org/officeDocument/2006/relationships/slide" Target="slides/slide202.xml"/><Relationship Id="rId648" Type="http://schemas.openxmlformats.org/officeDocument/2006/relationships/slide" Target="slides/slide647.xml"/><Relationship Id="rId287" Type="http://schemas.openxmlformats.org/officeDocument/2006/relationships/slide" Target="slides/slide286.xml"/><Relationship Id="rId410" Type="http://schemas.openxmlformats.org/officeDocument/2006/relationships/slide" Target="slides/slide409.xml"/><Relationship Id="rId494" Type="http://schemas.openxmlformats.org/officeDocument/2006/relationships/slide" Target="slides/slide493.xml"/><Relationship Id="rId508" Type="http://schemas.openxmlformats.org/officeDocument/2006/relationships/slide" Target="slides/slide507.xml"/><Relationship Id="rId715" Type="http://schemas.openxmlformats.org/officeDocument/2006/relationships/slide" Target="slides/slide714.xml"/><Relationship Id="rId147" Type="http://schemas.openxmlformats.org/officeDocument/2006/relationships/slide" Target="slides/slide146.xml"/><Relationship Id="rId354" Type="http://schemas.openxmlformats.org/officeDocument/2006/relationships/slide" Target="slides/slide353.xml"/><Relationship Id="rId51" Type="http://schemas.openxmlformats.org/officeDocument/2006/relationships/slide" Target="slides/slide50.xml"/><Relationship Id="rId561" Type="http://schemas.openxmlformats.org/officeDocument/2006/relationships/slide" Target="slides/slide560.xml"/><Relationship Id="rId659" Type="http://schemas.openxmlformats.org/officeDocument/2006/relationships/slide" Target="slides/slide658.xml"/><Relationship Id="rId214" Type="http://schemas.openxmlformats.org/officeDocument/2006/relationships/slide" Target="slides/slide213.xml"/><Relationship Id="rId298" Type="http://schemas.openxmlformats.org/officeDocument/2006/relationships/slide" Target="slides/slide297.xml"/><Relationship Id="rId421" Type="http://schemas.openxmlformats.org/officeDocument/2006/relationships/slide" Target="slides/slide420.xml"/><Relationship Id="rId519" Type="http://schemas.openxmlformats.org/officeDocument/2006/relationships/slide" Target="slides/slide518.xml"/><Relationship Id="rId158" Type="http://schemas.openxmlformats.org/officeDocument/2006/relationships/slide" Target="slides/slide157.xml"/><Relationship Id="rId726" Type="http://schemas.openxmlformats.org/officeDocument/2006/relationships/slide" Target="slides/slide725.xml"/><Relationship Id="rId62" Type="http://schemas.openxmlformats.org/officeDocument/2006/relationships/slide" Target="slides/slide61.xml"/><Relationship Id="rId365" Type="http://schemas.openxmlformats.org/officeDocument/2006/relationships/slide" Target="slides/slide364.xml"/><Relationship Id="rId572" Type="http://schemas.openxmlformats.org/officeDocument/2006/relationships/slide" Target="slides/slide571.xml"/><Relationship Id="rId225" Type="http://schemas.openxmlformats.org/officeDocument/2006/relationships/slide" Target="slides/slide224.xml"/><Relationship Id="rId432" Type="http://schemas.openxmlformats.org/officeDocument/2006/relationships/slide" Target="slides/slide431.xml"/><Relationship Id="rId737" Type="http://schemas.openxmlformats.org/officeDocument/2006/relationships/slide" Target="slides/slide736.xml"/><Relationship Id="rId73" Type="http://schemas.openxmlformats.org/officeDocument/2006/relationships/slide" Target="slides/slide72.xml"/><Relationship Id="rId169" Type="http://schemas.openxmlformats.org/officeDocument/2006/relationships/slide" Target="slides/slide168.xml"/><Relationship Id="rId376" Type="http://schemas.openxmlformats.org/officeDocument/2006/relationships/slide" Target="slides/slide375.xml"/><Relationship Id="rId583" Type="http://schemas.openxmlformats.org/officeDocument/2006/relationships/slide" Target="slides/slide582.xml"/><Relationship Id="rId4" Type="http://schemas.openxmlformats.org/officeDocument/2006/relationships/slide" Target="slides/slide3.xml"/><Relationship Id="rId236" Type="http://schemas.openxmlformats.org/officeDocument/2006/relationships/slide" Target="slides/slide235.xml"/><Relationship Id="rId443" Type="http://schemas.openxmlformats.org/officeDocument/2006/relationships/slide" Target="slides/slide442.xml"/><Relationship Id="rId650" Type="http://schemas.openxmlformats.org/officeDocument/2006/relationships/slide" Target="slides/slide649.xml"/><Relationship Id="rId303" Type="http://schemas.openxmlformats.org/officeDocument/2006/relationships/slide" Target="slides/slide302.xml"/><Relationship Id="rId748" Type="http://schemas.openxmlformats.org/officeDocument/2006/relationships/slide" Target="slides/slide747.xml"/><Relationship Id="rId84" Type="http://schemas.openxmlformats.org/officeDocument/2006/relationships/slide" Target="slides/slide83.xml"/><Relationship Id="rId387" Type="http://schemas.openxmlformats.org/officeDocument/2006/relationships/slide" Target="slides/slide386.xml"/><Relationship Id="rId510" Type="http://schemas.openxmlformats.org/officeDocument/2006/relationships/slide" Target="slides/slide509.xml"/><Relationship Id="rId594" Type="http://schemas.openxmlformats.org/officeDocument/2006/relationships/slide" Target="slides/slide593.xml"/><Relationship Id="rId608" Type="http://schemas.openxmlformats.org/officeDocument/2006/relationships/slide" Target="slides/slide60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78D8C97-762E-5E4A-BF2C-2EB82F06DCE5}" type="datetimeFigureOut">
              <a:rPr lang="en-US" smtClean="0"/>
              <a:pPr/>
              <a:t>12/29/20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D552316-7C35-FE40-8E40-5D101BDF9AD6}" type="slidenum">
              <a:rPr lang="en-US" smtClean="0"/>
              <a:pPr/>
              <a:t>‹#›</a:t>
            </a:fld>
            <a:endParaRPr lang="en-US"/>
          </a:p>
        </p:txBody>
      </p:sp>
    </p:spTree>
    <p:extLst>
      <p:ext uri="{BB962C8B-B14F-4D97-AF65-F5344CB8AC3E}">
        <p14:creationId xmlns:p14="http://schemas.microsoft.com/office/powerpoint/2010/main" val="1453981482"/>
      </p:ext>
    </p:extLst>
  </p:cSld>
  <p:clrMap bg1="lt1" tx1="dk1" bg2="lt2" tx2="dk2" accent1="accent1" accent2="accent2" accent3="accent3" accent4="accent4" accent5="accent5" accent6="accent6" hlink="hlink" folHlink="folHlink"/>
  <p:hf hdr="0" ftr="0" dt="0"/>
</p:handoutMaster>
</file>

<file path=ppt/media/image1.jpeg>
</file>

<file path=ppt/media/image157.png>
</file>

<file path=ppt/media/image158.png>
</file>

<file path=ppt/media/image159.png>
</file>

<file path=ppt/media/image2.jpeg>
</file>

<file path=ppt/media/image3.png>
</file>

<file path=ppt/media/image4.png>
</file>

<file path=ppt/media/image44.png>
</file>

<file path=ppt/media/image64.png>
</file>

<file path=ppt/media/image65.png>
</file>

<file path=ppt/media/image66.png>
</file>

<file path=ppt/media/image8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974B44-F5FA-D44D-86CC-082B6BEFA46B}" type="datetimeFigureOut">
              <a:rPr lang="en-US" smtClean="0"/>
              <a:pPr/>
              <a:t>12/29/20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0B150F-2242-F44E-AC43-5FC669F8EACE}" type="slidenum">
              <a:rPr lang="en-US" smtClean="0"/>
              <a:pPr/>
              <a:t>‹#›</a:t>
            </a:fld>
            <a:endParaRPr lang="en-US"/>
          </a:p>
        </p:txBody>
      </p:sp>
    </p:spTree>
    <p:extLst>
      <p:ext uri="{BB962C8B-B14F-4D97-AF65-F5344CB8AC3E}">
        <p14:creationId xmlns:p14="http://schemas.microsoft.com/office/powerpoint/2010/main" val="274400454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331.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332.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338.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339.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366.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43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49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498.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499.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500.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501.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502.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503.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505.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506.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50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508.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510.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511.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51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51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517.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523.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526.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532.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5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537.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538.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539.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541.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543.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54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54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548.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56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57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572.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573.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574.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576.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578.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579.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580.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581.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582.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58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584.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593.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594.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595.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596.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597.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598.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601.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602.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60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61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613.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618.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626.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627.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628.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629.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631.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632.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6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634.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635.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636.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637.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645.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646.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647.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655.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656.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66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661.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662.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663.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665.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670.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671.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672.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676.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684.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68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686.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689.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690.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691.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692.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735.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736.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737.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740.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7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742.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74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24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289.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290.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291.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292.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2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300.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32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3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AEE44F1-373E-B24D-AE00-84F4B1F11EAF}" type="slidenum">
              <a:rPr lang="en-US">
                <a:latin typeface="Times New Roman" pitchFamily="-109" charset="0"/>
              </a:rPr>
              <a:pPr/>
              <a:t>2</a:t>
            </a:fld>
            <a:endParaRPr lang="en-US">
              <a:latin typeface="Times New Roman" pitchFamily="-109" charset="0"/>
            </a:endParaRPr>
          </a:p>
        </p:txBody>
      </p:sp>
      <p:sp>
        <p:nvSpPr>
          <p:cNvPr id="19459" name="Rectangle 1026"/>
          <p:cNvSpPr>
            <a:spLocks noGrp="1" noRot="1" noChangeAspect="1" noChangeArrowheads="1"/>
          </p:cNvSpPr>
          <p:nvPr>
            <p:ph type="sldImg"/>
          </p:nvPr>
        </p:nvSpPr>
        <p:spPr>
          <a:solidFill>
            <a:srgbClr val="FFFFFF"/>
          </a:solidFill>
          <a:ln/>
        </p:spPr>
      </p:sp>
      <p:sp>
        <p:nvSpPr>
          <p:cNvPr id="19460" name="Rectangle 1027"/>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8810413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6FD5AD97-FA46-884F-90B5-8C185A3815F0}" type="slidenum">
              <a:rPr lang="en-US">
                <a:latin typeface="Times New Roman" pitchFamily="-109" charset="0"/>
              </a:rPr>
              <a:pPr/>
              <a:t>27</a:t>
            </a:fld>
            <a:endParaRPr lang="en-US">
              <a:latin typeface="Times New Roman" pitchFamily="-109" charset="0"/>
            </a:endParaRPr>
          </a:p>
        </p:txBody>
      </p:sp>
      <p:sp>
        <p:nvSpPr>
          <p:cNvPr id="97283" name="Rectangle 2"/>
          <p:cNvSpPr>
            <a:spLocks noGrp="1" noRot="1" noChangeAspect="1" noChangeArrowheads="1" noTextEdit="1"/>
          </p:cNvSpPr>
          <p:nvPr>
            <p:ph type="sldImg"/>
          </p:nvPr>
        </p:nvSpPr>
        <p:spPr>
          <a:ln/>
        </p:spPr>
      </p:sp>
      <p:sp>
        <p:nvSpPr>
          <p:cNvPr id="97284"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73986046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96CB2600-0EEB-7641-BCA4-FDED515382AB}" type="slidenum">
              <a:rPr lang="en-US"/>
              <a:pPr/>
              <a:t>331</a:t>
            </a:fld>
            <a:endParaRPr lang="en-US"/>
          </a:p>
        </p:txBody>
      </p:sp>
      <p:sp>
        <p:nvSpPr>
          <p:cNvPr id="26627" name="Rectangle 2"/>
          <p:cNvSpPr>
            <a:spLocks noGrp="1" noRot="1" noChangeAspect="1" noChangeArrowheads="1" noTextEdit="1"/>
          </p:cNvSpPr>
          <p:nvPr>
            <p:ph type="sldImg"/>
          </p:nvPr>
        </p:nvSpPr>
        <p:spPr>
          <a:xfrm>
            <a:off x="1143000" y="685800"/>
            <a:ext cx="4572000" cy="3429000"/>
          </a:xfrm>
          <a:ln/>
        </p:spPr>
      </p:sp>
      <p:sp>
        <p:nvSpPr>
          <p:cNvPr id="26628" name="Rectangle 3"/>
          <p:cNvSpPr>
            <a:spLocks noGrp="1" noChangeArrowheads="1"/>
          </p:cNvSpPr>
          <p:nvPr>
            <p:ph type="body" idx="1"/>
          </p:nvPr>
        </p:nvSpPr>
        <p:spPr>
          <a:noFill/>
          <a:ln/>
        </p:spPr>
        <p:txBody>
          <a:bodyPr/>
          <a:lstStyle/>
          <a:p>
            <a:endParaRPr lang="en-US">
              <a:latin typeface="Times New Roman"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707215972"/>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17B6C87E-CEDF-3044-BFFD-D17ED5A6C49F}" type="slidenum">
              <a:rPr lang="en-US"/>
              <a:pPr/>
              <a:t>332</a:t>
            </a:fld>
            <a:endParaRPr lang="en-US"/>
          </a:p>
        </p:txBody>
      </p:sp>
      <p:sp>
        <p:nvSpPr>
          <p:cNvPr id="28675" name="Rectangle 2"/>
          <p:cNvSpPr>
            <a:spLocks noGrp="1" noRot="1" noChangeAspect="1" noChangeArrowheads="1" noTextEdit="1"/>
          </p:cNvSpPr>
          <p:nvPr>
            <p:ph type="sldImg"/>
          </p:nvPr>
        </p:nvSpPr>
        <p:spPr>
          <a:xfrm>
            <a:off x="1143000" y="685800"/>
            <a:ext cx="4572000" cy="3429000"/>
          </a:xfrm>
          <a:ln/>
        </p:spPr>
      </p:sp>
      <p:sp>
        <p:nvSpPr>
          <p:cNvPr id="28676" name="Rectangle 3"/>
          <p:cNvSpPr>
            <a:spLocks noGrp="1" noChangeArrowheads="1"/>
          </p:cNvSpPr>
          <p:nvPr>
            <p:ph type="body" idx="1"/>
          </p:nvPr>
        </p:nvSpPr>
        <p:spPr>
          <a:noFill/>
          <a:ln/>
        </p:spPr>
        <p:txBody>
          <a:bodyPr/>
          <a:lstStyle/>
          <a:p>
            <a:endParaRPr lang="en-US">
              <a:latin typeface="Times New Roman"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4191167843"/>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6012BAB2-EC5A-F346-BF62-76F5B68F5272}" type="slidenum">
              <a:rPr lang="en-US"/>
              <a:pPr/>
              <a:t>338</a:t>
            </a:fld>
            <a:endParaRPr lang="en-US"/>
          </a:p>
        </p:txBody>
      </p:sp>
      <p:sp>
        <p:nvSpPr>
          <p:cNvPr id="34819" name="Rectangle 2"/>
          <p:cNvSpPr>
            <a:spLocks noGrp="1" noRot="1" noChangeAspect="1" noChangeArrowheads="1" noTextEdit="1"/>
          </p:cNvSpPr>
          <p:nvPr>
            <p:ph type="sldImg"/>
          </p:nvPr>
        </p:nvSpPr>
        <p:spPr>
          <a:xfrm>
            <a:off x="1143000" y="685800"/>
            <a:ext cx="4572000" cy="3429000"/>
          </a:xfrm>
          <a:ln/>
        </p:spPr>
      </p:sp>
      <p:sp>
        <p:nvSpPr>
          <p:cNvPr id="34820" name="Rectangle 3"/>
          <p:cNvSpPr>
            <a:spLocks noGrp="1" noChangeArrowheads="1"/>
          </p:cNvSpPr>
          <p:nvPr>
            <p:ph type="body" idx="1"/>
          </p:nvPr>
        </p:nvSpPr>
        <p:spPr>
          <a:noFill/>
          <a:ln/>
        </p:spPr>
        <p:txBody>
          <a:bodyPr/>
          <a:lstStyle/>
          <a:p>
            <a:endParaRPr lang="en-US">
              <a:latin typeface="Times New Roman"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58085813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57A2280E-3806-E74A-B19D-74AC57F5B3D4}" type="slidenum">
              <a:rPr lang="en-US"/>
              <a:pPr/>
              <a:t>339</a:t>
            </a:fld>
            <a:endParaRPr lang="en-US"/>
          </a:p>
        </p:txBody>
      </p:sp>
      <p:sp>
        <p:nvSpPr>
          <p:cNvPr id="36867" name="Rectangle 2"/>
          <p:cNvSpPr>
            <a:spLocks noGrp="1" noRot="1" noChangeAspect="1" noChangeArrowheads="1" noTextEdit="1"/>
          </p:cNvSpPr>
          <p:nvPr>
            <p:ph type="sldImg"/>
          </p:nvPr>
        </p:nvSpPr>
        <p:spPr>
          <a:xfrm>
            <a:off x="1143000" y="685800"/>
            <a:ext cx="4572000" cy="3429000"/>
          </a:xfrm>
          <a:ln/>
        </p:spPr>
      </p:sp>
      <p:sp>
        <p:nvSpPr>
          <p:cNvPr id="36868" name="Rectangle 3"/>
          <p:cNvSpPr>
            <a:spLocks noGrp="1" noChangeArrowheads="1"/>
          </p:cNvSpPr>
          <p:nvPr>
            <p:ph type="body" idx="1"/>
          </p:nvPr>
        </p:nvSpPr>
        <p:spPr>
          <a:noFill/>
          <a:ln/>
        </p:spPr>
        <p:txBody>
          <a:bodyPr/>
          <a:lstStyle/>
          <a:p>
            <a:endParaRPr lang="en-US">
              <a:latin typeface="Times New Roman"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00877825"/>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150F-2242-F44E-AC43-5FC669F8EACE}" type="slidenum">
              <a:rPr lang="en-US" smtClean="0"/>
              <a:pPr/>
              <a:t>343</a:t>
            </a:fld>
            <a:endParaRPr lang="en-US"/>
          </a:p>
        </p:txBody>
      </p:sp>
    </p:spTree>
    <p:extLst>
      <p:ext uri="{BB962C8B-B14F-4D97-AF65-F5344CB8AC3E}">
        <p14:creationId xmlns:p14="http://schemas.microsoft.com/office/powerpoint/2010/main" val="2234951344"/>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150F-2242-F44E-AC43-5FC669F8EACE}" type="slidenum">
              <a:rPr lang="en-US" smtClean="0"/>
              <a:pPr/>
              <a:t>344</a:t>
            </a:fld>
            <a:endParaRPr lang="en-US"/>
          </a:p>
        </p:txBody>
      </p:sp>
    </p:spTree>
    <p:extLst>
      <p:ext uri="{BB962C8B-B14F-4D97-AF65-F5344CB8AC3E}">
        <p14:creationId xmlns:p14="http://schemas.microsoft.com/office/powerpoint/2010/main" val="341538505"/>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150F-2242-F44E-AC43-5FC669F8EACE}" type="slidenum">
              <a:rPr lang="en-US" smtClean="0"/>
              <a:pPr/>
              <a:t>351</a:t>
            </a:fld>
            <a:endParaRPr lang="en-US"/>
          </a:p>
        </p:txBody>
      </p:sp>
    </p:spTree>
    <p:extLst>
      <p:ext uri="{BB962C8B-B14F-4D97-AF65-F5344CB8AC3E}">
        <p14:creationId xmlns:p14="http://schemas.microsoft.com/office/powerpoint/2010/main" val="198863010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150F-2242-F44E-AC43-5FC669F8EACE}" type="slidenum">
              <a:rPr lang="en-US" smtClean="0"/>
              <a:pPr/>
              <a:t>366</a:t>
            </a:fld>
            <a:endParaRPr lang="en-US"/>
          </a:p>
        </p:txBody>
      </p:sp>
    </p:spTree>
    <p:extLst>
      <p:ext uri="{BB962C8B-B14F-4D97-AF65-F5344CB8AC3E}">
        <p14:creationId xmlns:p14="http://schemas.microsoft.com/office/powerpoint/2010/main" val="2633205825"/>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150F-2242-F44E-AC43-5FC669F8EACE}" type="slidenum">
              <a:rPr lang="en-US" smtClean="0"/>
              <a:pPr/>
              <a:t>438</a:t>
            </a:fld>
            <a:endParaRPr lang="en-US"/>
          </a:p>
        </p:txBody>
      </p:sp>
    </p:spTree>
    <p:extLst>
      <p:ext uri="{BB962C8B-B14F-4D97-AF65-F5344CB8AC3E}">
        <p14:creationId xmlns:p14="http://schemas.microsoft.com/office/powerpoint/2010/main" val="4033719305"/>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Note back to other example we talked about, where function can access value in main unless it also assigns something to that value, show that get error, ask why (write out namespaces in idle)</a:t>
            </a:r>
          </a:p>
          <a:p>
            <a:r>
              <a:rPr lang="en-US" dirty="0" err="1">
                <a:latin typeface="Times New Roman" pitchFamily="-107" charset="0"/>
                <a:ea typeface="ＭＳ Ｐゴシック" pitchFamily="-107" charset="-128"/>
                <a:cs typeface="ＭＳ Ｐゴシック" pitchFamily="-107" charset="-128"/>
              </a:rPr>
              <a:t>def</a:t>
            </a:r>
            <a:r>
              <a:rPr lang="en-US" dirty="0">
                <a:latin typeface="Times New Roman" pitchFamily="-107" charset="0"/>
                <a:ea typeface="ＭＳ Ｐゴシック" pitchFamily="-107" charset="-128"/>
                <a:cs typeface="ＭＳ Ｐゴシック" pitchFamily="-107" charset="-128"/>
              </a:rPr>
              <a:t> </a:t>
            </a:r>
            <a:r>
              <a:rPr lang="en-US" dirty="0" err="1">
                <a:latin typeface="Times New Roman" pitchFamily="-107" charset="0"/>
                <a:ea typeface="ＭＳ Ｐゴシック" pitchFamily="-107" charset="-128"/>
                <a:cs typeface="ＭＳ Ｐゴシック" pitchFamily="-107" charset="-128"/>
              </a:rPr>
              <a:t>my_fun</a:t>
            </a:r>
            <a:r>
              <a:rPr lang="en-US" dirty="0">
                <a:latin typeface="Times New Roman" pitchFamily="-107" charset="0"/>
                <a:ea typeface="ＭＳ Ｐゴシック" pitchFamily="-107" charset="-128"/>
                <a:cs typeface="ＭＳ Ｐゴシック" pitchFamily="-107" charset="-128"/>
              </a:rPr>
              <a:t>():</a:t>
            </a:r>
          </a:p>
          <a:p>
            <a:r>
              <a:rPr lang="en-US" dirty="0">
                <a:latin typeface="Times New Roman" pitchFamily="-107" charset="0"/>
                <a:ea typeface="ＭＳ Ｐゴシック" pitchFamily="-107" charset="-128"/>
                <a:cs typeface="ＭＳ Ｐゴシック" pitchFamily="-107" charset="-128"/>
              </a:rPr>
              <a:t>    print a</a:t>
            </a:r>
          </a:p>
          <a:p>
            <a:r>
              <a:rPr lang="en-US" dirty="0">
                <a:latin typeface="Times New Roman" pitchFamily="-107" charset="0"/>
                <a:ea typeface="ＭＳ Ｐゴシック" pitchFamily="-107" charset="-128"/>
                <a:cs typeface="ＭＳ Ｐゴシック" pitchFamily="-107" charset="-128"/>
              </a:rPr>
              <a:t>    a=20</a:t>
            </a:r>
          </a:p>
          <a:p>
            <a:r>
              <a:rPr lang="en-US" dirty="0">
                <a:latin typeface="Times New Roman" pitchFamily="-107" charset="0"/>
                <a:ea typeface="ＭＳ Ｐゴシック" pitchFamily="-107" charset="-128"/>
                <a:cs typeface="ＭＳ Ｐゴシック" pitchFamily="-107" charset="-128"/>
              </a:rPr>
              <a:t>    print a</a:t>
            </a:r>
          </a:p>
          <a:p>
            <a:endParaRPr lang="en-US" dirty="0">
              <a:latin typeface="Times New Roman" pitchFamily="-107" charset="0"/>
              <a:ea typeface="ＭＳ Ｐゴシック" pitchFamily="-107" charset="-128"/>
              <a:cs typeface="ＭＳ Ｐゴシック" pitchFamily="-107" charset="-128"/>
            </a:endParaRPr>
          </a:p>
          <a:p>
            <a:r>
              <a:rPr lang="en-US" dirty="0">
                <a:latin typeface="Times New Roman" pitchFamily="-107" charset="0"/>
                <a:ea typeface="ＭＳ Ｐゴシック" pitchFamily="-107" charset="-128"/>
                <a:cs typeface="ＭＳ Ｐゴシック" pitchFamily="-107" charset="-128"/>
              </a:rPr>
              <a:t>a=10</a:t>
            </a:r>
          </a:p>
          <a:p>
            <a:r>
              <a:rPr lang="en-US" dirty="0" err="1">
                <a:latin typeface="Times New Roman" pitchFamily="-107" charset="0"/>
                <a:ea typeface="ＭＳ Ｐゴシック" pitchFamily="-107" charset="-128"/>
                <a:cs typeface="ＭＳ Ｐゴシック" pitchFamily="-107" charset="-128"/>
              </a:rPr>
              <a:t>my_fun</a:t>
            </a:r>
            <a:r>
              <a:rPr lang="en-US" dirty="0">
                <a:latin typeface="Times New Roman" pitchFamily="-107" charset="0"/>
                <a:ea typeface="ＭＳ Ｐゴシック" pitchFamily="-107" charset="-128"/>
                <a:cs typeface="ＭＳ Ｐゴシック" pitchFamily="-107" charset="-128"/>
              </a:rPr>
              <a:t>()</a:t>
            </a:r>
          </a:p>
        </p:txBody>
      </p:sp>
    </p:spTree>
    <p:extLst>
      <p:ext uri="{BB962C8B-B14F-4D97-AF65-F5344CB8AC3E}">
        <p14:creationId xmlns:p14="http://schemas.microsoft.com/office/powerpoint/2010/main" val="19483972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p:spPr>
        <p:txBody>
          <a:bodyPr/>
          <a:lstStyle/>
          <a:p>
            <a:fld id="{C7F79BE0-1248-9543-8B9A-47C62A5D4BBA}" type="slidenum">
              <a:rPr lang="en-US">
                <a:latin typeface="Times New Roman" pitchFamily="-109" charset="0"/>
              </a:rPr>
              <a:pPr/>
              <a:t>28</a:t>
            </a:fld>
            <a:endParaRPr lang="en-US">
              <a:latin typeface="Times New Roman" pitchFamily="-109" charset="0"/>
            </a:endParaRPr>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904586353"/>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a:noFill/>
          <a:ln/>
        </p:spPr>
        <p:txBody>
          <a:bodyPr/>
          <a:lstStyle/>
          <a:p>
            <a:endParaRPr lang="en-US" dirty="0">
              <a:latin typeface="Times New Roman"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997327384"/>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a:latin typeface="Times New Roman" pitchFamily="-107" charset="0"/>
                <a:ea typeface="ＭＳ Ｐゴシック" pitchFamily="-107" charset="-128"/>
                <a:cs typeface="ＭＳ Ｐゴシック" pitchFamily="-107" charset="-128"/>
              </a:rPr>
              <a:t>my_list</a:t>
            </a:r>
            <a:r>
              <a:rPr lang="en-US" dirty="0">
                <a:latin typeface="Times New Roman" pitchFamily="-107" charset="0"/>
                <a:ea typeface="ＭＳ Ｐゴシック" pitchFamily="-107" charset="-128"/>
                <a:cs typeface="ＭＳ Ｐゴシック" pitchFamily="-107" charset="-128"/>
              </a:rPr>
              <a:t>” 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377209108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a:latin typeface="Times New Roman" pitchFamily="-107" charset="0"/>
                <a:ea typeface="ＭＳ Ｐゴシック" pitchFamily="-107" charset="-128"/>
                <a:cs typeface="ＭＳ Ｐゴシック" pitchFamily="-107" charset="-128"/>
              </a:rPr>
              <a:t>my_list</a:t>
            </a:r>
            <a:r>
              <a:rPr lang="en-US" dirty="0">
                <a:latin typeface="Times New Roman" pitchFamily="-107" charset="0"/>
                <a:ea typeface="ＭＳ Ｐゴシック" pitchFamily="-107" charset="-128"/>
                <a:cs typeface="ＭＳ Ｐゴシック" pitchFamily="-107" charset="-128"/>
              </a:rPr>
              <a:t>” 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134614989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Rot="1" noChangeAspect="1" noChangeArrowheads="1" noTextEdit="1"/>
          </p:cNvSpPr>
          <p:nvPr>
            <p:ph type="sldImg"/>
          </p:nvPr>
        </p:nvSpPr>
        <p:spPr>
          <a:ln/>
        </p:spPr>
      </p:sp>
      <p:sp>
        <p:nvSpPr>
          <p:cNvPr id="55299" name="Rectangle 3"/>
          <p:cNvSpPr>
            <a:spLocks noGrp="1" noChangeArrowheads="1"/>
          </p:cNvSpPr>
          <p:nvPr>
            <p:ph type="body" idx="1"/>
          </p:nvPr>
        </p:nvSpPr>
        <p:spPr>
          <a:noFill/>
          <a:ln/>
        </p:spPr>
        <p:txBody>
          <a:bodyPr/>
          <a:lstStyle/>
          <a:p>
            <a:r>
              <a:rPr lang="en-US">
                <a:latin typeface="Times New Roman" pitchFamily="-107" charset="0"/>
                <a:ea typeface="ＭＳ Ｐゴシック" pitchFamily="-107" charset="-128"/>
                <a:cs typeface="ＭＳ Ｐゴシック" pitchFamily="-107" charset="-128"/>
              </a:rPr>
              <a:t>Show in idle with, ask them what should get each time</a:t>
            </a:r>
          </a:p>
        </p:txBody>
      </p:sp>
    </p:spTree>
    <p:extLst>
      <p:ext uri="{BB962C8B-B14F-4D97-AF65-F5344CB8AC3E}">
        <p14:creationId xmlns:p14="http://schemas.microsoft.com/office/powerpoint/2010/main" val="1224252717"/>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a:latin typeface="Times New Roman" pitchFamily="-107" charset="0"/>
                <a:ea typeface="ＭＳ Ｐゴシック" pitchFamily="-107" charset="-128"/>
                <a:cs typeface="ＭＳ Ｐゴシック" pitchFamily="-107" charset="-128"/>
              </a:rPr>
              <a:t>my_list</a:t>
            </a:r>
            <a:r>
              <a:rPr lang="en-US" dirty="0">
                <a:latin typeface="Times New Roman" pitchFamily="-107" charset="0"/>
                <a:ea typeface="ＭＳ Ｐゴシック" pitchFamily="-107" charset="-128"/>
                <a:cs typeface="ＭＳ Ｐゴシック" pitchFamily="-107" charset="-128"/>
              </a:rPr>
              <a:t>” 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2631580907"/>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a:latin typeface="Times New Roman" pitchFamily="-107" charset="0"/>
                <a:ea typeface="ＭＳ Ｐゴシック" pitchFamily="-107" charset="-128"/>
                <a:cs typeface="ＭＳ Ｐゴシック" pitchFamily="-107" charset="-128"/>
              </a:rPr>
              <a:t>my_list</a:t>
            </a:r>
            <a:r>
              <a:rPr lang="en-US" dirty="0">
                <a:latin typeface="Times New Roman" pitchFamily="-107" charset="0"/>
                <a:ea typeface="ＭＳ Ｐゴシック" pitchFamily="-107" charset="-128"/>
                <a:cs typeface="ＭＳ Ｐゴシック" pitchFamily="-107" charset="-128"/>
              </a:rPr>
              <a:t>” 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596368842"/>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ChangeArrowheads="1" noTextEdit="1"/>
          </p:cNvSpPr>
          <p:nvPr>
            <p:ph type="sldImg"/>
          </p:nvPr>
        </p:nvSpPr>
        <p:spPr>
          <a:ln/>
        </p:spPr>
      </p:sp>
      <p:sp>
        <p:nvSpPr>
          <p:cNvPr id="61443"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a:latin typeface="Times New Roman" pitchFamily="-107" charset="0"/>
                <a:ea typeface="ＭＳ Ｐゴシック" pitchFamily="-107" charset="-128"/>
                <a:cs typeface="ＭＳ Ｐゴシック" pitchFamily="-107" charset="-128"/>
              </a:rPr>
              <a:t>my_list</a:t>
            </a:r>
            <a:r>
              <a:rPr lang="en-US" dirty="0">
                <a:latin typeface="Times New Roman" pitchFamily="-107" charset="0"/>
                <a:ea typeface="ＭＳ Ｐゴシック" pitchFamily="-107" charset="-128"/>
                <a:cs typeface="ＭＳ Ｐゴシック" pitchFamily="-107" charset="-128"/>
              </a:rPr>
              <a:t>” 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759737591"/>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ChangeArrowheads="1" noTextEdit="1"/>
          </p:cNvSpPr>
          <p:nvPr>
            <p:ph type="sldImg"/>
          </p:nvPr>
        </p:nvSpPr>
        <p:spPr>
          <a:ln/>
        </p:spPr>
      </p:sp>
      <p:sp>
        <p:nvSpPr>
          <p:cNvPr id="63491" name="Rectangle 3"/>
          <p:cNvSpPr>
            <a:spLocks noGrp="1" noChangeArrowheads="1"/>
          </p:cNvSpPr>
          <p:nvPr>
            <p:ph type="body" idx="1"/>
          </p:nvPr>
        </p:nvSpPr>
        <p:spPr>
          <a:noFill/>
          <a:ln/>
        </p:spPr>
        <p:txBody>
          <a:bodyPr/>
          <a:lstStyle/>
          <a:p>
            <a:r>
              <a:rPr lang="en-US">
                <a:latin typeface="Times New Roman" pitchFamily="-107" charset="0"/>
                <a:ea typeface="ＭＳ Ｐゴシック" pitchFamily="-107" charset="-128"/>
                <a:cs typeface="ＭＳ Ｐゴシック" pitchFamily="-107" charset="-128"/>
              </a:rPr>
              <a:t>Show in idle with, ask them what should get each time</a:t>
            </a:r>
          </a:p>
        </p:txBody>
      </p:sp>
    </p:spTree>
    <p:extLst>
      <p:ext uri="{BB962C8B-B14F-4D97-AF65-F5344CB8AC3E}">
        <p14:creationId xmlns:p14="http://schemas.microsoft.com/office/powerpoint/2010/main" val="1595288182"/>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a:latin typeface="Times New Roman" pitchFamily="-107" charset="0"/>
                <a:ea typeface="ＭＳ Ｐゴシック" pitchFamily="-107" charset="-128"/>
                <a:cs typeface="ＭＳ Ｐゴシック" pitchFamily="-107" charset="-128"/>
              </a:rPr>
              <a:t>my_list</a:t>
            </a:r>
            <a:r>
              <a:rPr lang="en-US" dirty="0">
                <a:latin typeface="Times New Roman" pitchFamily="-107" charset="0"/>
                <a:ea typeface="ＭＳ Ｐゴシック" pitchFamily="-107" charset="-128"/>
                <a:cs typeface="ＭＳ Ｐゴシック" pitchFamily="-107" charset="-128"/>
              </a:rPr>
              <a:t>” 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171614686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Rot="1" noChangeAspect="1" noChangeArrowheads="1" noTextEdit="1"/>
          </p:cNvSpPr>
          <p:nvPr>
            <p:ph type="sldImg"/>
          </p:nvPr>
        </p:nvSpPr>
        <p:spPr>
          <a:ln/>
        </p:spPr>
      </p:sp>
      <p:sp>
        <p:nvSpPr>
          <p:cNvPr id="67587"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a:latin typeface="Times New Roman" pitchFamily="-107" charset="0"/>
                <a:ea typeface="ＭＳ Ｐゴシック" pitchFamily="-107" charset="-128"/>
                <a:cs typeface="ＭＳ Ｐゴシック" pitchFamily="-107" charset="-128"/>
              </a:rPr>
              <a:t>my_list</a:t>
            </a:r>
            <a:r>
              <a:rPr lang="en-US" dirty="0">
                <a:latin typeface="Times New Roman" pitchFamily="-107" charset="0"/>
                <a:ea typeface="ＭＳ Ｐゴシック" pitchFamily="-107" charset="-128"/>
                <a:cs typeface="ＭＳ Ｐゴシック" pitchFamily="-107" charset="-128"/>
              </a:rPr>
              <a:t>” 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1505598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p:spPr>
        <p:txBody>
          <a:bodyPr/>
          <a:lstStyle/>
          <a:p>
            <a:fld id="{4A3006B4-5AF4-614B-8AC4-A88CA5A2FCAB}" type="slidenum">
              <a:rPr lang="en-US">
                <a:latin typeface="Times New Roman" pitchFamily="-109" charset="0"/>
              </a:rPr>
              <a:pPr/>
              <a:t>29</a:t>
            </a:fld>
            <a:endParaRPr lang="en-US">
              <a:latin typeface="Times New Roman" pitchFamily="-109" charset="0"/>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346097758"/>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Rot="1" noChangeAspect="1" noChangeArrowheads="1" noTextEdit="1"/>
          </p:cNvSpPr>
          <p:nvPr>
            <p:ph type="sldImg"/>
          </p:nvPr>
        </p:nvSpPr>
        <p:spPr>
          <a:ln/>
        </p:spPr>
      </p:sp>
      <p:sp>
        <p:nvSpPr>
          <p:cNvPr id="69635"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a:latin typeface="Times New Roman" pitchFamily="-107" charset="0"/>
                <a:ea typeface="ＭＳ Ｐゴシック" pitchFamily="-107" charset="-128"/>
                <a:cs typeface="ＭＳ Ｐゴシック" pitchFamily="-107" charset="-128"/>
              </a:rPr>
              <a:t>my_list</a:t>
            </a:r>
            <a:r>
              <a:rPr lang="en-US" dirty="0">
                <a:latin typeface="Times New Roman" pitchFamily="-107" charset="0"/>
                <a:ea typeface="ＭＳ Ｐゴシック" pitchFamily="-107" charset="-128"/>
                <a:cs typeface="ＭＳ Ｐゴシック" pitchFamily="-107" charset="-128"/>
              </a:rPr>
              <a:t>” 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3921709464"/>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p>
            <a:fld id="{499BFC33-C142-7E4A-8586-D2E3378F1717}" type="slidenum">
              <a:rPr lang="en-US">
                <a:latin typeface="Times New Roman" pitchFamily="-107" charset="0"/>
                <a:ea typeface="ＭＳ Ｐゴシック" pitchFamily="-107" charset="-128"/>
                <a:cs typeface="ＭＳ Ｐゴシック" pitchFamily="-107" charset="-128"/>
              </a:rPr>
              <a:pPr/>
              <a:t>510</a:t>
            </a:fld>
            <a:endParaRPr lang="en-US">
              <a:latin typeface="Times New Roman" pitchFamily="-107" charset="0"/>
              <a:ea typeface="ＭＳ Ｐゴシック" pitchFamily="-107" charset="-128"/>
              <a:cs typeface="ＭＳ Ｐゴシック" pitchFamily="-107" charset="-128"/>
            </a:endParaRPr>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a:ln/>
        </p:spPr>
        <p:txBody>
          <a:bodyPr/>
          <a:lstStyle/>
          <a:p>
            <a:endParaRPr lang="en-US">
              <a:latin typeface="Times New Roman"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387135969"/>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Rot="1" noChangeAspect="1" noChangeArrowheads="1" noTextEdit="1"/>
          </p:cNvSpPr>
          <p:nvPr>
            <p:ph type="sldImg"/>
          </p:nvPr>
        </p:nvSpPr>
        <p:spPr>
          <a:ln/>
        </p:spPr>
      </p:sp>
      <p:sp>
        <p:nvSpPr>
          <p:cNvPr id="74755" name="Rectangle 3"/>
          <p:cNvSpPr>
            <a:spLocks noGrp="1" noChangeArrowheads="1"/>
          </p:cNvSpPr>
          <p:nvPr>
            <p:ph type="body" idx="1"/>
          </p:nvPr>
        </p:nvSpPr>
        <p:spPr>
          <a:noFill/>
          <a:ln/>
        </p:spPr>
        <p:txBody>
          <a:bodyPr/>
          <a:lstStyle/>
          <a:p>
            <a:endParaRPr lang="en-US">
              <a:latin typeface="Times New Roman"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124136367"/>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Rot="1" noChangeAspect="1" noChangeArrowheads="1" noTextEdit="1"/>
          </p:cNvSpPr>
          <p:nvPr>
            <p:ph type="sldImg"/>
          </p:nvPr>
        </p:nvSpPr>
        <p:spPr>
          <a:ln/>
        </p:spPr>
      </p:sp>
      <p:sp>
        <p:nvSpPr>
          <p:cNvPr id="77827" name="Rectangle 3"/>
          <p:cNvSpPr>
            <a:spLocks noGrp="1" noChangeArrowheads="1"/>
          </p:cNvSpPr>
          <p:nvPr>
            <p:ph type="body" idx="1"/>
          </p:nvPr>
        </p:nvSpPr>
        <p:spPr>
          <a:noFill/>
          <a:ln/>
        </p:spPr>
        <p:txBody>
          <a:bodyPr/>
          <a:lstStyle/>
          <a:p>
            <a:r>
              <a:rPr lang="en-US">
                <a:latin typeface="Times New Roman" pitchFamily="-107" charset="0"/>
                <a:ea typeface="ＭＳ Ｐゴシック" pitchFamily="-107" charset="-128"/>
                <a:cs typeface="ＭＳ Ｐゴシック" pitchFamily="-107" charset="-128"/>
              </a:rPr>
              <a:t>Show in idle</a:t>
            </a:r>
          </a:p>
        </p:txBody>
      </p:sp>
    </p:spTree>
    <p:extLst>
      <p:ext uri="{BB962C8B-B14F-4D97-AF65-F5344CB8AC3E}">
        <p14:creationId xmlns:p14="http://schemas.microsoft.com/office/powerpoint/2010/main" val="2900412369"/>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Rot="1" noChangeAspect="1" noChangeArrowheads="1" noTextEdit="1"/>
          </p:cNvSpPr>
          <p:nvPr>
            <p:ph type="sldImg"/>
          </p:nvPr>
        </p:nvSpPr>
        <p:spPr>
          <a:ln/>
        </p:spPr>
      </p:sp>
      <p:sp>
        <p:nvSpPr>
          <p:cNvPr id="81923"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a:latin typeface="Times New Roman" pitchFamily="-107" charset="0"/>
                <a:ea typeface="ＭＳ Ｐゴシック" pitchFamily="-107" charset="-128"/>
                <a:cs typeface="ＭＳ Ｐゴシック" pitchFamily="-107" charset="-128"/>
              </a:rPr>
              <a:t>my_list</a:t>
            </a:r>
            <a:r>
              <a:rPr lang="en-US" dirty="0">
                <a:latin typeface="Times New Roman" pitchFamily="-107" charset="0"/>
                <a:ea typeface="ＭＳ Ｐゴシック" pitchFamily="-107" charset="-128"/>
                <a:cs typeface="ＭＳ Ｐゴシック" pitchFamily="-107" charset="-128"/>
              </a:rPr>
              <a:t>” 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1281746343"/>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ChangeArrowheads="1" noTextEdit="1"/>
          </p:cNvSpPr>
          <p:nvPr>
            <p:ph type="sldImg"/>
          </p:nvPr>
        </p:nvSpPr>
        <p:spPr>
          <a:ln/>
        </p:spPr>
      </p:sp>
      <p:sp>
        <p:nvSpPr>
          <p:cNvPr id="83971"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a:latin typeface="Times New Roman" pitchFamily="-107" charset="0"/>
                <a:ea typeface="ＭＳ Ｐゴシック" pitchFamily="-107" charset="-128"/>
                <a:cs typeface="ＭＳ Ｐゴシック" pitchFamily="-107" charset="-128"/>
              </a:rPr>
              <a:t>my_list</a:t>
            </a:r>
            <a:r>
              <a:rPr lang="en-US" dirty="0">
                <a:latin typeface="Times New Roman" pitchFamily="-107" charset="0"/>
                <a:ea typeface="ＭＳ Ｐゴシック" pitchFamily="-107" charset="-128"/>
                <a:cs typeface="ＭＳ Ｐゴシック" pitchFamily="-107" charset="-128"/>
              </a:rPr>
              <a:t>” 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3399762444"/>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Rot="1" noChangeAspect="1" noChangeArrowheads="1" noTextEdit="1"/>
          </p:cNvSpPr>
          <p:nvPr>
            <p:ph type="sldImg"/>
          </p:nvPr>
        </p:nvSpPr>
        <p:spPr>
          <a:ln/>
        </p:spPr>
      </p:sp>
      <p:sp>
        <p:nvSpPr>
          <p:cNvPr id="90115" name="Rectangle 3"/>
          <p:cNvSpPr>
            <a:spLocks noGrp="1" noChangeArrowheads="1"/>
          </p:cNvSpPr>
          <p:nvPr>
            <p:ph type="body" idx="1"/>
          </p:nvPr>
        </p:nvSpPr>
        <p:spPr>
          <a:noFill/>
          <a:ln/>
        </p:spPr>
        <p:txBody>
          <a:bodyPr/>
          <a:lstStyle/>
          <a:p>
            <a:r>
              <a:rPr lang="en-US">
                <a:latin typeface="Times New Roman" pitchFamily="-107" charset="0"/>
                <a:ea typeface="ＭＳ Ｐゴシック" pitchFamily="-107" charset="-128"/>
                <a:cs typeface="ＭＳ Ｐゴシック" pitchFamily="-107" charset="-128"/>
              </a:rPr>
              <a:t>Show example of str.__doc__ and int.__doc__</a:t>
            </a:r>
          </a:p>
        </p:txBody>
      </p:sp>
    </p:spTree>
    <p:extLst>
      <p:ext uri="{BB962C8B-B14F-4D97-AF65-F5344CB8AC3E}">
        <p14:creationId xmlns:p14="http://schemas.microsoft.com/office/powerpoint/2010/main" val="4073567950"/>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Rot="1" noChangeAspect="1" noChangeArrowheads="1" noTextEdit="1"/>
          </p:cNvSpPr>
          <p:nvPr>
            <p:ph type="sldImg"/>
          </p:nvPr>
        </p:nvSpPr>
        <p:spPr>
          <a:ln/>
        </p:spPr>
      </p:sp>
      <p:sp>
        <p:nvSpPr>
          <p:cNvPr id="88067" name="Rectangle 3"/>
          <p:cNvSpPr>
            <a:spLocks noGrp="1" noChangeArrowheads="1"/>
          </p:cNvSpPr>
          <p:nvPr>
            <p:ph type="body" idx="1"/>
          </p:nvPr>
        </p:nvSpPr>
        <p:spPr>
          <a:noFill/>
          <a:ln/>
        </p:spPr>
        <p:txBody>
          <a:bodyPr/>
          <a:lstStyle/>
          <a:p>
            <a:endParaRPr lang="en-US">
              <a:latin typeface="Times New Roman"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149945974"/>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150F-2242-F44E-AC43-5FC669F8EACE}" type="slidenum">
              <a:rPr lang="en-US" smtClean="0"/>
              <a:pPr/>
              <a:t>532</a:t>
            </a:fld>
            <a:endParaRPr lang="en-US"/>
          </a:p>
        </p:txBody>
      </p:sp>
    </p:spTree>
    <p:extLst>
      <p:ext uri="{BB962C8B-B14F-4D97-AF65-F5344CB8AC3E}">
        <p14:creationId xmlns:p14="http://schemas.microsoft.com/office/powerpoint/2010/main" val="4052809116"/>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Rot="1" noChangeAspect="1" noChangeArrowheads="1" noTextEdit="1"/>
          </p:cNvSpPr>
          <p:nvPr>
            <p:ph type="sldImg"/>
          </p:nvPr>
        </p:nvSpPr>
        <p:spPr>
          <a:ln/>
        </p:spPr>
      </p:sp>
      <p:sp>
        <p:nvSpPr>
          <p:cNvPr id="17411"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9598853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p:spPr>
        <p:txBody>
          <a:bodyPr/>
          <a:lstStyle/>
          <a:p>
            <a:fld id="{89671786-FCE7-5347-A310-74F52742E3A0}" type="slidenum">
              <a:rPr lang="en-US">
                <a:latin typeface="Times New Roman" pitchFamily="-109" charset="0"/>
              </a:rPr>
              <a:pPr/>
              <a:t>30</a:t>
            </a:fld>
            <a:endParaRPr lang="en-US">
              <a:latin typeface="Times New Roman" pitchFamily="-109" charset="0"/>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24797561"/>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ln/>
        </p:spPr>
      </p:sp>
      <p:sp>
        <p:nvSpPr>
          <p:cNvPr id="21507"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929775801"/>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Rot="1" noChangeAspect="1" noChangeArrowheads="1" noTextEdit="1"/>
          </p:cNvSpPr>
          <p:nvPr>
            <p:ph type="sldImg"/>
          </p:nvPr>
        </p:nvSpPr>
        <p:spPr>
          <a:ln/>
        </p:spPr>
      </p:sp>
      <p:sp>
        <p:nvSpPr>
          <p:cNvPr id="23555"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68761469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Rot="1" noChangeAspect="1" noChangeArrowheads="1" noTextEdit="1"/>
          </p:cNvSpPr>
          <p:nvPr>
            <p:ph type="sldImg"/>
          </p:nvPr>
        </p:nvSpPr>
        <p:spPr>
          <a:ln/>
        </p:spPr>
      </p:sp>
      <p:sp>
        <p:nvSpPr>
          <p:cNvPr id="25603"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832643146"/>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Rot="1" noChangeAspect="1" noChangeArrowheads="1" noTextEdit="1"/>
          </p:cNvSpPr>
          <p:nvPr>
            <p:ph type="sldImg"/>
          </p:nvPr>
        </p:nvSpPr>
        <p:spPr>
          <a:ln/>
        </p:spPr>
      </p:sp>
      <p:sp>
        <p:nvSpPr>
          <p:cNvPr id="27651"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866286889"/>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Rot="1" noChangeAspect="1" noChangeArrowheads="1" noTextEdit="1"/>
          </p:cNvSpPr>
          <p:nvPr>
            <p:ph type="sldImg"/>
          </p:nvPr>
        </p:nvSpPr>
        <p:spPr>
          <a:ln/>
        </p:spPr>
      </p:sp>
      <p:sp>
        <p:nvSpPr>
          <p:cNvPr id="29699"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807956579"/>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180218970"/>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034099109"/>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071884610"/>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150F-2242-F44E-AC43-5FC669F8EACE}" type="slidenum">
              <a:rPr lang="en-US" smtClean="0"/>
              <a:pPr/>
              <a:t>568</a:t>
            </a:fld>
            <a:endParaRPr lang="en-US"/>
          </a:p>
        </p:txBody>
      </p:sp>
    </p:spTree>
    <p:extLst>
      <p:ext uri="{BB962C8B-B14F-4D97-AF65-F5344CB8AC3E}">
        <p14:creationId xmlns:p14="http://schemas.microsoft.com/office/powerpoint/2010/main" val="3835895990"/>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Rot="1" noChangeAspect="1" noChangeArrowheads="1" noTextEdit="1"/>
          </p:cNvSpPr>
          <p:nvPr>
            <p:ph type="sldImg"/>
          </p:nvPr>
        </p:nvSpPr>
        <p:spPr>
          <a:ln/>
        </p:spPr>
      </p:sp>
      <p:sp>
        <p:nvSpPr>
          <p:cNvPr id="52227"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0355757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a:spLocks noGrp="1" noChangeArrowheads="1"/>
          </p:cNvSpPr>
          <p:nvPr>
            <p:ph type="sldNum" sz="quarter" idx="5"/>
          </p:nvPr>
        </p:nvSpPr>
        <p:spPr>
          <a:noFill/>
        </p:spPr>
        <p:txBody>
          <a:bodyPr/>
          <a:lstStyle/>
          <a:p>
            <a:fld id="{75837C3D-BD01-2E46-8FBC-79127D37CF37}" type="slidenum">
              <a:rPr lang="en-US">
                <a:latin typeface="Times New Roman" pitchFamily="-109" charset="0"/>
              </a:rPr>
              <a:pPr/>
              <a:t>32</a:t>
            </a:fld>
            <a:endParaRPr lang="en-US">
              <a:latin typeface="Times New Roman" pitchFamily="-109" charset="0"/>
            </a:endParaRPr>
          </a:p>
        </p:txBody>
      </p:sp>
      <p:sp>
        <p:nvSpPr>
          <p:cNvPr id="109571" name="Rectangle 2"/>
          <p:cNvSpPr>
            <a:spLocks noGrp="1" noRot="1" noChangeAspect="1" noChangeArrowheads="1" noTextEdit="1"/>
          </p:cNvSpPr>
          <p:nvPr>
            <p:ph type="sldImg"/>
          </p:nvPr>
        </p:nvSpPr>
        <p:spPr>
          <a:ln/>
        </p:spPr>
      </p:sp>
      <p:sp>
        <p:nvSpPr>
          <p:cNvPr id="10957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528568255"/>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Rot="1" noChangeAspect="1" noChangeArrowheads="1" noTextEdit="1"/>
          </p:cNvSpPr>
          <p:nvPr>
            <p:ph type="sldImg"/>
          </p:nvPr>
        </p:nvSpPr>
        <p:spPr>
          <a:ln/>
        </p:spPr>
      </p:sp>
      <p:sp>
        <p:nvSpPr>
          <p:cNvPr id="54275"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500247539"/>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spect="1" noChangeArrowheads="1" noTextEdit="1"/>
          </p:cNvSpPr>
          <p:nvPr>
            <p:ph type="sldImg"/>
          </p:nvPr>
        </p:nvSpPr>
        <p:spPr>
          <a:ln/>
        </p:spPr>
      </p:sp>
      <p:sp>
        <p:nvSpPr>
          <p:cNvPr id="56323"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78458567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Rot="1" noChangeAspect="1" noChangeArrowheads="1" noTextEdit="1"/>
          </p:cNvSpPr>
          <p:nvPr>
            <p:ph type="sldImg"/>
          </p:nvPr>
        </p:nvSpPr>
        <p:spPr>
          <a:ln/>
        </p:spPr>
      </p:sp>
      <p:sp>
        <p:nvSpPr>
          <p:cNvPr id="58371"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663262155"/>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Rot="1" noChangeAspect="1" noChangeArrowheads="1" noTextEdit="1"/>
          </p:cNvSpPr>
          <p:nvPr>
            <p:ph type="sldImg"/>
          </p:nvPr>
        </p:nvSpPr>
        <p:spPr>
          <a:ln/>
        </p:spPr>
      </p:sp>
      <p:sp>
        <p:nvSpPr>
          <p:cNvPr id="60419"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4031808435"/>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Rot="1" noChangeAspect="1" noChangeArrowheads="1" noTextEdit="1"/>
          </p:cNvSpPr>
          <p:nvPr>
            <p:ph type="sldImg"/>
          </p:nvPr>
        </p:nvSpPr>
        <p:spPr>
          <a:ln/>
        </p:spPr>
      </p:sp>
      <p:sp>
        <p:nvSpPr>
          <p:cNvPr id="62467"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112857713"/>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spect="1" noChangeArrowheads="1" noTextEdit="1"/>
          </p:cNvSpPr>
          <p:nvPr>
            <p:ph type="sldImg"/>
          </p:nvPr>
        </p:nvSpPr>
        <p:spPr>
          <a:ln/>
        </p:spPr>
      </p:sp>
      <p:sp>
        <p:nvSpPr>
          <p:cNvPr id="64515"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298973357"/>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Rot="1" noChangeAspect="1" noChangeArrowheads="1" noTextEdit="1"/>
          </p:cNvSpPr>
          <p:nvPr>
            <p:ph type="sldImg"/>
          </p:nvPr>
        </p:nvSpPr>
        <p:spPr>
          <a:ln/>
        </p:spPr>
      </p:sp>
      <p:sp>
        <p:nvSpPr>
          <p:cNvPr id="66563"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822786765"/>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Rot="1" noChangeAspect="1" noChangeArrowheads="1" noTextEdit="1"/>
          </p:cNvSpPr>
          <p:nvPr>
            <p:ph type="sldImg"/>
          </p:nvPr>
        </p:nvSpPr>
        <p:spPr>
          <a:ln/>
        </p:spPr>
      </p:sp>
      <p:sp>
        <p:nvSpPr>
          <p:cNvPr id="68611"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921824983"/>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Rot="1" noChangeAspect="1" noChangeArrowheads="1" noTextEdit="1"/>
          </p:cNvSpPr>
          <p:nvPr>
            <p:ph type="sldImg"/>
          </p:nvPr>
        </p:nvSpPr>
        <p:spPr>
          <a:ln/>
        </p:spPr>
      </p:sp>
      <p:sp>
        <p:nvSpPr>
          <p:cNvPr id="70659"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029632905"/>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Rot="1" noChangeAspect="1" noChangeArrowheads="1" noTextEdit="1"/>
          </p:cNvSpPr>
          <p:nvPr>
            <p:ph type="sldImg"/>
          </p:nvPr>
        </p:nvSpPr>
        <p:spPr>
          <a:ln/>
        </p:spPr>
      </p:sp>
      <p:sp>
        <p:nvSpPr>
          <p:cNvPr id="72707"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942897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7"/>
          <p:cNvSpPr>
            <a:spLocks noGrp="1" noChangeArrowheads="1"/>
          </p:cNvSpPr>
          <p:nvPr>
            <p:ph type="sldNum" sz="quarter" idx="5"/>
          </p:nvPr>
        </p:nvSpPr>
        <p:spPr>
          <a:noFill/>
        </p:spPr>
        <p:txBody>
          <a:bodyPr/>
          <a:lstStyle/>
          <a:p>
            <a:fld id="{CAC40D04-89E5-0642-8107-3CF1AC9801A9}" type="slidenum">
              <a:rPr lang="en-US">
                <a:latin typeface="Times New Roman" pitchFamily="-109" charset="0"/>
              </a:rPr>
              <a:pPr/>
              <a:t>33</a:t>
            </a:fld>
            <a:endParaRPr lang="en-US">
              <a:latin typeface="Times New Roman" pitchFamily="-109" charset="0"/>
            </a:endParaRPr>
          </a:p>
        </p:txBody>
      </p:sp>
      <p:sp>
        <p:nvSpPr>
          <p:cNvPr id="113667" name="Rectangle 2"/>
          <p:cNvSpPr>
            <a:spLocks noGrp="1" noRot="1" noChangeAspect="1" noChangeArrowheads="1" noTextEdit="1"/>
          </p:cNvSpPr>
          <p:nvPr>
            <p:ph type="sldImg"/>
          </p:nvPr>
        </p:nvSpPr>
        <p:spPr>
          <a:ln/>
        </p:spPr>
      </p:sp>
      <p:sp>
        <p:nvSpPr>
          <p:cNvPr id="11366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99792724"/>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Rot="1" noChangeAspect="1" noChangeArrowheads="1" noTextEdit="1"/>
          </p:cNvSpPr>
          <p:nvPr>
            <p:ph type="sldImg"/>
          </p:nvPr>
        </p:nvSpPr>
        <p:spPr>
          <a:ln/>
        </p:spPr>
      </p:sp>
      <p:sp>
        <p:nvSpPr>
          <p:cNvPr id="74755"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21356260"/>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7DDC36B9-E8B0-D747-9A17-C7B8C263F819}" type="slidenum">
              <a:rPr lang="en-US">
                <a:latin typeface="Arial" pitchFamily="-107" charset="0"/>
                <a:ea typeface="ＭＳ Ｐゴシック" pitchFamily="-107" charset="-128"/>
                <a:cs typeface="ＭＳ Ｐゴシック" pitchFamily="-107" charset="-128"/>
              </a:rPr>
              <a:pPr/>
              <a:t>593</a:t>
            </a:fld>
            <a:endParaRPr lang="en-US">
              <a:latin typeface="Arial" pitchFamily="-107" charset="0"/>
              <a:ea typeface="ＭＳ Ｐゴシック" pitchFamily="-107" charset="-128"/>
              <a:cs typeface="ＭＳ Ｐゴシック" pitchFamily="-107" charset="-128"/>
            </a:endParaRPr>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0890851"/>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p:spPr>
        <p:txBody>
          <a:bodyPr/>
          <a:lstStyle/>
          <a:p>
            <a:fld id="{E1FA0E65-A33C-2041-A44E-159D380059E9}" type="slidenum">
              <a:rPr lang="en-US">
                <a:latin typeface="Arial" pitchFamily="-107" charset="0"/>
                <a:ea typeface="ＭＳ Ｐゴシック" pitchFamily="-107" charset="-128"/>
                <a:cs typeface="ＭＳ Ｐゴシック" pitchFamily="-107" charset="-128"/>
              </a:rPr>
              <a:pPr/>
              <a:t>594</a:t>
            </a:fld>
            <a:endParaRPr lang="en-US">
              <a:latin typeface="Arial" pitchFamily="-107" charset="0"/>
              <a:ea typeface="ＭＳ Ｐゴシック" pitchFamily="-107" charset="-128"/>
              <a:cs typeface="ＭＳ Ｐゴシック" pitchFamily="-107" charset="-128"/>
            </a:endParaRPr>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41203416"/>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3CC1DD3-4DE7-2447-A755-9C6262289FD4}" type="slidenum">
              <a:rPr lang="en-US">
                <a:latin typeface="Arial" pitchFamily="-107" charset="0"/>
                <a:ea typeface="ＭＳ Ｐゴシック" pitchFamily="-107" charset="-128"/>
                <a:cs typeface="ＭＳ Ｐゴシック" pitchFamily="-107" charset="-128"/>
              </a:rPr>
              <a:pPr/>
              <a:t>595</a:t>
            </a:fld>
            <a:endParaRPr lang="en-US">
              <a:latin typeface="Arial" pitchFamily="-107" charset="0"/>
              <a:ea typeface="ＭＳ Ｐゴシック" pitchFamily="-107" charset="-128"/>
              <a:cs typeface="ＭＳ Ｐゴシック" pitchFamily="-107" charset="-128"/>
            </a:endParaRPr>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943742791"/>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D81BFDF1-5C7C-2340-B903-FDAEB1EBFB95}" type="slidenum">
              <a:rPr lang="en-US">
                <a:latin typeface="Arial" pitchFamily="-107" charset="0"/>
                <a:ea typeface="ＭＳ Ｐゴシック" pitchFamily="-107" charset="-128"/>
                <a:cs typeface="ＭＳ Ｐゴシック" pitchFamily="-107" charset="-128"/>
              </a:rPr>
              <a:pPr/>
              <a:t>596</a:t>
            </a:fld>
            <a:endParaRPr lang="en-US">
              <a:latin typeface="Arial" pitchFamily="-107" charset="0"/>
              <a:ea typeface="ＭＳ Ｐゴシック" pitchFamily="-107" charset="-128"/>
              <a:cs typeface="ＭＳ Ｐゴシック" pitchFamily="-107" charset="-128"/>
            </a:endParaRPr>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322994899"/>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2B319E36-2CCF-9C45-968C-3664B5A21A90}" type="slidenum">
              <a:rPr lang="en-US">
                <a:latin typeface="Arial" pitchFamily="-107" charset="0"/>
                <a:ea typeface="ＭＳ Ｐゴシック" pitchFamily="-107" charset="-128"/>
                <a:cs typeface="ＭＳ Ｐゴシック" pitchFamily="-107" charset="-128"/>
              </a:rPr>
              <a:pPr/>
              <a:t>597</a:t>
            </a:fld>
            <a:endParaRPr lang="en-US">
              <a:latin typeface="Arial" pitchFamily="-107" charset="0"/>
              <a:ea typeface="ＭＳ Ｐゴシック" pitchFamily="-107" charset="-128"/>
              <a:cs typeface="ＭＳ Ｐゴシック" pitchFamily="-107" charset="-128"/>
            </a:endParaRPr>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467693392"/>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E8E3892E-FF7A-B74C-9364-196166CD8E15}" type="slidenum">
              <a:rPr lang="en-US">
                <a:latin typeface="Arial" pitchFamily="-107" charset="0"/>
                <a:ea typeface="ＭＳ Ｐゴシック" pitchFamily="-107" charset="-128"/>
                <a:cs typeface="ＭＳ Ｐゴシック" pitchFamily="-107" charset="-128"/>
              </a:rPr>
              <a:pPr/>
              <a:t>598</a:t>
            </a:fld>
            <a:endParaRPr lang="en-US">
              <a:latin typeface="Arial" pitchFamily="-107" charset="0"/>
              <a:ea typeface="ＭＳ Ｐゴシック" pitchFamily="-107" charset="-128"/>
              <a:cs typeface="ＭＳ Ｐゴシック" pitchFamily="-107" charset="-128"/>
            </a:endParaRPr>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247725399"/>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B2E83BDA-F59C-E644-80AE-39EB6C388DDD}" type="slidenum">
              <a:rPr lang="en-US">
                <a:latin typeface="Arial" pitchFamily="-107" charset="0"/>
                <a:ea typeface="ＭＳ Ｐゴシック" pitchFamily="-107" charset="-128"/>
                <a:cs typeface="ＭＳ Ｐゴシック" pitchFamily="-107" charset="-128"/>
              </a:rPr>
              <a:pPr/>
              <a:t>601</a:t>
            </a:fld>
            <a:endParaRPr lang="en-US">
              <a:latin typeface="Arial" pitchFamily="-107" charset="0"/>
              <a:ea typeface="ＭＳ Ｐゴシック" pitchFamily="-107" charset="-128"/>
              <a:cs typeface="ＭＳ Ｐゴシック" pitchFamily="-107" charset="-128"/>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646395426"/>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97DFFCB9-4169-6B4C-81C8-2E6FEE429DBA}" type="slidenum">
              <a:rPr lang="en-US">
                <a:latin typeface="Arial" pitchFamily="-107" charset="0"/>
                <a:ea typeface="ＭＳ Ｐゴシック" pitchFamily="-107" charset="-128"/>
                <a:cs typeface="ＭＳ Ｐゴシック" pitchFamily="-107" charset="-128"/>
              </a:rPr>
              <a:pPr/>
              <a:t>602</a:t>
            </a:fld>
            <a:endParaRPr lang="en-US">
              <a:latin typeface="Arial" pitchFamily="-107" charset="0"/>
              <a:ea typeface="ＭＳ Ｐゴシック" pitchFamily="-107" charset="-128"/>
              <a:cs typeface="ＭＳ Ｐゴシック" pitchFamily="-107" charset="-128"/>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541067720"/>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A54F58D2-665E-DD41-852B-5EA6DB5DAE90}" type="slidenum">
              <a:rPr lang="en-US">
                <a:latin typeface="Arial" pitchFamily="-107" charset="0"/>
                <a:ea typeface="ＭＳ Ｐゴシック" pitchFamily="-107" charset="-128"/>
                <a:cs typeface="ＭＳ Ｐゴシック" pitchFamily="-107" charset="-128"/>
              </a:rPr>
              <a:pPr/>
              <a:t>605</a:t>
            </a:fld>
            <a:endParaRPr lang="en-US">
              <a:latin typeface="Arial" pitchFamily="-107" charset="0"/>
              <a:ea typeface="ＭＳ Ｐゴシック" pitchFamily="-107" charset="-128"/>
              <a:cs typeface="ＭＳ Ｐゴシック" pitchFamily="-107" charset="-128"/>
            </a:endParaRPr>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40750052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S" dirty="0"/>
              <a:t>Decimal : </a:t>
            </a:r>
            <a:r>
              <a:rPr lang="en-GB" sz="1200" b="0" i="0" u="none" strike="noStrike" kern="1200" dirty="0">
                <a:solidFill>
                  <a:schemeClr val="tx1"/>
                </a:solidFill>
                <a:effectLst/>
                <a:latin typeface="+mn-lt"/>
                <a:ea typeface="+mn-ea"/>
                <a:cs typeface="+mn-cs"/>
              </a:rPr>
              <a:t>In algebra, a </a:t>
            </a:r>
            <a:r>
              <a:rPr lang="en-GB" sz="1200" b="1" i="0" u="none" strike="noStrike" kern="1200" dirty="0">
                <a:solidFill>
                  <a:schemeClr val="tx1"/>
                </a:solidFill>
                <a:effectLst/>
                <a:latin typeface="+mn-lt"/>
                <a:ea typeface="+mn-ea"/>
                <a:cs typeface="+mn-cs"/>
              </a:rPr>
              <a:t>decimal number</a:t>
            </a:r>
            <a:r>
              <a:rPr lang="en-GB" sz="1200" b="0" i="0" u="none" strike="noStrike" kern="1200" dirty="0">
                <a:solidFill>
                  <a:schemeClr val="tx1"/>
                </a:solidFill>
                <a:effectLst/>
                <a:latin typeface="+mn-lt"/>
                <a:ea typeface="+mn-ea"/>
                <a:cs typeface="+mn-cs"/>
              </a:rPr>
              <a:t> can be defined as a </a:t>
            </a:r>
            <a:r>
              <a:rPr lang="en-GB" sz="1200" b="1" i="0" u="none" strike="noStrike" kern="1200" dirty="0">
                <a:solidFill>
                  <a:schemeClr val="tx1"/>
                </a:solidFill>
                <a:effectLst/>
                <a:latin typeface="+mn-lt"/>
                <a:ea typeface="+mn-ea"/>
                <a:cs typeface="+mn-cs"/>
              </a:rPr>
              <a:t>number</a:t>
            </a:r>
            <a:r>
              <a:rPr lang="en-GB" sz="1200" b="0" i="0" u="none" strike="noStrike" kern="1200" dirty="0">
                <a:solidFill>
                  <a:schemeClr val="tx1"/>
                </a:solidFill>
                <a:effectLst/>
                <a:latin typeface="+mn-lt"/>
                <a:ea typeface="+mn-ea"/>
                <a:cs typeface="+mn-cs"/>
              </a:rPr>
              <a:t> whose whole </a:t>
            </a:r>
            <a:r>
              <a:rPr lang="en-GB" sz="1200" b="1" i="0" u="none" strike="noStrike" kern="1200" dirty="0">
                <a:solidFill>
                  <a:schemeClr val="tx1"/>
                </a:solidFill>
                <a:effectLst/>
                <a:latin typeface="+mn-lt"/>
                <a:ea typeface="+mn-ea"/>
                <a:cs typeface="+mn-cs"/>
              </a:rPr>
              <a:t>number</a:t>
            </a:r>
            <a:r>
              <a:rPr lang="en-GB" sz="1200" b="0" i="0" u="none" strike="noStrike" kern="1200" dirty="0">
                <a:solidFill>
                  <a:schemeClr val="tx1"/>
                </a:solidFill>
                <a:effectLst/>
                <a:latin typeface="+mn-lt"/>
                <a:ea typeface="+mn-ea"/>
                <a:cs typeface="+mn-cs"/>
              </a:rPr>
              <a:t> part and the fractional part is separated by a </a:t>
            </a:r>
            <a:r>
              <a:rPr lang="en-GB" sz="1200" b="1" i="0" u="none" strike="noStrike" kern="1200" dirty="0">
                <a:solidFill>
                  <a:schemeClr val="tx1"/>
                </a:solidFill>
                <a:effectLst/>
                <a:latin typeface="+mn-lt"/>
                <a:ea typeface="+mn-ea"/>
                <a:cs typeface="+mn-cs"/>
              </a:rPr>
              <a:t>decimal point</a:t>
            </a:r>
            <a:r>
              <a:rPr lang="en-GB" sz="1200" b="0" i="0" u="none" strike="noStrike" kern="1200" dirty="0">
                <a:solidFill>
                  <a:schemeClr val="tx1"/>
                </a:solidFill>
                <a:effectLst/>
                <a:latin typeface="+mn-lt"/>
                <a:ea typeface="+mn-ea"/>
                <a:cs typeface="+mn-cs"/>
              </a:rPr>
              <a:t>. The dot in a </a:t>
            </a:r>
            <a:r>
              <a:rPr lang="en-GB" sz="1200" b="1" i="0" u="none" strike="noStrike" kern="1200" dirty="0">
                <a:solidFill>
                  <a:schemeClr val="tx1"/>
                </a:solidFill>
                <a:effectLst/>
                <a:latin typeface="+mn-lt"/>
                <a:ea typeface="+mn-ea"/>
                <a:cs typeface="+mn-cs"/>
              </a:rPr>
              <a:t>decimal </a:t>
            </a:r>
            <a:r>
              <a:rPr lang="en-GB" sz="1200" b="1" i="0" u="none" strike="noStrike" kern="1200" dirty="0" err="1">
                <a:solidFill>
                  <a:schemeClr val="tx1"/>
                </a:solidFill>
                <a:effectLst/>
                <a:latin typeface="+mn-lt"/>
                <a:ea typeface="+mn-ea"/>
                <a:cs typeface="+mn-cs"/>
              </a:rPr>
              <a:t>number</a:t>
            </a:r>
            <a:r>
              <a:rPr lang="en-GB" sz="1200" b="0" i="0" u="none" strike="noStrike" kern="1200" dirty="0" err="1">
                <a:solidFill>
                  <a:schemeClr val="tx1"/>
                </a:solidFill>
                <a:effectLst/>
                <a:latin typeface="+mn-lt"/>
                <a:ea typeface="+mn-ea"/>
                <a:cs typeface="+mn-cs"/>
              </a:rPr>
              <a:t>is</a:t>
            </a:r>
            <a:r>
              <a:rPr lang="en-GB" sz="1200" b="0" i="0" u="none" strike="noStrike" kern="1200" dirty="0">
                <a:solidFill>
                  <a:schemeClr val="tx1"/>
                </a:solidFill>
                <a:effectLst/>
                <a:latin typeface="+mn-lt"/>
                <a:ea typeface="+mn-ea"/>
                <a:cs typeface="+mn-cs"/>
              </a:rPr>
              <a:t> called a </a:t>
            </a:r>
            <a:r>
              <a:rPr lang="en-GB" sz="1200" b="1" i="0" u="none" strike="noStrike" kern="1200" dirty="0">
                <a:solidFill>
                  <a:schemeClr val="tx1"/>
                </a:solidFill>
                <a:effectLst/>
                <a:latin typeface="+mn-lt"/>
                <a:ea typeface="+mn-ea"/>
                <a:cs typeface="+mn-cs"/>
              </a:rPr>
              <a:t>decimal point</a:t>
            </a:r>
            <a:r>
              <a:rPr lang="en-GB" sz="1200" b="0" i="0" u="none" strike="noStrike" kern="1200" dirty="0">
                <a:solidFill>
                  <a:schemeClr val="tx1"/>
                </a:solidFill>
                <a:effectLst/>
                <a:latin typeface="+mn-lt"/>
                <a:ea typeface="+mn-ea"/>
                <a:cs typeface="+mn-cs"/>
              </a:rPr>
              <a:t>. The digits following the </a:t>
            </a:r>
            <a:r>
              <a:rPr lang="en-GB" sz="1200" b="1" i="0" u="none" strike="noStrike" kern="1200" dirty="0">
                <a:solidFill>
                  <a:schemeClr val="tx1"/>
                </a:solidFill>
                <a:effectLst/>
                <a:latin typeface="+mn-lt"/>
                <a:ea typeface="+mn-ea"/>
                <a:cs typeface="+mn-cs"/>
              </a:rPr>
              <a:t>decimal point</a:t>
            </a:r>
            <a:r>
              <a:rPr lang="en-GB" sz="1200" b="0" i="0" u="none" strike="noStrike" kern="1200" dirty="0">
                <a:solidFill>
                  <a:schemeClr val="tx1"/>
                </a:solidFill>
                <a:effectLst/>
                <a:latin typeface="+mn-lt"/>
                <a:ea typeface="+mn-ea"/>
                <a:cs typeface="+mn-cs"/>
              </a:rPr>
              <a:t> show a </a:t>
            </a:r>
            <a:r>
              <a:rPr lang="en-GB" sz="1200" b="1" i="0" u="none" strike="noStrike" kern="1200" dirty="0">
                <a:solidFill>
                  <a:schemeClr val="tx1"/>
                </a:solidFill>
                <a:effectLst/>
                <a:latin typeface="+mn-lt"/>
                <a:ea typeface="+mn-ea"/>
                <a:cs typeface="+mn-cs"/>
              </a:rPr>
              <a:t>value</a:t>
            </a:r>
            <a:r>
              <a:rPr lang="en-GB" sz="1200" b="0" i="0" u="none" strike="noStrike" kern="1200" dirty="0">
                <a:solidFill>
                  <a:schemeClr val="tx1"/>
                </a:solidFill>
                <a:effectLst/>
                <a:latin typeface="+mn-lt"/>
                <a:ea typeface="+mn-ea"/>
                <a:cs typeface="+mn-cs"/>
              </a:rPr>
              <a:t> smaller than one.</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Binary : In mathematics and digital electronics, a binary number is a number expressed in the base-2 numeral system or binary numeral system, which uses only two symbols: typically "0" and "1". The base-2 numeral system is a positional notation with a radix of 2. Each digit is referred to as a bit</a:t>
            </a:r>
            <a:endParaRPr lang="en-IS" dirty="0"/>
          </a:p>
        </p:txBody>
      </p:sp>
      <p:sp>
        <p:nvSpPr>
          <p:cNvPr id="4" name="Slide Number Placeholder 3"/>
          <p:cNvSpPr>
            <a:spLocks noGrp="1"/>
          </p:cNvSpPr>
          <p:nvPr>
            <p:ph type="sldNum" sz="quarter" idx="5"/>
          </p:nvPr>
        </p:nvSpPr>
        <p:spPr/>
        <p:txBody>
          <a:bodyPr/>
          <a:lstStyle/>
          <a:p>
            <a:fld id="{A70B150F-2242-F44E-AC43-5FC669F8EACE}" type="slidenum">
              <a:rPr lang="en-US" smtClean="0"/>
              <a:pPr/>
              <a:t>36</a:t>
            </a:fld>
            <a:endParaRPr lang="en-US"/>
          </a:p>
        </p:txBody>
      </p:sp>
    </p:spTree>
    <p:extLst>
      <p:ext uri="{BB962C8B-B14F-4D97-AF65-F5344CB8AC3E}">
        <p14:creationId xmlns:p14="http://schemas.microsoft.com/office/powerpoint/2010/main" val="119491309"/>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1EE78CF4-933F-DA49-88FD-BB661E1024F2}" type="slidenum">
              <a:rPr lang="en-US">
                <a:latin typeface="Arial" pitchFamily="-107" charset="0"/>
                <a:ea typeface="ＭＳ Ｐゴシック" pitchFamily="-107" charset="-128"/>
                <a:cs typeface="ＭＳ Ｐゴシック" pitchFamily="-107" charset="-128"/>
              </a:rPr>
              <a:pPr/>
              <a:t>610</a:t>
            </a:fld>
            <a:endParaRPr lang="en-US">
              <a:latin typeface="Arial" pitchFamily="-107" charset="0"/>
              <a:ea typeface="ＭＳ Ｐゴシック" pitchFamily="-107" charset="-128"/>
              <a:cs typeface="ＭＳ Ｐゴシック" pitchFamily="-107" charset="-128"/>
            </a:endParaRPr>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514670088"/>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1FEDC5F4-80C8-C04E-A2E0-559E6D23DFFC}" type="slidenum">
              <a:rPr lang="en-US">
                <a:latin typeface="Arial" pitchFamily="-107" charset="0"/>
                <a:ea typeface="ＭＳ Ｐゴシック" pitchFamily="-107" charset="-128"/>
                <a:cs typeface="ＭＳ Ｐゴシック" pitchFamily="-107" charset="-128"/>
              </a:rPr>
              <a:pPr/>
              <a:t>613</a:t>
            </a:fld>
            <a:endParaRPr lang="en-US">
              <a:latin typeface="Arial" pitchFamily="-107" charset="0"/>
              <a:ea typeface="ＭＳ Ｐゴシック" pitchFamily="-107" charset="-128"/>
              <a:cs typeface="ＭＳ Ｐゴシック" pitchFamily="-107" charset="-128"/>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4213264917"/>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Rot="1" noChangeAspect="1" noChangeArrowheads="1" noTextEdit="1"/>
          </p:cNvSpPr>
          <p:nvPr>
            <p:ph type="sldImg"/>
          </p:nvPr>
        </p:nvSpPr>
        <p:spPr>
          <a:ln/>
        </p:spPr>
      </p:sp>
      <p:sp>
        <p:nvSpPr>
          <p:cNvPr id="37891" name="Rectangle 3"/>
          <p:cNvSpPr>
            <a:spLocks noGrp="1" noChangeArrowheads="1"/>
          </p:cNvSpPr>
          <p:nvPr>
            <p:ph type="body" idx="1"/>
          </p:nvPr>
        </p:nvSpPr>
        <p:spPr>
          <a:noFill/>
          <a:ln w="9525"/>
        </p:spPr>
        <p:txBody>
          <a:bodyPr/>
          <a:lstStyle/>
          <a:p>
            <a:pPr eaLnBrk="1" hangingPunct="1"/>
            <a:endParaRPr lang="en-US">
              <a:latin typeface="Calibri"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66671340"/>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pPr>
              <a:buFont typeface="Wingdings" pitchFamily="-107" charset="2"/>
              <a:buChar char="n"/>
            </a:pPr>
            <a:fld id="{0E932175-2C0B-8E4D-A141-3F09604A4974}" type="slidenum">
              <a:rPr lang="en-US">
                <a:latin typeface="Arial" pitchFamily="-107" charset="0"/>
              </a:rPr>
              <a:pPr>
                <a:buFont typeface="Wingdings" pitchFamily="-107" charset="2"/>
                <a:buChar char="n"/>
              </a:pPr>
              <a:t>626</a:t>
            </a:fld>
            <a:endParaRPr lang="en-US">
              <a:latin typeface="Arial" pitchFamily="-107" charset="0"/>
            </a:endParaRPr>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117399092"/>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p:spPr>
        <p:txBody>
          <a:bodyPr/>
          <a:lstStyle/>
          <a:p>
            <a:pPr>
              <a:buFont typeface="Wingdings" pitchFamily="-107" charset="2"/>
              <a:buChar char="n"/>
            </a:pPr>
            <a:fld id="{F5CE1F71-6C2F-A544-BE86-05D16DEBB8C0}" type="slidenum">
              <a:rPr lang="en-US">
                <a:latin typeface="Arial" pitchFamily="-107" charset="0"/>
              </a:rPr>
              <a:pPr>
                <a:buFont typeface="Wingdings" pitchFamily="-107" charset="2"/>
                <a:buChar char="n"/>
              </a:pPr>
              <a:t>627</a:t>
            </a:fld>
            <a:endParaRPr lang="en-US">
              <a:latin typeface="Arial" pitchFamily="-107" charset="0"/>
            </a:endParaRPr>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970163684"/>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pPr>
              <a:buFont typeface="Wingdings" pitchFamily="-107" charset="2"/>
              <a:buChar char="n"/>
            </a:pPr>
            <a:fld id="{40AF95EB-AEA5-3449-A85F-21AED27B4614}" type="slidenum">
              <a:rPr lang="en-US">
                <a:latin typeface="Arial" pitchFamily="-107" charset="0"/>
              </a:rPr>
              <a:pPr>
                <a:buFont typeface="Wingdings" pitchFamily="-107" charset="2"/>
                <a:buChar char="n"/>
              </a:pPr>
              <a:t>628</a:t>
            </a:fld>
            <a:endParaRPr lang="en-US">
              <a:latin typeface="Arial" pitchFamily="-107" charset="0"/>
            </a:endParaRPr>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492814900"/>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pPr>
              <a:buFont typeface="Wingdings" pitchFamily="-107" charset="2"/>
              <a:buChar char="n"/>
            </a:pPr>
            <a:fld id="{70A23D54-4624-A64B-8364-574F0B5C5C10}" type="slidenum">
              <a:rPr lang="en-US">
                <a:latin typeface="Arial" pitchFamily="-107" charset="0"/>
              </a:rPr>
              <a:pPr>
                <a:buFont typeface="Wingdings" pitchFamily="-107" charset="2"/>
                <a:buChar char="n"/>
              </a:pPr>
              <a:t>629</a:t>
            </a:fld>
            <a:endParaRPr lang="en-US">
              <a:latin typeface="Arial" pitchFamily="-107" charset="0"/>
            </a:endParaRPr>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046243861"/>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pPr>
              <a:buFont typeface="Wingdings" pitchFamily="-107" charset="2"/>
              <a:buChar char="n"/>
            </a:pPr>
            <a:fld id="{A8E4A3E4-8DB8-1443-9891-2CB5478547FC}" type="slidenum">
              <a:rPr lang="en-US">
                <a:latin typeface="Arial" pitchFamily="-107" charset="0"/>
              </a:rPr>
              <a:pPr>
                <a:buFont typeface="Wingdings" pitchFamily="-107" charset="2"/>
                <a:buChar char="n"/>
              </a:pPr>
              <a:t>631</a:t>
            </a:fld>
            <a:endParaRPr lang="en-US">
              <a:latin typeface="Arial" pitchFamily="-107" charset="0"/>
            </a:endParaRPr>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179675108"/>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pPr>
              <a:buFont typeface="Wingdings" pitchFamily="-107" charset="2"/>
              <a:buChar char="n"/>
            </a:pPr>
            <a:fld id="{38E66844-7180-0246-9C29-A7B3701B4BD5}" type="slidenum">
              <a:rPr lang="en-US">
                <a:latin typeface="Arial" pitchFamily="-107" charset="0"/>
              </a:rPr>
              <a:pPr>
                <a:buFont typeface="Wingdings" pitchFamily="-107" charset="2"/>
                <a:buChar char="n"/>
              </a:pPr>
              <a:t>632</a:t>
            </a:fld>
            <a:endParaRPr lang="en-US">
              <a:latin typeface="Arial" pitchFamily="-107" charset="0"/>
            </a:endParaRPr>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447312671"/>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pPr>
              <a:buFont typeface="Wingdings" pitchFamily="-107" charset="2"/>
              <a:buChar char="n"/>
            </a:pPr>
            <a:fld id="{6D63F846-A254-9C4E-907C-A3324045C025}" type="slidenum">
              <a:rPr lang="en-US">
                <a:latin typeface="Arial" pitchFamily="-107" charset="0"/>
              </a:rPr>
              <a:pPr>
                <a:buFont typeface="Wingdings" pitchFamily="-107" charset="2"/>
                <a:buChar char="n"/>
              </a:pPr>
              <a:t>633</a:t>
            </a:fld>
            <a:endParaRPr lang="en-US">
              <a:latin typeface="Arial" pitchFamily="-107" charset="0"/>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2311384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p>
            <a:fld id="{F88FB6C5-983B-ED4E-9BD6-E0AA2925C928}" type="slidenum">
              <a:rPr lang="en-US">
                <a:latin typeface="Times New Roman" pitchFamily="-109" charset="0"/>
              </a:rPr>
              <a:pPr/>
              <a:t>43</a:t>
            </a:fld>
            <a:endParaRPr lang="en-US">
              <a:latin typeface="Times New Roman" pitchFamily="-109" charset="0"/>
            </a:endParaRPr>
          </a:p>
        </p:txBody>
      </p:sp>
      <p:sp>
        <p:nvSpPr>
          <p:cNvPr id="31747" name="Rectangle 2"/>
          <p:cNvSpPr>
            <a:spLocks noGrp="1" noRot="1" noChangeAspect="1" noChangeArrowheads="1"/>
          </p:cNvSpPr>
          <p:nvPr>
            <p:ph type="sldImg"/>
          </p:nvPr>
        </p:nvSpPr>
        <p:spPr>
          <a:solidFill>
            <a:srgbClr val="FFFFFF"/>
          </a:solidFill>
          <a:ln/>
        </p:spPr>
      </p:sp>
      <p:sp>
        <p:nvSpPr>
          <p:cNvPr id="31748" name="Rectangle 3"/>
          <p:cNvSpPr>
            <a:spLocks noGrp="1" noChangeArrowheads="1"/>
          </p:cNvSpPr>
          <p:nvPr>
            <p:ph type="body" idx="1"/>
          </p:nvPr>
        </p:nvSpPr>
        <p:spPr>
          <a:solidFill>
            <a:srgbClr val="FFFFFF"/>
          </a:solidFill>
          <a:ln>
            <a:solidFill>
              <a:srgbClr val="000000"/>
            </a:solid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068548461"/>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pPr>
              <a:buFont typeface="Wingdings" pitchFamily="-107" charset="2"/>
              <a:buChar char="n"/>
            </a:pPr>
            <a:fld id="{68325630-4134-AF4B-A8BB-AF0E0A7B7583}" type="slidenum">
              <a:rPr lang="en-US">
                <a:latin typeface="Arial" pitchFamily="-107" charset="0"/>
              </a:rPr>
              <a:pPr>
                <a:buFont typeface="Wingdings" pitchFamily="-107" charset="2"/>
                <a:buChar char="n"/>
              </a:pPr>
              <a:t>634</a:t>
            </a:fld>
            <a:endParaRPr lang="en-US">
              <a:latin typeface="Arial" pitchFamily="-107" charset="0"/>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697761731"/>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pPr>
              <a:buFont typeface="Wingdings" pitchFamily="-107" charset="2"/>
              <a:buChar char="n"/>
            </a:pPr>
            <a:fld id="{FF8F15D0-8399-8848-8EE4-9E61F0161145}" type="slidenum">
              <a:rPr lang="en-US">
                <a:latin typeface="Arial" pitchFamily="-107" charset="0"/>
              </a:rPr>
              <a:pPr>
                <a:buFont typeface="Wingdings" pitchFamily="-107" charset="2"/>
                <a:buChar char="n"/>
              </a:pPr>
              <a:t>635</a:t>
            </a:fld>
            <a:endParaRPr lang="en-US">
              <a:latin typeface="Arial" pitchFamily="-107" charset="0"/>
            </a:endParaRPr>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037996111"/>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pPr>
              <a:buFont typeface="Wingdings" pitchFamily="-107" charset="2"/>
              <a:buChar char="n"/>
            </a:pPr>
            <a:fld id="{DE2B94C7-56C8-5F40-90B8-DFF87AD5D406}" type="slidenum">
              <a:rPr lang="en-US">
                <a:latin typeface="Arial" pitchFamily="-107" charset="0"/>
              </a:rPr>
              <a:pPr>
                <a:buFont typeface="Wingdings" pitchFamily="-107" charset="2"/>
                <a:buChar char="n"/>
              </a:pPr>
              <a:t>636</a:t>
            </a:fld>
            <a:endParaRPr lang="en-US">
              <a:latin typeface="Arial" pitchFamily="-107"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289011562"/>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pPr>
              <a:buFont typeface="Wingdings" pitchFamily="-107" charset="2"/>
              <a:buChar char="n"/>
            </a:pPr>
            <a:fld id="{A77949B6-FBBF-4A42-B56E-A5FBB35D007A}" type="slidenum">
              <a:rPr lang="en-US">
                <a:latin typeface="Arial" pitchFamily="-107" charset="0"/>
              </a:rPr>
              <a:pPr>
                <a:buFont typeface="Wingdings" pitchFamily="-107" charset="2"/>
                <a:buChar char="n"/>
              </a:pPr>
              <a:t>637</a:t>
            </a:fld>
            <a:endParaRPr lang="en-US">
              <a:latin typeface="Arial" pitchFamily="-107" charset="0"/>
            </a:endParaRPr>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endParaRPr lang="en-US">
              <a:latin typeface="Arial"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4066904173"/>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3DA0433F-509F-FA4C-9B2D-50C74E6210F0}" type="slidenum">
              <a:rPr lang="en-US"/>
              <a:pPr/>
              <a:t>645</a:t>
            </a:fld>
            <a:endParaRPr lang="en-US"/>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4266523271"/>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5E572339-25E6-D147-92D2-B970D7D4B999}" type="slidenum">
              <a:rPr lang="en-US"/>
              <a:pPr/>
              <a:t>646</a:t>
            </a:fld>
            <a:endParaRPr lang="en-US"/>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171265262"/>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p:spPr>
        <p:txBody>
          <a:bodyPr/>
          <a:lstStyle/>
          <a:p>
            <a:fld id="{44CA33A1-2F88-F244-9463-2A1F23EFB361}" type="slidenum">
              <a:rPr lang="en-US"/>
              <a:pPr/>
              <a:t>647</a:t>
            </a:fld>
            <a:endParaRPr lang="en-US"/>
          </a:p>
        </p:txBody>
      </p:sp>
      <p:sp>
        <p:nvSpPr>
          <p:cNvPr id="80899" name="Rectangle 2"/>
          <p:cNvSpPr>
            <a:spLocks noGrp="1" noRot="1" noChangeAspect="1" noChangeArrowheads="1" noTextEdit="1"/>
          </p:cNvSpPr>
          <p:nvPr>
            <p:ph type="sldImg"/>
          </p:nvPr>
        </p:nvSpPr>
        <p:spPr>
          <a:ln/>
        </p:spPr>
      </p:sp>
      <p:sp>
        <p:nvSpPr>
          <p:cNvPr id="80900"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275267907"/>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AD80E13C-F6E9-0643-8112-3B14C4597BD2}" type="slidenum">
              <a:rPr lang="en-US"/>
              <a:pPr/>
              <a:t>655</a:t>
            </a:fld>
            <a:endParaRPr lang="en-US"/>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471648756"/>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fld id="{36863069-280E-9B4B-B69F-4AA362097A5F}" type="slidenum">
              <a:rPr lang="en-US"/>
              <a:pPr/>
              <a:t>656</a:t>
            </a:fld>
            <a:endParaRPr lang="en-US"/>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213510046"/>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C87A48C5-0CD9-014B-BDDE-4CD3AD106637}" type="slidenum">
              <a:rPr lang="en-US"/>
              <a:pPr/>
              <a:t>660</a:t>
            </a:fld>
            <a:endParaRPr lang="en-US"/>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42561472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9FC3661A-D7CA-884D-8D3F-49A0A0942ADE}" type="slidenum">
              <a:rPr lang="en-US">
                <a:latin typeface="Times New Roman" pitchFamily="-109" charset="0"/>
              </a:rPr>
              <a:pPr/>
              <a:t>44</a:t>
            </a:fld>
            <a:endParaRPr lang="en-US">
              <a:latin typeface="Times New Roman" pitchFamily="-109" charset="0"/>
            </a:endParaRPr>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188200790"/>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p:spPr>
        <p:txBody>
          <a:bodyPr/>
          <a:lstStyle/>
          <a:p>
            <a:fld id="{186523FC-6BFF-D74A-ABA9-8E00CA0876A4}" type="slidenum">
              <a:rPr lang="en-US"/>
              <a:pPr/>
              <a:t>661</a:t>
            </a:fld>
            <a:endParaRPr lang="en-US"/>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841414632"/>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p:spPr>
        <p:txBody>
          <a:bodyPr/>
          <a:lstStyle/>
          <a:p>
            <a:fld id="{3460FD22-A371-FF40-B542-9C9A54ADCF0E}" type="slidenum">
              <a:rPr lang="en-US"/>
              <a:pPr/>
              <a:t>662</a:t>
            </a:fld>
            <a:endParaRPr lang="en-US"/>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742455945"/>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F1A39C74-7D65-554D-9598-B03FF2251A3C}" type="slidenum">
              <a:rPr lang="en-US"/>
              <a:pPr/>
              <a:t>663</a:t>
            </a:fld>
            <a:endParaRPr lang="en-US"/>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116016372"/>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p:spPr>
        <p:txBody>
          <a:bodyPr/>
          <a:lstStyle/>
          <a:p>
            <a:fld id="{F21B3F25-B072-9747-92C9-1E24D022D373}" type="slidenum">
              <a:rPr lang="en-US"/>
              <a:pPr/>
              <a:t>665</a:t>
            </a:fld>
            <a:endParaRPr lang="en-US"/>
          </a:p>
        </p:txBody>
      </p:sp>
      <p:sp>
        <p:nvSpPr>
          <p:cNvPr id="76803" name="Rectangle 2"/>
          <p:cNvSpPr>
            <a:spLocks noGrp="1" noRot="1" noChangeAspect="1" noChangeArrowheads="1" noTextEdit="1"/>
          </p:cNvSpPr>
          <p:nvPr>
            <p:ph type="sldImg"/>
          </p:nvPr>
        </p:nvSpPr>
        <p:spPr>
          <a:ln/>
        </p:spPr>
      </p:sp>
      <p:sp>
        <p:nvSpPr>
          <p:cNvPr id="76804"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120927726"/>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p>
            <a:fld id="{D7716C99-A878-414B-969E-FDE07E2BBA4A}" type="slidenum">
              <a:rPr lang="en-US"/>
              <a:pPr/>
              <a:t>670</a:t>
            </a:fld>
            <a:endParaRPr lang="en-US"/>
          </a:p>
        </p:txBody>
      </p:sp>
      <p:sp>
        <p:nvSpPr>
          <p:cNvPr id="82947" name="Rectangle 2"/>
          <p:cNvSpPr>
            <a:spLocks noGrp="1" noRot="1" noChangeAspect="1" noChangeArrowheads="1" noTextEdit="1"/>
          </p:cNvSpPr>
          <p:nvPr>
            <p:ph type="sldImg"/>
          </p:nvPr>
        </p:nvSpPr>
        <p:spPr>
          <a:ln/>
        </p:spPr>
      </p:sp>
      <p:sp>
        <p:nvSpPr>
          <p:cNvPr id="82948"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787269938"/>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p:spPr>
        <p:txBody>
          <a:bodyPr/>
          <a:lstStyle/>
          <a:p>
            <a:fld id="{252BED43-E628-544E-8A72-22D206582C81}" type="slidenum">
              <a:rPr lang="en-US"/>
              <a:pPr/>
              <a:t>671</a:t>
            </a:fld>
            <a:endParaRPr lang="en-US"/>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376905346"/>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9FCB9B47-E6A2-9843-9FD5-F483681E43C1}" type="slidenum">
              <a:rPr lang="en-US"/>
              <a:pPr/>
              <a:t>672</a:t>
            </a:fld>
            <a:endParaRPr lang="en-US"/>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304129048"/>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p:spPr>
        <p:txBody>
          <a:bodyPr/>
          <a:lstStyle/>
          <a:p>
            <a:fld id="{E197748C-D0AF-384E-BEEA-97BCAD1A47B1}" type="slidenum">
              <a:rPr lang="en-US"/>
              <a:pPr/>
              <a:t>676</a:t>
            </a:fld>
            <a:endParaRPr lang="en-US"/>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029461723"/>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1C64D0D3-DA0D-164E-8E57-23F501C0BD2F}" type="slidenum">
              <a:rPr lang="en-US"/>
              <a:pPr/>
              <a:t>684</a:t>
            </a:fld>
            <a:endParaRPr lang="en-US"/>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321804285"/>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EE0B2EC8-AA00-5144-A870-3CB179F6CE30}" type="slidenum">
              <a:rPr lang="en-US"/>
              <a:pPr/>
              <a:t>685</a:t>
            </a:fld>
            <a:endParaRPr lang="en-US"/>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2827158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p>
            <a:fld id="{0B22EADE-D12B-C644-B2D4-6BF5DE025724}" type="slidenum">
              <a:rPr lang="en-US">
                <a:latin typeface="Times New Roman" pitchFamily="-109" charset="0"/>
              </a:rPr>
              <a:pPr/>
              <a:t>45</a:t>
            </a:fld>
            <a:endParaRPr lang="en-US">
              <a:latin typeface="Times New Roman" pitchFamily="-109" charset="0"/>
            </a:endParaRPr>
          </a:p>
        </p:txBody>
      </p:sp>
      <p:sp>
        <p:nvSpPr>
          <p:cNvPr id="35843" name="Rectangle 1026"/>
          <p:cNvSpPr>
            <a:spLocks noGrp="1" noRot="1" noChangeAspect="1" noChangeArrowheads="1" noTextEdit="1"/>
          </p:cNvSpPr>
          <p:nvPr>
            <p:ph type="sldImg"/>
          </p:nvPr>
        </p:nvSpPr>
        <p:spPr>
          <a:ln/>
        </p:spPr>
      </p:sp>
      <p:sp>
        <p:nvSpPr>
          <p:cNvPr id="35844" name="Rectangle 1027"/>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817456403"/>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C776A0A7-B88A-9044-9517-06F50BB98B2E}" type="slidenum">
              <a:rPr lang="en-US"/>
              <a:pPr/>
              <a:t>686</a:t>
            </a:fld>
            <a:endParaRPr lang="en-US"/>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4176348719"/>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3C2EBFC0-9D36-5C42-A028-ECD3E1A1E565}" type="slidenum">
              <a:rPr lang="en-US"/>
              <a:pPr/>
              <a:t>689</a:t>
            </a:fld>
            <a:endParaRPr lang="en-US"/>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924448586"/>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971DB971-D796-844F-B6DA-5E84281D5ED8}" type="slidenum">
              <a:rPr lang="en-US"/>
              <a:pPr/>
              <a:t>690</a:t>
            </a:fld>
            <a:endParaRPr lang="en-US"/>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409241458"/>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C8F39419-F39F-DD48-B161-342FBB0D4C2B}" type="slidenum">
              <a:rPr lang="en-US"/>
              <a:pPr/>
              <a:t>691</a:t>
            </a:fld>
            <a:endParaRPr lang="en-US"/>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358143344"/>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5FBAA166-E14B-AF47-9C85-5485E1E5754E}" type="slidenum">
              <a:rPr lang="en-US"/>
              <a:pPr/>
              <a:t>692</a:t>
            </a:fld>
            <a:endParaRPr lang="en-US"/>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456447321"/>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A2C3D931-A15A-8544-B928-5C25BFE37C87}" type="slidenum">
              <a:rPr lang="en-US">
                <a:latin typeface="Arial" pitchFamily="-108" charset="0"/>
                <a:ea typeface="ＭＳ Ｐゴシック" pitchFamily="-108" charset="-128"/>
                <a:cs typeface="ＭＳ Ｐゴシック" pitchFamily="-108" charset="-128"/>
              </a:rPr>
              <a:pPr/>
              <a:t>735</a:t>
            </a:fld>
            <a:endParaRPr lang="en-US">
              <a:latin typeface="Arial" pitchFamily="-108" charset="0"/>
              <a:ea typeface="ＭＳ Ｐゴシック" pitchFamily="-108" charset="-128"/>
              <a:cs typeface="ＭＳ Ｐゴシック" pitchFamily="-108" charset="-128"/>
            </a:endParaRPr>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987755888"/>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4639643C-61C4-784A-9412-36806B2EBA99}" type="slidenum">
              <a:rPr lang="en-US">
                <a:latin typeface="Arial" pitchFamily="-108" charset="0"/>
                <a:ea typeface="ＭＳ Ｐゴシック" pitchFamily="-108" charset="-128"/>
                <a:cs typeface="ＭＳ Ｐゴシック" pitchFamily="-108" charset="-128"/>
              </a:rPr>
              <a:pPr/>
              <a:t>736</a:t>
            </a:fld>
            <a:endParaRPr lang="en-US">
              <a:latin typeface="Arial" pitchFamily="-108" charset="0"/>
              <a:ea typeface="ＭＳ Ｐゴシック" pitchFamily="-108" charset="-128"/>
              <a:cs typeface="ＭＳ Ｐゴシック" pitchFamily="-108" charset="-128"/>
            </a:endParaRPr>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500623807"/>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04D5A75F-ABE3-A148-8A4A-366E01E58494}" type="slidenum">
              <a:rPr lang="en-US">
                <a:latin typeface="Arial" pitchFamily="-108" charset="0"/>
                <a:ea typeface="ＭＳ Ｐゴシック" pitchFamily="-108" charset="-128"/>
                <a:cs typeface="ＭＳ Ｐゴシック" pitchFamily="-108" charset="-128"/>
              </a:rPr>
              <a:pPr/>
              <a:t>737</a:t>
            </a:fld>
            <a:endParaRPr lang="en-US">
              <a:latin typeface="Arial" pitchFamily="-108" charset="0"/>
              <a:ea typeface="ＭＳ Ｐゴシック" pitchFamily="-108" charset="-128"/>
              <a:cs typeface="ＭＳ Ｐゴシック" pitchFamily="-108" charset="-128"/>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516029362"/>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E8C0B109-2827-A046-84F7-5EC7B560B518}" type="slidenum">
              <a:rPr lang="en-US">
                <a:latin typeface="Arial" pitchFamily="-108" charset="0"/>
                <a:ea typeface="ＭＳ Ｐゴシック" pitchFamily="-108" charset="-128"/>
                <a:cs typeface="ＭＳ Ｐゴシック" pitchFamily="-108" charset="-128"/>
              </a:rPr>
              <a:pPr/>
              <a:t>740</a:t>
            </a:fld>
            <a:endParaRPr lang="en-US">
              <a:latin typeface="Arial" pitchFamily="-108" charset="0"/>
              <a:ea typeface="ＭＳ Ｐゴシック" pitchFamily="-108" charset="-128"/>
              <a:cs typeface="ＭＳ Ｐゴシック" pitchFamily="-108" charset="-128"/>
            </a:endParaRPr>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306244965"/>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A712DB00-50BA-A841-A1E7-9FBE32F27D90}" type="slidenum">
              <a:rPr lang="en-US">
                <a:latin typeface="Arial" pitchFamily="-108" charset="0"/>
                <a:ea typeface="ＭＳ Ｐゴシック" pitchFamily="-108" charset="-128"/>
                <a:cs typeface="ＭＳ Ｐゴシック" pitchFamily="-108" charset="-128"/>
              </a:rPr>
              <a:pPr/>
              <a:t>741</a:t>
            </a:fld>
            <a:endParaRPr lang="en-US">
              <a:latin typeface="Arial" pitchFamily="-108" charset="0"/>
              <a:ea typeface="ＭＳ Ｐゴシック" pitchFamily="-108" charset="-128"/>
              <a:cs typeface="ＭＳ Ｐゴシック" pitchFamily="-108" charset="-128"/>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4258440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p>
            <a:fld id="{C919A403-4176-B546-AD88-F47CDA59173B}" type="slidenum">
              <a:rPr lang="en-US">
                <a:latin typeface="Times New Roman" pitchFamily="-109" charset="0"/>
              </a:rPr>
              <a:pPr/>
              <a:t>3</a:t>
            </a:fld>
            <a:endParaRPr lang="en-US">
              <a:latin typeface="Times New Roman" pitchFamily="-109" charset="0"/>
            </a:endParaRPr>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5546809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62CEAB37-B9C9-A840-AB88-04994A12037F}" type="slidenum">
              <a:rPr lang="en-US">
                <a:latin typeface="Times New Roman" pitchFamily="-109" charset="0"/>
              </a:rPr>
              <a:pPr/>
              <a:t>46</a:t>
            </a:fld>
            <a:endParaRPr lang="en-US">
              <a:latin typeface="Times New Roman" pitchFamily="-109" charset="0"/>
            </a:endParaRPr>
          </a:p>
        </p:txBody>
      </p:sp>
      <p:sp>
        <p:nvSpPr>
          <p:cNvPr id="37891" name="Rectangle 1026"/>
          <p:cNvSpPr>
            <a:spLocks noGrp="1" noRot="1" noChangeAspect="1" noChangeArrowheads="1" noTextEdit="1"/>
          </p:cNvSpPr>
          <p:nvPr>
            <p:ph type="sldImg"/>
          </p:nvPr>
        </p:nvSpPr>
        <p:spPr>
          <a:ln/>
        </p:spPr>
      </p:sp>
      <p:sp>
        <p:nvSpPr>
          <p:cNvPr id="37892" name="Rectangle 1027"/>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674767369"/>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77D69756-00AA-0E44-8B3A-5B20CF5AB58F}" type="slidenum">
              <a:rPr lang="en-US">
                <a:latin typeface="Arial" pitchFamily="-108" charset="0"/>
                <a:ea typeface="ＭＳ Ｐゴシック" pitchFamily="-108" charset="-128"/>
                <a:cs typeface="ＭＳ Ｐゴシック" pitchFamily="-108" charset="-128"/>
              </a:rPr>
              <a:pPr/>
              <a:t>742</a:t>
            </a:fld>
            <a:endParaRPr lang="en-US">
              <a:latin typeface="Arial" pitchFamily="-108" charset="0"/>
              <a:ea typeface="ＭＳ Ｐゴシック" pitchFamily="-108" charset="-128"/>
              <a:cs typeface="ＭＳ Ｐゴシック" pitchFamily="-108" charset="-128"/>
            </a:endParaRPr>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435836235"/>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B43E0E29-1505-5B42-ADC0-5B3E00172A03}" type="slidenum">
              <a:rPr lang="en-US">
                <a:latin typeface="Arial" pitchFamily="-108" charset="0"/>
                <a:ea typeface="ＭＳ Ｐゴシック" pitchFamily="-108" charset="-128"/>
                <a:cs typeface="ＭＳ Ｐゴシック" pitchFamily="-108" charset="-128"/>
              </a:rPr>
              <a:pPr/>
              <a:t>743</a:t>
            </a:fld>
            <a:endParaRPr lang="en-US">
              <a:latin typeface="Arial" pitchFamily="-108" charset="0"/>
              <a:ea typeface="ＭＳ Ｐゴシック" pitchFamily="-108" charset="-128"/>
              <a:cs typeface="ＭＳ Ｐゴシック" pitchFamily="-108" charset="-128"/>
            </a:endParaRPr>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a:ln/>
        </p:spPr>
        <p:txBody>
          <a:bodyPr/>
          <a:lstStyle/>
          <a:p>
            <a:pPr eaLnBrk="1" hangingPunct="1"/>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1559164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p:spPr>
        <p:txBody>
          <a:bodyPr/>
          <a:lstStyle/>
          <a:p>
            <a:fld id="{862C74E3-4F73-C347-9712-DC34445B1FCD}" type="slidenum">
              <a:rPr lang="en-US">
                <a:latin typeface="Times New Roman" pitchFamily="-109" charset="0"/>
              </a:rPr>
              <a:pPr/>
              <a:t>47</a:t>
            </a:fld>
            <a:endParaRPr lang="en-US">
              <a:latin typeface="Times New Roman" pitchFamily="-109" charset="0"/>
            </a:endParaRPr>
          </a:p>
        </p:txBody>
      </p:sp>
      <p:sp>
        <p:nvSpPr>
          <p:cNvPr id="39939" name="Rectangle 2"/>
          <p:cNvSpPr>
            <a:spLocks noGrp="1" noRot="1" noChangeAspect="1" noChangeArrowheads="1" noTextEdit="1"/>
          </p:cNvSpPr>
          <p:nvPr>
            <p:ph type="sldImg"/>
          </p:nvPr>
        </p:nvSpPr>
        <p:spPr>
          <a:ln/>
        </p:spPr>
      </p:sp>
      <p:sp>
        <p:nvSpPr>
          <p:cNvPr id="39940"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771352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07ACA62C-6498-E843-9180-7A6035DE71E6}" type="slidenum">
              <a:rPr lang="en-US">
                <a:latin typeface="Times New Roman" pitchFamily="-109" charset="0"/>
              </a:rPr>
              <a:pPr/>
              <a:t>48</a:t>
            </a:fld>
            <a:endParaRPr lang="en-US">
              <a:latin typeface="Times New Roman" pitchFamily="-109" charset="0"/>
            </a:endParaRPr>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1757719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p:spPr>
        <p:txBody>
          <a:bodyPr/>
          <a:lstStyle/>
          <a:p>
            <a:fld id="{938F1829-2FDF-DA4A-8B38-5A20CC72FA7C}" type="slidenum">
              <a:rPr lang="en-US">
                <a:latin typeface="Times New Roman" pitchFamily="-109" charset="0"/>
              </a:rPr>
              <a:pPr/>
              <a:t>49</a:t>
            </a:fld>
            <a:endParaRPr lang="en-US">
              <a:latin typeface="Times New Roman" pitchFamily="-109" charset="0"/>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9234738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592C14A6-174F-4849-87B5-9B01D78E894C}" type="slidenum">
              <a:rPr lang="en-US">
                <a:latin typeface="Times New Roman" pitchFamily="-109" charset="0"/>
              </a:rPr>
              <a:pPr/>
              <a:t>53</a:t>
            </a:fld>
            <a:endParaRPr lang="en-US">
              <a:latin typeface="Times New Roman" pitchFamily="-109" charset="0"/>
            </a:endParaRPr>
          </a:p>
        </p:txBody>
      </p:sp>
      <p:sp>
        <p:nvSpPr>
          <p:cNvPr id="45059" name="Rectangle 1026"/>
          <p:cNvSpPr>
            <a:spLocks noGrp="1" noRot="1" noChangeAspect="1" noChangeArrowheads="1" noTextEdit="1"/>
          </p:cNvSpPr>
          <p:nvPr>
            <p:ph type="sldImg"/>
          </p:nvPr>
        </p:nvSpPr>
        <p:spPr>
          <a:ln/>
        </p:spPr>
      </p:sp>
      <p:sp>
        <p:nvSpPr>
          <p:cNvPr id="45060" name="Rectangle 1027"/>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0398468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689E14A1-5DB4-6845-8570-6F71A528514C}" type="slidenum">
              <a:rPr lang="en-US">
                <a:latin typeface="Times New Roman" pitchFamily="-109" charset="0"/>
              </a:rPr>
              <a:pPr/>
              <a:t>54</a:t>
            </a:fld>
            <a:endParaRPr lang="en-US">
              <a:latin typeface="Times New Roman" pitchFamily="-109" charset="0"/>
            </a:endParaRPr>
          </a:p>
        </p:txBody>
      </p:sp>
      <p:sp>
        <p:nvSpPr>
          <p:cNvPr id="47107" name="Rectangle 1026"/>
          <p:cNvSpPr>
            <a:spLocks noGrp="1" noRot="1" noChangeAspect="1" noChangeArrowheads="1" noTextEdit="1"/>
          </p:cNvSpPr>
          <p:nvPr>
            <p:ph type="sldImg"/>
          </p:nvPr>
        </p:nvSpPr>
        <p:spPr>
          <a:ln/>
        </p:spPr>
      </p:sp>
      <p:sp>
        <p:nvSpPr>
          <p:cNvPr id="47108" name="Rectangle 1027"/>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6329264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09922980-F56B-B441-ADEF-96108E8FD1D4}" type="slidenum">
              <a:rPr lang="en-US">
                <a:latin typeface="Times New Roman" pitchFamily="-109" charset="0"/>
              </a:rPr>
              <a:pPr/>
              <a:t>56</a:t>
            </a:fld>
            <a:endParaRPr lang="en-US">
              <a:latin typeface="Times New Roman" pitchFamily="-109" charset="0"/>
            </a:endParaRPr>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8472840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AA7550E1-3E04-4241-89D8-D8667B1F0E01}" type="slidenum">
              <a:rPr lang="en-US">
                <a:latin typeface="Times New Roman" pitchFamily="-109" charset="0"/>
              </a:rPr>
              <a:pPr/>
              <a:t>57</a:t>
            </a:fld>
            <a:endParaRPr lang="en-US">
              <a:latin typeface="Times New Roman" pitchFamily="-109" charset="0"/>
            </a:endParaRPr>
          </a:p>
        </p:txBody>
      </p:sp>
      <p:sp>
        <p:nvSpPr>
          <p:cNvPr id="52227" name="Rectangle 2"/>
          <p:cNvSpPr>
            <a:spLocks noGrp="1" noRot="1" noChangeAspect="1" noChangeArrowheads="1" noTextEdit="1"/>
          </p:cNvSpPr>
          <p:nvPr>
            <p:ph type="sldImg"/>
          </p:nvPr>
        </p:nvSpPr>
        <p:spPr>
          <a:ln/>
        </p:spPr>
      </p:sp>
      <p:sp>
        <p:nvSpPr>
          <p:cNvPr id="52228" name="Rectangle 3"/>
          <p:cNvSpPr>
            <a:spLocks noGrp="1" noChangeArrowheads="1"/>
          </p:cNvSpPr>
          <p:nvPr>
            <p:ph type="body" idx="1"/>
          </p:nvPr>
        </p:nvSpPr>
        <p:spPr>
          <a:noFill/>
          <a:ln/>
        </p:spPr>
        <p:txBody>
          <a:bodyPr/>
          <a:lstStyle/>
          <a:p>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7739952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p:spPr>
        <p:txBody>
          <a:bodyPr/>
          <a:lstStyle/>
          <a:p>
            <a:fld id="{18543270-0440-304A-94DC-40D6F9459F3B}" type="slidenum">
              <a:rPr lang="en-US">
                <a:latin typeface="Times New Roman" pitchFamily="-109" charset="0"/>
              </a:rPr>
              <a:pPr/>
              <a:t>58</a:t>
            </a:fld>
            <a:endParaRPr lang="en-US">
              <a:latin typeface="Times New Roman" pitchFamily="-109" charset="0"/>
            </a:endParaRPr>
          </a:p>
        </p:txBody>
      </p:sp>
      <p:sp>
        <p:nvSpPr>
          <p:cNvPr id="54275" name="Rectangle 1026"/>
          <p:cNvSpPr>
            <a:spLocks noGrp="1" noRot="1" noChangeAspect="1" noChangeArrowheads="1" noTextEdit="1"/>
          </p:cNvSpPr>
          <p:nvPr>
            <p:ph type="sldImg"/>
          </p:nvPr>
        </p:nvSpPr>
        <p:spPr>
          <a:ln/>
        </p:spPr>
      </p:sp>
      <p:sp>
        <p:nvSpPr>
          <p:cNvPr id="54276" name="Rectangle 1027"/>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5537273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AD96ACBB-6B20-904F-9473-22CEBB21012E}" type="slidenum">
              <a:rPr lang="en-US">
                <a:latin typeface="Times New Roman" pitchFamily="-109" charset="0"/>
              </a:rPr>
              <a:pPr/>
              <a:t>59</a:t>
            </a:fld>
            <a:endParaRPr lang="en-US">
              <a:latin typeface="Times New Roman" pitchFamily="-109" charset="0"/>
            </a:endParaRPr>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1383437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p:cNvSpPr>
            <a:spLocks noGrp="1" noChangeArrowheads="1"/>
          </p:cNvSpPr>
          <p:nvPr>
            <p:ph type="sldNum" sz="quarter" idx="5"/>
          </p:nvPr>
        </p:nvSpPr>
        <p:spPr>
          <a:noFill/>
        </p:spPr>
        <p:txBody>
          <a:bodyPr/>
          <a:lstStyle/>
          <a:p>
            <a:fld id="{F1058346-D4CF-9244-AF9E-F37A7FA832B4}" type="slidenum">
              <a:rPr lang="en-US">
                <a:latin typeface="Times New Roman" pitchFamily="-109" charset="0"/>
              </a:rPr>
              <a:pPr/>
              <a:t>4</a:t>
            </a:fld>
            <a:endParaRPr lang="en-US">
              <a:latin typeface="Times New Roman" pitchFamily="-109" charset="0"/>
            </a:endParaRPr>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0891263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fld id="{F47784D0-BEB6-BE4A-B1AF-85F25A162C3C}" type="slidenum">
              <a:rPr lang="en-US">
                <a:latin typeface="Times New Roman" pitchFamily="-109" charset="0"/>
              </a:rPr>
              <a:pPr/>
              <a:t>60</a:t>
            </a:fld>
            <a:endParaRPr lang="en-US">
              <a:latin typeface="Times New Roman" pitchFamily="-109" charset="0"/>
            </a:endParaRPr>
          </a:p>
        </p:txBody>
      </p:sp>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9374916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143A80D6-A167-064A-AB04-AE5B9C5A42F8}" type="slidenum">
              <a:rPr lang="en-US">
                <a:latin typeface="Times New Roman" pitchFamily="-109" charset="0"/>
              </a:rPr>
              <a:pPr/>
              <a:t>65</a:t>
            </a:fld>
            <a:endParaRPr lang="en-US">
              <a:latin typeface="Times New Roman" pitchFamily="-109" charset="0"/>
            </a:endParaRPr>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9428657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8F637384-8587-3944-BF9E-88053923C820}" type="slidenum">
              <a:rPr lang="en-US">
                <a:latin typeface="Times New Roman" pitchFamily="-109" charset="0"/>
              </a:rPr>
              <a:pPr/>
              <a:t>66</a:t>
            </a:fld>
            <a:endParaRPr lang="en-US">
              <a:latin typeface="Times New Roman" pitchFamily="-109" charset="0"/>
            </a:endParaRPr>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3180938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p:spPr>
        <p:txBody>
          <a:bodyPr/>
          <a:lstStyle/>
          <a:p>
            <a:fld id="{79F823F3-A1C9-1842-A1C6-6A71D069BCB3}" type="slidenum">
              <a:rPr lang="en-US">
                <a:latin typeface="Times New Roman" pitchFamily="-109" charset="0"/>
              </a:rPr>
              <a:pPr/>
              <a:t>67</a:t>
            </a:fld>
            <a:endParaRPr lang="en-US">
              <a:latin typeface="Times New Roman" pitchFamily="-109" charset="0"/>
            </a:endParaRPr>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0226017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p:spPr>
        <p:txBody>
          <a:bodyPr/>
          <a:lstStyle/>
          <a:p>
            <a:fld id="{A2B79E92-AF8E-0F45-A31B-39146EDBC1AF}" type="slidenum">
              <a:rPr lang="en-US">
                <a:latin typeface="Times New Roman" pitchFamily="-109" charset="0"/>
              </a:rPr>
              <a:pPr/>
              <a:t>69</a:t>
            </a:fld>
            <a:endParaRPr lang="en-US">
              <a:latin typeface="Times New Roman" pitchFamily="-109" charset="0"/>
            </a:endParaRPr>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1336034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p:spPr>
        <p:txBody>
          <a:bodyPr/>
          <a:lstStyle/>
          <a:p>
            <a:fld id="{BC14C20E-D7E8-DA48-B734-57E452A60BA5}" type="slidenum">
              <a:rPr lang="en-US">
                <a:latin typeface="Times New Roman" pitchFamily="-109" charset="0"/>
              </a:rPr>
              <a:pPr/>
              <a:t>70</a:t>
            </a:fld>
            <a:endParaRPr lang="en-US">
              <a:latin typeface="Times New Roman" pitchFamily="-109" charset="0"/>
            </a:endParaRPr>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1781922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a:spLocks noGrp="1" noChangeArrowheads="1"/>
          </p:cNvSpPr>
          <p:nvPr>
            <p:ph type="sldNum" sz="quarter" idx="5"/>
          </p:nvPr>
        </p:nvSpPr>
        <p:spPr>
          <a:noFill/>
        </p:spPr>
        <p:txBody>
          <a:bodyPr/>
          <a:lstStyle/>
          <a:p>
            <a:fld id="{26A0A79B-832B-D944-9991-E7F3CA3813D4}" type="slidenum">
              <a:rPr lang="en-US">
                <a:latin typeface="Times New Roman" pitchFamily="-109" charset="0"/>
              </a:rPr>
              <a:pPr/>
              <a:t>71</a:t>
            </a:fld>
            <a:endParaRPr lang="en-US">
              <a:latin typeface="Times New Roman" pitchFamily="-109" charset="0"/>
            </a:endParaRPr>
          </a:p>
        </p:txBody>
      </p:sp>
      <p:sp>
        <p:nvSpPr>
          <p:cNvPr id="105475" name="Rectangle 1026"/>
          <p:cNvSpPr>
            <a:spLocks noGrp="1" noRot="1" noChangeAspect="1" noChangeArrowheads="1" noTextEdit="1"/>
          </p:cNvSpPr>
          <p:nvPr>
            <p:ph type="sldImg"/>
          </p:nvPr>
        </p:nvSpPr>
        <p:spPr>
          <a:ln/>
        </p:spPr>
      </p:sp>
      <p:sp>
        <p:nvSpPr>
          <p:cNvPr id="105476" name="Rectangle 1027"/>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1488222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8D1040E4-A4BB-8240-95D6-9E8064505469}" type="slidenum">
              <a:rPr lang="en-US">
                <a:latin typeface="Times New Roman" pitchFamily="-109" charset="0"/>
              </a:rPr>
              <a:pPr/>
              <a:t>73</a:t>
            </a:fld>
            <a:endParaRPr lang="en-US">
              <a:latin typeface="Times New Roman" pitchFamily="-109" charset="0"/>
            </a:endParaRPr>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0364289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DC420F56-03EC-044B-AF98-DA6F75902F12}" type="slidenum">
              <a:rPr lang="en-US">
                <a:latin typeface="Times New Roman" pitchFamily="-109" charset="0"/>
              </a:rPr>
              <a:pPr/>
              <a:t>77</a:t>
            </a:fld>
            <a:endParaRPr lang="en-US">
              <a:latin typeface="Times New Roman" pitchFamily="-109" charset="0"/>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22809055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p:spPr>
        <p:txBody>
          <a:bodyPr/>
          <a:lstStyle/>
          <a:p>
            <a:fld id="{EB94F21B-0575-DC44-8902-48D84EA9ECFE}" type="slidenum">
              <a:rPr lang="en-US">
                <a:latin typeface="Times New Roman" pitchFamily="-109" charset="0"/>
              </a:rPr>
              <a:pPr/>
              <a:t>80</a:t>
            </a:fld>
            <a:endParaRPr lang="en-US">
              <a:latin typeface="Times New Roman" pitchFamily="-109" charset="0"/>
            </a:endParaRPr>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7886286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05CE774E-F097-4F46-8BE7-8F37AD373441}" type="slidenum">
              <a:rPr lang="en-US">
                <a:latin typeface="Times New Roman" pitchFamily="-109" charset="0"/>
              </a:rPr>
              <a:pPr/>
              <a:t>5</a:t>
            </a:fld>
            <a:endParaRPr lang="en-US">
              <a:latin typeface="Times New Roman" pitchFamily="-109" charset="0"/>
            </a:endParaRPr>
          </a:p>
        </p:txBody>
      </p:sp>
      <p:sp>
        <p:nvSpPr>
          <p:cNvPr id="25603" name="Rectangle 1026"/>
          <p:cNvSpPr>
            <a:spLocks noGrp="1" noRot="1" noChangeAspect="1" noChangeArrowheads="1" noTextEdit="1"/>
          </p:cNvSpPr>
          <p:nvPr>
            <p:ph type="sldImg"/>
          </p:nvPr>
        </p:nvSpPr>
        <p:spPr>
          <a:ln/>
        </p:spPr>
      </p:sp>
      <p:sp>
        <p:nvSpPr>
          <p:cNvPr id="25604" name="Rectangle 1027"/>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9438276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p>
            <a:fld id="{06DD0F2E-DA75-5646-A65D-F308D894703D}" type="slidenum">
              <a:rPr lang="en-US">
                <a:latin typeface="Times New Roman" pitchFamily="-109" charset="0"/>
              </a:rPr>
              <a:pPr/>
              <a:t>81</a:t>
            </a:fld>
            <a:endParaRPr lang="en-US">
              <a:latin typeface="Times New Roman" pitchFamily="-109" charset="0"/>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65352058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p:spPr>
        <p:txBody>
          <a:bodyPr/>
          <a:lstStyle/>
          <a:p>
            <a:fld id="{F0A4B9B8-52AC-8547-976D-C539ED0A891D}" type="slidenum">
              <a:rPr lang="en-US">
                <a:latin typeface="Times New Roman" pitchFamily="-109" charset="0"/>
              </a:rPr>
              <a:pPr/>
              <a:t>82</a:t>
            </a:fld>
            <a:endParaRPr lang="en-US">
              <a:latin typeface="Times New Roman" pitchFamily="-109" charset="0"/>
            </a:endParaRPr>
          </a:p>
        </p:txBody>
      </p:sp>
      <p:sp>
        <p:nvSpPr>
          <p:cNvPr id="89091" name="Rectangle 2"/>
          <p:cNvSpPr>
            <a:spLocks noGrp="1" noRot="1" noChangeAspect="1" noChangeArrowheads="1" noTextEdit="1"/>
          </p:cNvSpPr>
          <p:nvPr>
            <p:ph type="sldImg"/>
          </p:nvPr>
        </p:nvSpPr>
        <p:spPr>
          <a:ln/>
        </p:spPr>
      </p:sp>
      <p:sp>
        <p:nvSpPr>
          <p:cNvPr id="8909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8006112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a:noFill/>
        </p:spPr>
        <p:txBody>
          <a:bodyPr/>
          <a:lstStyle/>
          <a:p>
            <a:fld id="{3B759AE8-D66D-E940-96F9-FA64D2572E25}" type="slidenum">
              <a:rPr lang="en-US">
                <a:latin typeface="Times New Roman" pitchFamily="-109" charset="0"/>
              </a:rPr>
              <a:pPr/>
              <a:t>84</a:t>
            </a:fld>
            <a:endParaRPr lang="en-US">
              <a:latin typeface="Times New Roman" pitchFamily="-109" charset="0"/>
            </a:endParaRPr>
          </a:p>
        </p:txBody>
      </p:sp>
      <p:sp>
        <p:nvSpPr>
          <p:cNvPr id="91139" name="Rectangle 2"/>
          <p:cNvSpPr>
            <a:spLocks noGrp="1" noRot="1" noChangeAspect="1" noChangeArrowheads="1" noTextEdit="1"/>
          </p:cNvSpPr>
          <p:nvPr>
            <p:ph type="sldImg"/>
          </p:nvPr>
        </p:nvSpPr>
        <p:spPr>
          <a:ln/>
        </p:spPr>
      </p:sp>
      <p:sp>
        <p:nvSpPr>
          <p:cNvPr id="91140"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5879153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p:spPr>
        <p:txBody>
          <a:bodyPr/>
          <a:lstStyle/>
          <a:p>
            <a:fld id="{E6A0D125-EA17-9A4E-9A23-08909461BD23}" type="slidenum">
              <a:rPr lang="en-US">
                <a:latin typeface="Times New Roman" pitchFamily="-109" charset="0"/>
              </a:rPr>
              <a:pPr/>
              <a:t>85</a:t>
            </a:fld>
            <a:endParaRPr lang="en-US">
              <a:latin typeface="Times New Roman" pitchFamily="-109" charset="0"/>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7014396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p:spPr>
        <p:txBody>
          <a:bodyPr/>
          <a:lstStyle/>
          <a:p>
            <a:fld id="{E0538C58-48F0-904A-B2AA-0164EE0D288E}" type="slidenum">
              <a:rPr lang="en-US">
                <a:latin typeface="Times New Roman" pitchFamily="-109" charset="0"/>
              </a:rPr>
              <a:pPr/>
              <a:t>86</a:t>
            </a:fld>
            <a:endParaRPr lang="en-US">
              <a:latin typeface="Times New Roman" pitchFamily="-109" charset="0"/>
            </a:endParaRPr>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2255654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p>
            <a:fld id="{BB31B353-CE0D-1F47-AA30-457FC0DBC77B}" type="slidenum">
              <a:rPr lang="en-US">
                <a:latin typeface="Times New Roman" pitchFamily="-109" charset="0"/>
              </a:rPr>
              <a:pPr/>
              <a:t>88</a:t>
            </a:fld>
            <a:endParaRPr lang="en-US">
              <a:latin typeface="Times New Roman" pitchFamily="-109" charset="0"/>
            </a:endParaRPr>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18056724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p:spPr>
        <p:txBody>
          <a:bodyPr/>
          <a:lstStyle/>
          <a:p>
            <a:fld id="{0184A961-A716-1849-A2AC-42481BD6D926}" type="slidenum">
              <a:rPr lang="en-US">
                <a:latin typeface="Times New Roman" pitchFamily="-109" charset="0"/>
              </a:rPr>
              <a:pPr/>
              <a:t>89</a:t>
            </a:fld>
            <a:endParaRPr lang="en-US">
              <a:latin typeface="Times New Roman" pitchFamily="-109" charset="0"/>
            </a:endParaRPr>
          </a:p>
        </p:txBody>
      </p:sp>
      <p:sp>
        <p:nvSpPr>
          <p:cNvPr id="76803" name="Rectangle 2"/>
          <p:cNvSpPr>
            <a:spLocks noGrp="1" noRot="1" noChangeAspect="1" noChangeArrowheads="1" noTextEdit="1"/>
          </p:cNvSpPr>
          <p:nvPr>
            <p:ph type="sldImg"/>
          </p:nvPr>
        </p:nvSpPr>
        <p:spPr>
          <a:ln/>
        </p:spPr>
      </p:sp>
      <p:sp>
        <p:nvSpPr>
          <p:cNvPr id="76804"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18484239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a:spLocks noGrp="1" noChangeArrowheads="1"/>
          </p:cNvSpPr>
          <p:nvPr>
            <p:ph type="sldNum" sz="quarter" idx="5"/>
          </p:nvPr>
        </p:nvSpPr>
        <p:spPr>
          <a:noFill/>
        </p:spPr>
        <p:txBody>
          <a:bodyPr/>
          <a:lstStyle/>
          <a:p>
            <a:fld id="{D53D73C8-FF3F-F94E-A743-37DEF4BE7143}" type="slidenum">
              <a:rPr lang="en-US">
                <a:latin typeface="Times New Roman" pitchFamily="-109" charset="0"/>
              </a:rPr>
              <a:pPr/>
              <a:t>91</a:t>
            </a:fld>
            <a:endParaRPr lang="en-US">
              <a:latin typeface="Times New Roman" pitchFamily="-109" charset="0"/>
            </a:endParaRPr>
          </a:p>
        </p:txBody>
      </p:sp>
      <p:sp>
        <p:nvSpPr>
          <p:cNvPr id="107523" name="Rectangle 2"/>
          <p:cNvSpPr>
            <a:spLocks noGrp="1" noRot="1" noChangeAspect="1" noChangeArrowheads="1" noTextEdit="1"/>
          </p:cNvSpPr>
          <p:nvPr>
            <p:ph type="sldImg"/>
          </p:nvPr>
        </p:nvSpPr>
        <p:spPr>
          <a:ln/>
        </p:spPr>
      </p:sp>
      <p:sp>
        <p:nvSpPr>
          <p:cNvPr id="107524"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30003746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fld id="{0A463C59-1AA0-1047-A35C-C690A704F3CA}" type="slidenum">
              <a:rPr lang="en-US">
                <a:latin typeface="Times New Roman" pitchFamily="-109" charset="0"/>
              </a:rPr>
              <a:pPr/>
              <a:t>109</a:t>
            </a:fld>
            <a:endParaRPr lang="en-US">
              <a:latin typeface="Times New Roman" pitchFamily="-109" charset="0"/>
            </a:endParaRPr>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05276244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DD302144-126C-B146-8D93-A52326C3BEAE}" type="slidenum">
              <a:rPr lang="en-US">
                <a:latin typeface="Times New Roman" pitchFamily="-109" charset="0"/>
              </a:rPr>
              <a:pPr/>
              <a:t>111</a:t>
            </a:fld>
            <a:endParaRPr lang="en-US">
              <a:latin typeface="Times New Roman" pitchFamily="-109" charset="0"/>
            </a:endParaRPr>
          </a:p>
        </p:txBody>
      </p:sp>
      <p:sp>
        <p:nvSpPr>
          <p:cNvPr id="65539" name="Rectangle 2"/>
          <p:cNvSpPr>
            <a:spLocks noGrp="1" noRot="1" noChangeAspect="1" noChangeArrowheads="1"/>
          </p:cNvSpPr>
          <p:nvPr>
            <p:ph type="sldImg"/>
          </p:nvPr>
        </p:nvSpPr>
        <p:spPr>
          <a:solidFill>
            <a:srgbClr val="FFFFFF"/>
          </a:solidFill>
          <a:ln/>
        </p:spPr>
      </p:sp>
      <p:sp>
        <p:nvSpPr>
          <p:cNvPr id="65540" name="Rectangle 3"/>
          <p:cNvSpPr>
            <a:spLocks noGrp="1" noChangeArrowheads="1"/>
          </p:cNvSpPr>
          <p:nvPr>
            <p:ph type="body" idx="1"/>
          </p:nvPr>
        </p:nvSpPr>
        <p:spPr>
          <a:xfrm>
            <a:off x="838200" y="4267200"/>
            <a:ext cx="5029200" cy="4114800"/>
          </a:xfrm>
          <a:solidFill>
            <a:srgbClr val="FFFFFF"/>
          </a:solidFill>
          <a:ln>
            <a:solidFill>
              <a:srgbClr val="000000"/>
            </a:solidFill>
          </a:ln>
        </p:spPr>
        <p:txBody>
          <a:bodyPr lIns="89950" tIns="44975" rIns="89950" bIns="44975"/>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079927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p:spPr>
        <p:txBody>
          <a:bodyPr/>
          <a:lstStyle/>
          <a:p>
            <a:fld id="{A29A60AC-109E-CE4C-AF8C-A4AC010A9902}" type="slidenum">
              <a:rPr lang="en-US">
                <a:latin typeface="Times New Roman" pitchFamily="-109" charset="0"/>
              </a:rPr>
              <a:pPr/>
              <a:t>6</a:t>
            </a:fld>
            <a:endParaRPr lang="en-US">
              <a:latin typeface="Times New Roman" pitchFamily="-109" charset="0"/>
            </a:endParaRPr>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10834132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3DB977EE-7DE5-B34D-8740-DBB203463264}" type="slidenum">
              <a:rPr lang="en-US">
                <a:latin typeface="Times New Roman" pitchFamily="-109" charset="0"/>
              </a:rPr>
              <a:pPr/>
              <a:t>130</a:t>
            </a:fld>
            <a:endParaRPr lang="en-US">
              <a:latin typeface="Times New Roman" pitchFamily="-109" charset="0"/>
            </a:endParaRPr>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5702429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1E9EDD05-18CB-F246-B3FA-939D89887D09}" type="slidenum">
              <a:rPr lang="en-US">
                <a:latin typeface="Times New Roman" pitchFamily="-109" charset="0"/>
              </a:rPr>
              <a:pPr/>
              <a:t>150</a:t>
            </a:fld>
            <a:endParaRPr lang="en-US">
              <a:latin typeface="Times New Roman" pitchFamily="-109" charset="0"/>
            </a:endParaRPr>
          </a:p>
        </p:txBody>
      </p:sp>
      <p:sp>
        <p:nvSpPr>
          <p:cNvPr id="19459" name="Rectangle 2"/>
          <p:cNvSpPr>
            <a:spLocks noGrp="1" noRot="1" noChangeAspect="1" noChangeArrowheads="1" noTextEdit="1"/>
          </p:cNvSpPr>
          <p:nvPr>
            <p:ph type="sldImg"/>
          </p:nvPr>
        </p:nvSpPr>
        <p:spPr>
          <a:ln/>
        </p:spPr>
      </p:sp>
      <p:sp>
        <p:nvSpPr>
          <p:cNvPr id="19460"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13087344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p>
            <a:fld id="{DB245378-148F-124B-A725-4458B355A04D}" type="slidenum">
              <a:rPr lang="en-US">
                <a:latin typeface="Times New Roman" pitchFamily="-109" charset="0"/>
              </a:rPr>
              <a:pPr/>
              <a:t>151</a:t>
            </a:fld>
            <a:endParaRPr lang="en-US">
              <a:latin typeface="Times New Roman" pitchFamily="-109" charset="0"/>
            </a:endParaRPr>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p:spPr>
        <p:txBody>
          <a:bodyPr/>
          <a:lstStyle/>
          <a:p>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3643279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p:cNvSpPr>
            <a:spLocks noGrp="1" noChangeArrowheads="1"/>
          </p:cNvSpPr>
          <p:nvPr>
            <p:ph type="sldNum" sz="quarter" idx="5"/>
          </p:nvPr>
        </p:nvSpPr>
        <p:spPr>
          <a:noFill/>
        </p:spPr>
        <p:txBody>
          <a:bodyPr/>
          <a:lstStyle/>
          <a:p>
            <a:fld id="{DC6157D1-8167-AE40-BE82-A376FD599593}" type="slidenum">
              <a:rPr lang="en-US">
                <a:latin typeface="Times New Roman" pitchFamily="-109" charset="0"/>
              </a:rPr>
              <a:pPr/>
              <a:t>152</a:t>
            </a:fld>
            <a:endParaRPr lang="en-US">
              <a:latin typeface="Times New Roman" pitchFamily="-109" charset="0"/>
            </a:endParaRPr>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74521204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5707435-BBEB-8D4A-B013-81CD277A45D1}" type="slidenum">
              <a:rPr lang="en-US">
                <a:latin typeface="Times New Roman" pitchFamily="-109" charset="0"/>
              </a:rPr>
              <a:pPr/>
              <a:t>153</a:t>
            </a:fld>
            <a:endParaRPr lang="en-US">
              <a:latin typeface="Times New Roman" pitchFamily="-109" charset="0"/>
            </a:endParaRPr>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65262488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p>
            <a:fld id="{8FEC087A-6EBA-2A44-9546-3D46420BB1CE}" type="slidenum">
              <a:rPr lang="en-US">
                <a:latin typeface="Times New Roman" pitchFamily="-109" charset="0"/>
              </a:rPr>
              <a:pPr/>
              <a:t>158</a:t>
            </a:fld>
            <a:endParaRPr lang="en-US">
              <a:latin typeface="Times New Roman" pitchFamily="-109" charset="0"/>
            </a:endParaRPr>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73183732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p:spPr>
        <p:txBody>
          <a:bodyPr/>
          <a:lstStyle/>
          <a:p>
            <a:fld id="{313788FC-4352-5D4F-87E2-5CF76EAFE902}" type="slidenum">
              <a:rPr lang="en-US">
                <a:latin typeface="Times New Roman" pitchFamily="-109" charset="0"/>
              </a:rPr>
              <a:pPr/>
              <a:t>159</a:t>
            </a:fld>
            <a:endParaRPr lang="en-US">
              <a:latin typeface="Times New Roman" pitchFamily="-109" charset="0"/>
            </a:endParaRPr>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76316337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p>
            <a:fld id="{2F7B12E7-894A-2244-8610-D25C7D6097DA}" type="slidenum">
              <a:rPr lang="en-US">
                <a:latin typeface="Times New Roman" pitchFamily="-109" charset="0"/>
              </a:rPr>
              <a:pPr/>
              <a:t>161</a:t>
            </a:fld>
            <a:endParaRPr lang="en-US">
              <a:latin typeface="Times New Roman" pitchFamily="-109" charset="0"/>
            </a:endParaRPr>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28733955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C0D27C7C-8047-9C4F-8D5A-F322609EB4AC}" type="slidenum">
              <a:rPr lang="en-US">
                <a:latin typeface="Times New Roman" pitchFamily="-109" charset="0"/>
              </a:rPr>
              <a:pPr/>
              <a:t>162</a:t>
            </a:fld>
            <a:endParaRPr lang="en-US">
              <a:latin typeface="Times New Roman" pitchFamily="-109"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32863022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p:spPr>
        <p:txBody>
          <a:bodyPr/>
          <a:lstStyle/>
          <a:p>
            <a:fld id="{967825AE-AB96-6445-94E6-1CBD8E5DC9E2}" type="slidenum">
              <a:rPr lang="en-US">
                <a:latin typeface="Times New Roman" pitchFamily="-109" charset="0"/>
              </a:rPr>
              <a:pPr/>
              <a:t>163</a:t>
            </a:fld>
            <a:endParaRPr lang="en-US">
              <a:latin typeface="Times New Roman" pitchFamily="-109" charset="0"/>
            </a:endParaRPr>
          </a:p>
        </p:txBody>
      </p:sp>
      <p:sp>
        <p:nvSpPr>
          <p:cNvPr id="39939" name="Rectangle 2"/>
          <p:cNvSpPr>
            <a:spLocks noGrp="1" noRot="1" noChangeAspect="1" noChangeArrowheads="1" noTextEdit="1"/>
          </p:cNvSpPr>
          <p:nvPr>
            <p:ph type="sldImg"/>
          </p:nvPr>
        </p:nvSpPr>
        <p:spPr>
          <a:ln/>
        </p:spPr>
      </p:sp>
      <p:sp>
        <p:nvSpPr>
          <p:cNvPr id="39940"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638439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S" dirty="0"/>
              <a:t>Iteration : </a:t>
            </a:r>
            <a:r>
              <a:rPr lang="en-GB" sz="1200" b="0" i="0" u="none" strike="noStrike" kern="1200" dirty="0">
                <a:solidFill>
                  <a:schemeClr val="tx1"/>
                </a:solidFill>
                <a:effectLst/>
                <a:latin typeface="+mn-lt"/>
                <a:ea typeface="+mn-ea"/>
                <a:cs typeface="+mn-cs"/>
              </a:rPr>
              <a:t>the repetition of a process or utterance.</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 repetition of a mathematical or computational procedure applied to the result of a previous application, typically as a means of obtaining successively closer approximations to the solution of a problem.</a:t>
            </a:r>
          </a:p>
          <a:p>
            <a:pPr marL="171450" indent="-171450">
              <a:buFontTx/>
              <a:buChar char="-"/>
            </a:pPr>
            <a:r>
              <a:rPr lang="en-GB" sz="1200" b="0" i="0" u="none" strike="noStrike" kern="1200" dirty="0">
                <a:solidFill>
                  <a:schemeClr val="tx1"/>
                </a:solidFill>
                <a:effectLst/>
                <a:latin typeface="+mn-lt"/>
                <a:ea typeface="+mn-ea"/>
                <a:cs typeface="+mn-cs"/>
              </a:rPr>
              <a:t>a new version of a piece of computer hardware or software.</a:t>
            </a:r>
          </a:p>
          <a:p>
            <a:pPr marL="171450" indent="-171450">
              <a:buFontTx/>
              <a:buChar char="-"/>
            </a:pPr>
            <a:endParaRPr lang="en-GB" sz="1200" b="0" i="0" u="none" strike="noStrike" kern="1200" dirty="0">
              <a:solidFill>
                <a:schemeClr val="tx1"/>
              </a:solidFill>
              <a:effectLst/>
              <a:latin typeface="+mn-lt"/>
              <a:ea typeface="+mn-ea"/>
              <a:cs typeface="+mn-cs"/>
            </a:endParaRPr>
          </a:p>
          <a:p>
            <a:endParaRPr lang="en-IS" dirty="0"/>
          </a:p>
        </p:txBody>
      </p:sp>
      <p:sp>
        <p:nvSpPr>
          <p:cNvPr id="4" name="Slide Number Placeholder 3"/>
          <p:cNvSpPr>
            <a:spLocks noGrp="1"/>
          </p:cNvSpPr>
          <p:nvPr>
            <p:ph type="sldNum" sz="quarter" idx="5"/>
          </p:nvPr>
        </p:nvSpPr>
        <p:spPr/>
        <p:txBody>
          <a:bodyPr/>
          <a:lstStyle/>
          <a:p>
            <a:fld id="{A70B150F-2242-F44E-AC43-5FC669F8EACE}" type="slidenum">
              <a:rPr lang="en-US" smtClean="0"/>
              <a:pPr/>
              <a:t>17</a:t>
            </a:fld>
            <a:endParaRPr lang="en-US"/>
          </a:p>
        </p:txBody>
      </p:sp>
    </p:spTree>
    <p:extLst>
      <p:ext uri="{BB962C8B-B14F-4D97-AF65-F5344CB8AC3E}">
        <p14:creationId xmlns:p14="http://schemas.microsoft.com/office/powerpoint/2010/main" val="122425906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E59C8A5E-8CEF-F143-942B-A21226D8FF0F}" type="slidenum">
              <a:rPr lang="en-US">
                <a:latin typeface="Times New Roman" pitchFamily="-109" charset="0"/>
              </a:rPr>
              <a:pPr/>
              <a:t>164</a:t>
            </a:fld>
            <a:endParaRPr lang="en-US">
              <a:latin typeface="Times New Roman" pitchFamily="-109" charset="0"/>
            </a:endParaRPr>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6158101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E27E8B52-042D-3D40-A0E9-9FC4F4350FF1}" type="slidenum">
              <a:rPr lang="en-US">
                <a:latin typeface="Times New Roman" pitchFamily="-109" charset="0"/>
              </a:rPr>
              <a:pPr/>
              <a:t>165</a:t>
            </a:fld>
            <a:endParaRPr lang="en-US">
              <a:latin typeface="Times New Roman" pitchFamily="-109" charset="0"/>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98063582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p>
            <a:fld id="{5492DEA1-0902-9F4B-B726-2905B952360F}" type="slidenum">
              <a:rPr lang="en-US">
                <a:latin typeface="Times New Roman" pitchFamily="-109" charset="0"/>
              </a:rPr>
              <a:pPr/>
              <a:t>166</a:t>
            </a:fld>
            <a:endParaRPr lang="en-US">
              <a:latin typeface="Times New Roman" pitchFamily="-109" charset="0"/>
            </a:endParaRPr>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7415375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8A6C7AF8-48CE-3942-ADD9-86763FD4B2EB}" type="slidenum">
              <a:rPr lang="en-US">
                <a:latin typeface="Times New Roman" pitchFamily="-109" charset="0"/>
              </a:rPr>
              <a:pPr/>
              <a:t>167</a:t>
            </a:fld>
            <a:endParaRPr lang="en-US">
              <a:latin typeface="Times New Roman" pitchFamily="-109" charset="0"/>
            </a:endParaRPr>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96168424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68479148-8EDB-4342-9516-345061059A4C}" type="slidenum">
              <a:rPr lang="en-US">
                <a:latin typeface="Times New Roman" pitchFamily="-109" charset="0"/>
              </a:rPr>
              <a:pPr/>
              <a:t>168</a:t>
            </a:fld>
            <a:endParaRPr lang="en-US">
              <a:latin typeface="Times New Roman" pitchFamily="-109" charset="0"/>
            </a:endParaRPr>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76430895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87498BD3-9A37-D34B-BF41-7EFC9BD91910}" type="slidenum">
              <a:rPr lang="en-US">
                <a:latin typeface="Times New Roman" pitchFamily="-109" charset="0"/>
              </a:rPr>
              <a:pPr/>
              <a:t>169</a:t>
            </a:fld>
            <a:endParaRPr lang="en-US">
              <a:latin typeface="Times New Roman" pitchFamily="-109" charset="0"/>
            </a:endParaRPr>
          </a:p>
        </p:txBody>
      </p:sp>
      <p:sp>
        <p:nvSpPr>
          <p:cNvPr id="52227" name="Rectangle 2"/>
          <p:cNvSpPr>
            <a:spLocks noGrp="1" noRot="1" noChangeAspect="1" noChangeArrowheads="1" noTextEdit="1"/>
          </p:cNvSpPr>
          <p:nvPr>
            <p:ph type="sldImg"/>
          </p:nvPr>
        </p:nvSpPr>
        <p:spPr>
          <a:ln/>
        </p:spPr>
      </p:sp>
      <p:sp>
        <p:nvSpPr>
          <p:cNvPr id="5222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18282281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p:spPr>
        <p:txBody>
          <a:bodyPr/>
          <a:lstStyle/>
          <a:p>
            <a:fld id="{964D7224-D787-B24B-ABDB-A5B5B6E6D70E}" type="slidenum">
              <a:rPr lang="en-US">
                <a:latin typeface="Times New Roman" pitchFamily="-109" charset="0"/>
              </a:rPr>
              <a:pPr/>
              <a:t>170</a:t>
            </a:fld>
            <a:endParaRPr lang="en-US">
              <a:latin typeface="Times New Roman" pitchFamily="-109" charset="0"/>
            </a:endParaRPr>
          </a:p>
        </p:txBody>
      </p:sp>
      <p:sp>
        <p:nvSpPr>
          <p:cNvPr id="54275" name="Rectangle 2"/>
          <p:cNvSpPr>
            <a:spLocks noGrp="1" noRot="1" noChangeAspect="1" noChangeArrowheads="1" noTextEdit="1"/>
          </p:cNvSpPr>
          <p:nvPr>
            <p:ph type="sldImg"/>
          </p:nvPr>
        </p:nvSpPr>
        <p:spPr>
          <a:ln/>
        </p:spPr>
      </p:sp>
      <p:sp>
        <p:nvSpPr>
          <p:cNvPr id="54276"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13448163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p:spPr>
        <p:txBody>
          <a:bodyPr/>
          <a:lstStyle/>
          <a:p>
            <a:fld id="{4F9195E0-0999-C542-8AB2-8075C407C319}" type="slidenum">
              <a:rPr lang="en-US">
                <a:latin typeface="Times New Roman" pitchFamily="-109" charset="0"/>
              </a:rPr>
              <a:pPr/>
              <a:t>174</a:t>
            </a:fld>
            <a:endParaRPr lang="en-US">
              <a:latin typeface="Times New Roman" pitchFamily="-109" charset="0"/>
            </a:endParaRPr>
          </a:p>
        </p:txBody>
      </p:sp>
      <p:sp>
        <p:nvSpPr>
          <p:cNvPr id="80899" name="Rectangle 2"/>
          <p:cNvSpPr>
            <a:spLocks noGrp="1" noRot="1" noChangeAspect="1" noChangeArrowheads="1" noTextEdit="1"/>
          </p:cNvSpPr>
          <p:nvPr>
            <p:ph type="sldImg"/>
          </p:nvPr>
        </p:nvSpPr>
        <p:spPr>
          <a:ln/>
        </p:spPr>
      </p:sp>
      <p:sp>
        <p:nvSpPr>
          <p:cNvPr id="80900"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43222700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p>
            <a:fld id="{59718177-9021-BA4E-A27D-196160C4DACE}" type="slidenum">
              <a:rPr lang="en-US">
                <a:latin typeface="Times New Roman" pitchFamily="-109" charset="0"/>
              </a:rPr>
              <a:pPr/>
              <a:t>175</a:t>
            </a:fld>
            <a:endParaRPr lang="en-US">
              <a:latin typeface="Times New Roman" pitchFamily="-109" charset="0"/>
            </a:endParaRPr>
          </a:p>
        </p:txBody>
      </p:sp>
      <p:sp>
        <p:nvSpPr>
          <p:cNvPr id="82947" name="Rectangle 2"/>
          <p:cNvSpPr>
            <a:spLocks noGrp="1" noRot="1" noChangeAspect="1" noChangeArrowheads="1" noTextEdit="1"/>
          </p:cNvSpPr>
          <p:nvPr>
            <p:ph type="sldImg"/>
          </p:nvPr>
        </p:nvSpPr>
        <p:spPr>
          <a:ln/>
        </p:spPr>
      </p:sp>
      <p:sp>
        <p:nvSpPr>
          <p:cNvPr id="82948"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52747367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p:spPr>
        <p:txBody>
          <a:bodyPr/>
          <a:lstStyle/>
          <a:p>
            <a:fld id="{5204766B-6F45-704F-94E5-A73C3EC94EF7}" type="slidenum">
              <a:rPr lang="en-US">
                <a:latin typeface="Times New Roman" pitchFamily="-109" charset="0"/>
              </a:rPr>
              <a:pPr/>
              <a:t>176</a:t>
            </a:fld>
            <a:endParaRPr lang="en-US">
              <a:latin typeface="Times New Roman" pitchFamily="-109" charset="0"/>
            </a:endParaRPr>
          </a:p>
        </p:txBody>
      </p:sp>
      <p:sp>
        <p:nvSpPr>
          <p:cNvPr id="84995" name="Rectangle 2"/>
          <p:cNvSpPr>
            <a:spLocks noGrp="1" noRot="1" noChangeAspect="1" noChangeArrowheads="1" noTextEdit="1"/>
          </p:cNvSpPr>
          <p:nvPr>
            <p:ph type="sldImg"/>
          </p:nvPr>
        </p:nvSpPr>
        <p:spPr>
          <a:ln/>
        </p:spPr>
      </p:sp>
      <p:sp>
        <p:nvSpPr>
          <p:cNvPr id="84996"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7273369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388FB65C-2799-4640-A041-7B2012336D74}" type="slidenum">
              <a:rPr lang="en-US">
                <a:latin typeface="Times New Roman" pitchFamily="-109" charset="0"/>
              </a:rPr>
              <a:pPr/>
              <a:t>24</a:t>
            </a:fld>
            <a:endParaRPr lang="en-US">
              <a:latin typeface="Times New Roman" pitchFamily="-109"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pPr>
              <a:spcBef>
                <a:spcPct val="0"/>
              </a:spcBef>
            </a:pPr>
            <a:endParaRPr lang="en-US" sz="240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07384988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a:noFill/>
        </p:spPr>
        <p:txBody>
          <a:bodyPr/>
          <a:lstStyle/>
          <a:p>
            <a:fld id="{A4BC0947-1268-BB40-8B62-8B382AC27DE2}" type="slidenum">
              <a:rPr lang="en-US">
                <a:latin typeface="Times New Roman" pitchFamily="-109" charset="0"/>
              </a:rPr>
              <a:pPr/>
              <a:t>177</a:t>
            </a:fld>
            <a:endParaRPr lang="en-US">
              <a:latin typeface="Times New Roman" pitchFamily="-109" charset="0"/>
            </a:endParaRPr>
          </a:p>
        </p:txBody>
      </p:sp>
      <p:sp>
        <p:nvSpPr>
          <p:cNvPr id="87043" name="Rectangle 2"/>
          <p:cNvSpPr>
            <a:spLocks noGrp="1" noRot="1" noChangeAspect="1" noChangeArrowheads="1" noTextEdit="1"/>
          </p:cNvSpPr>
          <p:nvPr>
            <p:ph type="sldImg"/>
          </p:nvPr>
        </p:nvSpPr>
        <p:spPr>
          <a:ln/>
        </p:spPr>
      </p:sp>
      <p:sp>
        <p:nvSpPr>
          <p:cNvPr id="87044"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12469773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p:spPr>
        <p:txBody>
          <a:bodyPr/>
          <a:lstStyle/>
          <a:p>
            <a:fld id="{3AF6729E-E1EE-D448-BFD2-0113EFBB9D32}" type="slidenum">
              <a:rPr lang="en-US">
                <a:latin typeface="Times New Roman" pitchFamily="-109" charset="0"/>
              </a:rPr>
              <a:pPr/>
              <a:t>178</a:t>
            </a:fld>
            <a:endParaRPr lang="en-US">
              <a:latin typeface="Times New Roman" pitchFamily="-109" charset="0"/>
            </a:endParaRPr>
          </a:p>
        </p:txBody>
      </p:sp>
      <p:sp>
        <p:nvSpPr>
          <p:cNvPr id="89091" name="Rectangle 2"/>
          <p:cNvSpPr>
            <a:spLocks noGrp="1" noRot="1" noChangeAspect="1" noChangeArrowheads="1" noTextEdit="1"/>
          </p:cNvSpPr>
          <p:nvPr>
            <p:ph type="sldImg"/>
          </p:nvPr>
        </p:nvSpPr>
        <p:spPr>
          <a:ln/>
        </p:spPr>
      </p:sp>
      <p:sp>
        <p:nvSpPr>
          <p:cNvPr id="8909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24062765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421F117F-BEFB-C24E-842E-1A5F33C27E0A}" type="slidenum">
              <a:rPr lang="en-US">
                <a:latin typeface="Times New Roman" pitchFamily="-109" charset="0"/>
              </a:rPr>
              <a:pPr/>
              <a:t>202</a:t>
            </a:fld>
            <a:endParaRPr lang="en-US">
              <a:latin typeface="Times New Roman" pitchFamily="-109" charset="0"/>
            </a:endParaRPr>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75983096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6AA014F2-7372-DE4F-A59F-3A92FD934BE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19EE779B-0483-664E-A90B-D811C5837F10}" type="slidenum">
              <a:rPr lang="en-US" altLang="en-US" sz="1200">
                <a:latin typeface="Times New Roman" pitchFamily="2" charset="0"/>
              </a:rPr>
              <a:pPr/>
              <a:t>233</a:t>
            </a:fld>
            <a:endParaRPr lang="en-US" altLang="en-US" sz="1200">
              <a:latin typeface="Times New Roman" pitchFamily="2" charset="0"/>
            </a:endParaRPr>
          </a:p>
        </p:txBody>
      </p:sp>
      <p:sp>
        <p:nvSpPr>
          <p:cNvPr id="30722" name="Rectangle 2">
            <a:extLst>
              <a:ext uri="{FF2B5EF4-FFF2-40B4-BE49-F238E27FC236}">
                <a16:creationId xmlns:a16="http://schemas.microsoft.com/office/drawing/2014/main" id="{2A955C59-04ED-4C48-9574-B23DBA99902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Rectangle 3">
            <a:extLst>
              <a:ext uri="{FF2B5EF4-FFF2-40B4-BE49-F238E27FC236}">
                <a16:creationId xmlns:a16="http://schemas.microsoft.com/office/drawing/2014/main" id="{99F94267-9437-E34D-8505-6A0098C98370}"/>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z="2400">
              <a:latin typeface="Times New Roman" pitchFamily="2" charset="0"/>
            </a:endParaRPr>
          </a:p>
        </p:txBody>
      </p:sp>
    </p:spTree>
    <p:extLst>
      <p:ext uri="{BB962C8B-B14F-4D97-AF65-F5344CB8AC3E}">
        <p14:creationId xmlns:p14="http://schemas.microsoft.com/office/powerpoint/2010/main" val="173649804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9F7D209D-3BA4-B643-ACF6-D672316EB22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DDD30801-92CE-154D-90B2-8BF9741D9CBF}" type="slidenum">
              <a:rPr lang="en-US" altLang="en-US" sz="1200">
                <a:latin typeface="Times New Roman" pitchFamily="2" charset="0"/>
              </a:rPr>
              <a:pPr/>
              <a:t>234</a:t>
            </a:fld>
            <a:endParaRPr lang="en-US" altLang="en-US" sz="1200">
              <a:latin typeface="Times New Roman" pitchFamily="2" charset="0"/>
            </a:endParaRPr>
          </a:p>
        </p:txBody>
      </p:sp>
      <p:sp>
        <p:nvSpPr>
          <p:cNvPr id="32770" name="Rectangle 2">
            <a:extLst>
              <a:ext uri="{FF2B5EF4-FFF2-40B4-BE49-F238E27FC236}">
                <a16:creationId xmlns:a16="http://schemas.microsoft.com/office/drawing/2014/main" id="{868DCF60-CEDB-0643-88D4-E6E72B7063D8}"/>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Rectangle 3">
            <a:extLst>
              <a:ext uri="{FF2B5EF4-FFF2-40B4-BE49-F238E27FC236}">
                <a16:creationId xmlns:a16="http://schemas.microsoft.com/office/drawing/2014/main" id="{5011A57B-03F5-EF4F-BF87-4D93DB5156D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z="2400">
              <a:latin typeface="Times New Roman" pitchFamily="2" charset="0"/>
            </a:endParaRPr>
          </a:p>
        </p:txBody>
      </p:sp>
    </p:spTree>
    <p:extLst>
      <p:ext uri="{BB962C8B-B14F-4D97-AF65-F5344CB8AC3E}">
        <p14:creationId xmlns:p14="http://schemas.microsoft.com/office/powerpoint/2010/main" val="133827777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25D7E015-F453-1D42-9382-A41828A2B65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B4DCA8C7-A483-1E46-8C1A-436B6E7EF81C}" type="slidenum">
              <a:rPr lang="en-US" altLang="en-US" sz="1200">
                <a:latin typeface="Times New Roman" pitchFamily="2" charset="0"/>
              </a:rPr>
              <a:pPr/>
              <a:t>235</a:t>
            </a:fld>
            <a:endParaRPr lang="en-US" altLang="en-US" sz="1200">
              <a:latin typeface="Times New Roman" pitchFamily="2" charset="0"/>
            </a:endParaRPr>
          </a:p>
        </p:txBody>
      </p:sp>
      <p:sp>
        <p:nvSpPr>
          <p:cNvPr id="34818" name="Rectangle 1026">
            <a:extLst>
              <a:ext uri="{FF2B5EF4-FFF2-40B4-BE49-F238E27FC236}">
                <a16:creationId xmlns:a16="http://schemas.microsoft.com/office/drawing/2014/main" id="{C312D530-87BA-FB49-885B-1DFD3D6A272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Rectangle 1027">
            <a:extLst>
              <a:ext uri="{FF2B5EF4-FFF2-40B4-BE49-F238E27FC236}">
                <a16:creationId xmlns:a16="http://schemas.microsoft.com/office/drawing/2014/main" id="{CA8DDB34-0E48-F147-AD24-AA4FC6E6151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z="2400">
                <a:latin typeface="Times New Roman" pitchFamily="2" charset="0"/>
              </a:rPr>
              <a:t>Actual: Be Proactive</a:t>
            </a:r>
          </a:p>
          <a:p>
            <a:pPr eaLnBrk="1" hangingPunct="1">
              <a:spcBef>
                <a:spcPct val="0"/>
              </a:spcBef>
            </a:pPr>
            <a:r>
              <a:rPr lang="en-US" altLang="en-US" sz="2400">
                <a:latin typeface="Times New Roman" pitchFamily="2" charset="0"/>
              </a:rPr>
              <a:t>See it</a:t>
            </a:r>
          </a:p>
          <a:p>
            <a:pPr eaLnBrk="1" hangingPunct="1">
              <a:spcBef>
                <a:spcPct val="0"/>
              </a:spcBef>
            </a:pPr>
            <a:r>
              <a:rPr lang="en-US" altLang="en-US" sz="2400">
                <a:latin typeface="Times New Roman" pitchFamily="2" charset="0"/>
              </a:rPr>
              <a:t>Simplify it</a:t>
            </a:r>
          </a:p>
          <a:p>
            <a:pPr eaLnBrk="1" hangingPunct="1">
              <a:spcBef>
                <a:spcPct val="0"/>
              </a:spcBef>
            </a:pPr>
            <a:r>
              <a:rPr lang="en-US" altLang="en-US" sz="2400">
                <a:latin typeface="Times New Roman" pitchFamily="2" charset="0"/>
              </a:rPr>
              <a:t>Stir it up</a:t>
            </a:r>
          </a:p>
          <a:p>
            <a:pPr eaLnBrk="1" hangingPunct="1">
              <a:spcBef>
                <a:spcPct val="0"/>
              </a:spcBef>
            </a:pPr>
            <a:r>
              <a:rPr lang="en-US" altLang="en-US" sz="2400">
                <a:latin typeface="Times New Roman" pitchFamily="2" charset="0"/>
              </a:rPr>
              <a:t>Pause and Reflect</a:t>
            </a:r>
          </a:p>
          <a:p>
            <a:pPr eaLnBrk="1" hangingPunct="1">
              <a:spcBef>
                <a:spcPct val="0"/>
              </a:spcBef>
            </a:pPr>
            <a:endParaRPr lang="en-US" altLang="en-US" sz="2400">
              <a:latin typeface="Times New Roman" pitchFamily="2" charset="0"/>
            </a:endParaRPr>
          </a:p>
        </p:txBody>
      </p:sp>
    </p:spTree>
    <p:extLst>
      <p:ext uri="{BB962C8B-B14F-4D97-AF65-F5344CB8AC3E}">
        <p14:creationId xmlns:p14="http://schemas.microsoft.com/office/powerpoint/2010/main" val="260659174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7205CDB6-4F43-4049-8BEC-1EA0E73152D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5F9FCC54-E4A8-5A47-B061-F550799FC70D}" type="slidenum">
              <a:rPr lang="en-US" altLang="en-US" sz="1200">
                <a:latin typeface="Times New Roman" pitchFamily="2" charset="0"/>
              </a:rPr>
              <a:pPr/>
              <a:t>236</a:t>
            </a:fld>
            <a:endParaRPr lang="en-US" altLang="en-US" sz="1200">
              <a:latin typeface="Times New Roman" pitchFamily="2" charset="0"/>
            </a:endParaRPr>
          </a:p>
        </p:txBody>
      </p:sp>
      <p:sp>
        <p:nvSpPr>
          <p:cNvPr id="36866" name="Rectangle 2">
            <a:extLst>
              <a:ext uri="{FF2B5EF4-FFF2-40B4-BE49-F238E27FC236}">
                <a16:creationId xmlns:a16="http://schemas.microsoft.com/office/drawing/2014/main" id="{385B6258-4B8D-D84B-A3CF-CE67B6C901F0}"/>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Rectangle 3">
            <a:extLst>
              <a:ext uri="{FF2B5EF4-FFF2-40B4-BE49-F238E27FC236}">
                <a16:creationId xmlns:a16="http://schemas.microsoft.com/office/drawing/2014/main" id="{7A7815CF-A10D-3E4F-9F05-4767AB1D599E}"/>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z="2400">
              <a:latin typeface="Times New Roman" pitchFamily="2" charset="0"/>
            </a:endParaRPr>
          </a:p>
        </p:txBody>
      </p:sp>
    </p:spTree>
    <p:extLst>
      <p:ext uri="{BB962C8B-B14F-4D97-AF65-F5344CB8AC3E}">
        <p14:creationId xmlns:p14="http://schemas.microsoft.com/office/powerpoint/2010/main" val="243834877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a:extLst>
              <a:ext uri="{FF2B5EF4-FFF2-40B4-BE49-F238E27FC236}">
                <a16:creationId xmlns:a16="http://schemas.microsoft.com/office/drawing/2014/main" id="{996D3960-F4C0-E940-A412-CDCFA3687FDC}"/>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817B5E54-07A1-F643-B8FB-916BA740C4C5}" type="slidenum">
              <a:rPr lang="en-US" altLang="en-US" sz="1200">
                <a:latin typeface="Times New Roman" pitchFamily="2" charset="0"/>
              </a:rPr>
              <a:pPr/>
              <a:t>237</a:t>
            </a:fld>
            <a:endParaRPr lang="en-US" altLang="en-US" sz="1200">
              <a:latin typeface="Times New Roman" pitchFamily="2" charset="0"/>
            </a:endParaRPr>
          </a:p>
        </p:txBody>
      </p:sp>
      <p:sp>
        <p:nvSpPr>
          <p:cNvPr id="38914" name="Rectangle 2">
            <a:extLst>
              <a:ext uri="{FF2B5EF4-FFF2-40B4-BE49-F238E27FC236}">
                <a16:creationId xmlns:a16="http://schemas.microsoft.com/office/drawing/2014/main" id="{BCEF1E45-FB14-3340-92F9-863501C8D94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Rectangle 3">
            <a:extLst>
              <a:ext uri="{FF2B5EF4-FFF2-40B4-BE49-F238E27FC236}">
                <a16:creationId xmlns:a16="http://schemas.microsoft.com/office/drawing/2014/main" id="{F2F4936A-3A9B-AF42-90E6-BF65F52C445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z="2400">
              <a:latin typeface="Times New Roman" pitchFamily="2" charset="0"/>
            </a:endParaRPr>
          </a:p>
        </p:txBody>
      </p:sp>
    </p:spTree>
    <p:extLst>
      <p:ext uri="{BB962C8B-B14F-4D97-AF65-F5344CB8AC3E}">
        <p14:creationId xmlns:p14="http://schemas.microsoft.com/office/powerpoint/2010/main" val="48478680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7FB85140-8177-254E-A2C7-67DD952D5CE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082EF6AB-5A3B-A746-BEE1-6E26A8F18397}" type="slidenum">
              <a:rPr lang="en-US" altLang="en-US" sz="1200">
                <a:latin typeface="Times New Roman" pitchFamily="2" charset="0"/>
              </a:rPr>
              <a:pPr/>
              <a:t>238</a:t>
            </a:fld>
            <a:endParaRPr lang="en-US" altLang="en-US" sz="1200">
              <a:latin typeface="Times New Roman" pitchFamily="2" charset="0"/>
            </a:endParaRPr>
          </a:p>
        </p:txBody>
      </p:sp>
      <p:sp>
        <p:nvSpPr>
          <p:cNvPr id="40962" name="Rectangle 2">
            <a:extLst>
              <a:ext uri="{FF2B5EF4-FFF2-40B4-BE49-F238E27FC236}">
                <a16:creationId xmlns:a16="http://schemas.microsoft.com/office/drawing/2014/main" id="{DCE0A55D-A948-1B47-B0EB-81AADE3C1379}"/>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Rectangle 3">
            <a:extLst>
              <a:ext uri="{FF2B5EF4-FFF2-40B4-BE49-F238E27FC236}">
                <a16:creationId xmlns:a16="http://schemas.microsoft.com/office/drawing/2014/main" id="{9FAA7336-0B8C-BE4D-9FFE-3DCA5E7044E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z="2400">
              <a:latin typeface="Times New Roman" pitchFamily="2" charset="0"/>
            </a:endParaRPr>
          </a:p>
        </p:txBody>
      </p:sp>
    </p:spTree>
    <p:extLst>
      <p:ext uri="{BB962C8B-B14F-4D97-AF65-F5344CB8AC3E}">
        <p14:creationId xmlns:p14="http://schemas.microsoft.com/office/powerpoint/2010/main" val="210464999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a:extLst>
              <a:ext uri="{FF2B5EF4-FFF2-40B4-BE49-F238E27FC236}">
                <a16:creationId xmlns:a16="http://schemas.microsoft.com/office/drawing/2014/main" id="{90A4D687-6574-9947-B16D-CC8BC52D577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A4CBD678-5D1E-B443-A283-CB110347CD02}" type="slidenum">
              <a:rPr lang="en-US" altLang="en-US" sz="1200">
                <a:latin typeface="Times New Roman" pitchFamily="2" charset="0"/>
              </a:rPr>
              <a:pPr/>
              <a:t>239</a:t>
            </a:fld>
            <a:endParaRPr lang="en-US" altLang="en-US" sz="1200">
              <a:latin typeface="Times New Roman" pitchFamily="2" charset="0"/>
            </a:endParaRPr>
          </a:p>
        </p:txBody>
      </p:sp>
      <p:sp>
        <p:nvSpPr>
          <p:cNvPr id="43010" name="Rectangle 1026">
            <a:extLst>
              <a:ext uri="{FF2B5EF4-FFF2-40B4-BE49-F238E27FC236}">
                <a16:creationId xmlns:a16="http://schemas.microsoft.com/office/drawing/2014/main" id="{EE2DDCAF-4DAC-3449-B409-3EB5815C05DD}"/>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Rectangle 1027">
            <a:extLst>
              <a:ext uri="{FF2B5EF4-FFF2-40B4-BE49-F238E27FC236}">
                <a16:creationId xmlns:a16="http://schemas.microsoft.com/office/drawing/2014/main" id="{95A152B2-E537-FC42-9FAB-DB6FFDE0AD9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z="2400">
              <a:latin typeface="Times New Roman" pitchFamily="2" charset="0"/>
            </a:endParaRPr>
          </a:p>
        </p:txBody>
      </p:sp>
    </p:spTree>
    <p:extLst>
      <p:ext uri="{BB962C8B-B14F-4D97-AF65-F5344CB8AC3E}">
        <p14:creationId xmlns:p14="http://schemas.microsoft.com/office/powerpoint/2010/main" val="6952937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450BF8B5-B17D-DD4E-9DD4-3A1EDC7A28EF}" type="slidenum">
              <a:rPr lang="en-US">
                <a:latin typeface="Times New Roman" pitchFamily="-109" charset="0"/>
              </a:rPr>
              <a:pPr/>
              <a:t>25</a:t>
            </a:fld>
            <a:endParaRPr lang="en-US">
              <a:latin typeface="Times New Roman" pitchFamily="-109" charset="0"/>
            </a:endParaRPr>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endParaRPr lang="en-US">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74244780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a:extLst>
              <a:ext uri="{FF2B5EF4-FFF2-40B4-BE49-F238E27FC236}">
                <a16:creationId xmlns:a16="http://schemas.microsoft.com/office/drawing/2014/main" id="{751FE2EE-90D0-6C46-B01D-ED4CD48C70E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9E7D8D87-855E-EA4B-8F23-FC49203D9272}" type="slidenum">
              <a:rPr lang="en-US" altLang="en-US" sz="1200">
                <a:latin typeface="Times New Roman" pitchFamily="2" charset="0"/>
              </a:rPr>
              <a:pPr/>
              <a:t>240</a:t>
            </a:fld>
            <a:endParaRPr lang="en-US" altLang="en-US" sz="1200">
              <a:latin typeface="Times New Roman" pitchFamily="2" charset="0"/>
            </a:endParaRPr>
          </a:p>
        </p:txBody>
      </p:sp>
      <p:sp>
        <p:nvSpPr>
          <p:cNvPr id="45058" name="Rectangle 2">
            <a:extLst>
              <a:ext uri="{FF2B5EF4-FFF2-40B4-BE49-F238E27FC236}">
                <a16:creationId xmlns:a16="http://schemas.microsoft.com/office/drawing/2014/main" id="{C47EB119-16D4-A24F-B71E-A2034408241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5059" name="Rectangle 3">
            <a:extLst>
              <a:ext uri="{FF2B5EF4-FFF2-40B4-BE49-F238E27FC236}">
                <a16:creationId xmlns:a16="http://schemas.microsoft.com/office/drawing/2014/main" id="{D373B002-4EDD-EF4F-A825-E1CCA1BDFA4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z="2400">
              <a:latin typeface="Times New Roman" pitchFamily="2" charset="0"/>
            </a:endParaRPr>
          </a:p>
        </p:txBody>
      </p:sp>
    </p:spTree>
    <p:extLst>
      <p:ext uri="{BB962C8B-B14F-4D97-AF65-F5344CB8AC3E}">
        <p14:creationId xmlns:p14="http://schemas.microsoft.com/office/powerpoint/2010/main" val="308587873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a:extLst>
              <a:ext uri="{FF2B5EF4-FFF2-40B4-BE49-F238E27FC236}">
                <a16:creationId xmlns:a16="http://schemas.microsoft.com/office/drawing/2014/main" id="{0A30A546-8A26-FC4F-84D6-CEAB69364C2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228DDABB-D816-B44E-A090-15902A583427}" type="slidenum">
              <a:rPr lang="en-US" altLang="en-US" sz="1200">
                <a:latin typeface="Times New Roman" pitchFamily="2" charset="0"/>
              </a:rPr>
              <a:pPr/>
              <a:t>241</a:t>
            </a:fld>
            <a:endParaRPr lang="en-US" altLang="en-US" sz="1200">
              <a:latin typeface="Times New Roman" pitchFamily="2" charset="0"/>
            </a:endParaRPr>
          </a:p>
        </p:txBody>
      </p:sp>
      <p:sp>
        <p:nvSpPr>
          <p:cNvPr id="47106" name="Rectangle 1026">
            <a:extLst>
              <a:ext uri="{FF2B5EF4-FFF2-40B4-BE49-F238E27FC236}">
                <a16:creationId xmlns:a16="http://schemas.microsoft.com/office/drawing/2014/main" id="{B1393ED3-11AA-5244-BE0E-F56D38C05447}"/>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Rectangle 1027">
            <a:extLst>
              <a:ext uri="{FF2B5EF4-FFF2-40B4-BE49-F238E27FC236}">
                <a16:creationId xmlns:a16="http://schemas.microsoft.com/office/drawing/2014/main" id="{BEF22922-5DBA-D541-B721-7D41CEE8C951}"/>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z="2400">
              <a:latin typeface="Times New Roman" pitchFamily="2" charset="0"/>
            </a:endParaRPr>
          </a:p>
        </p:txBody>
      </p:sp>
    </p:spTree>
    <p:extLst>
      <p:ext uri="{BB962C8B-B14F-4D97-AF65-F5344CB8AC3E}">
        <p14:creationId xmlns:p14="http://schemas.microsoft.com/office/powerpoint/2010/main" val="33471518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p:spPr>
        <p:txBody>
          <a:bodyPr/>
          <a:lstStyle/>
          <a:p>
            <a:fld id="{FAAF97D9-7C92-C943-A8DA-F65B914A5776}" type="slidenum">
              <a:rPr lang="en-US">
                <a:latin typeface="Arial" pitchFamily="-111" charset="0"/>
                <a:ea typeface="ＭＳ Ｐゴシック" pitchFamily="-111" charset="-128"/>
                <a:cs typeface="ＭＳ Ｐゴシック" pitchFamily="-111" charset="-128"/>
              </a:rPr>
              <a:pPr/>
              <a:t>246</a:t>
            </a:fld>
            <a:endParaRPr lang="en-US">
              <a:latin typeface="Arial" pitchFamily="-111" charset="0"/>
              <a:ea typeface="ＭＳ Ｐゴシック" pitchFamily="-111" charset="-128"/>
              <a:cs typeface="ＭＳ Ｐゴシック" pitchFamily="-111" charset="-128"/>
            </a:endParaRPr>
          </a:p>
        </p:txBody>
      </p:sp>
      <p:sp>
        <p:nvSpPr>
          <p:cNvPr id="20483" name="Rectangle 2"/>
          <p:cNvSpPr>
            <a:spLocks noGrp="1" noRot="1" noChangeAspect="1" noChangeArrowheads="1"/>
          </p:cNvSpPr>
          <p:nvPr>
            <p:ph type="sldImg"/>
          </p:nvPr>
        </p:nvSpPr>
        <p:spPr>
          <a:solidFill>
            <a:srgbClr val="FFFFFF"/>
          </a:solidFill>
          <a:ln/>
        </p:spPr>
      </p:sp>
      <p:sp>
        <p:nvSpPr>
          <p:cNvPr id="20484"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Arial" pitchFamily="-111" charset="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223538106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0A27BEA8-2526-FB41-8ED3-04BFBE34CB3C}" type="slidenum">
              <a:rPr lang="en-US">
                <a:latin typeface="Arial" pitchFamily="-111" charset="0"/>
                <a:ea typeface="ＭＳ Ｐゴシック" pitchFamily="-111" charset="-128"/>
                <a:cs typeface="ＭＳ Ｐゴシック" pitchFamily="-111" charset="-128"/>
              </a:rPr>
              <a:pPr/>
              <a:t>250</a:t>
            </a:fld>
            <a:endParaRPr lang="en-US">
              <a:latin typeface="Arial" pitchFamily="-111" charset="0"/>
              <a:ea typeface="ＭＳ Ｐゴシック" pitchFamily="-111" charset="-128"/>
              <a:cs typeface="ＭＳ Ｐゴシック" pitchFamily="-111" charset="-128"/>
            </a:endParaRPr>
          </a:p>
        </p:txBody>
      </p:sp>
      <p:sp>
        <p:nvSpPr>
          <p:cNvPr id="22531" name="Rectangle 2"/>
          <p:cNvSpPr>
            <a:spLocks noGrp="1" noRot="1" noChangeAspect="1" noChangeArrowheads="1" noTextEdit="1"/>
          </p:cNvSpPr>
          <p:nvPr>
            <p:ph type="sldImg"/>
          </p:nvPr>
        </p:nvSpPr>
        <p:spPr>
          <a:solidFill>
            <a:srgbClr val="FFFFFF"/>
          </a:solidFill>
          <a:ln/>
        </p:spPr>
      </p:sp>
      <p:sp>
        <p:nvSpPr>
          <p:cNvPr id="22532"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Arial" pitchFamily="-111" charset="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342176135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8C34EB79-0D39-B941-AE19-977D42B5AA3E}" type="slidenum">
              <a:rPr lang="en-US">
                <a:latin typeface="Arial" pitchFamily="-111" charset="0"/>
                <a:ea typeface="ＭＳ Ｐゴシック" pitchFamily="-111" charset="-128"/>
                <a:cs typeface="ＭＳ Ｐゴシック" pitchFamily="-111" charset="-128"/>
              </a:rPr>
              <a:pPr/>
              <a:t>254</a:t>
            </a:fld>
            <a:endParaRPr lang="en-US">
              <a:latin typeface="Arial" pitchFamily="-111" charset="0"/>
              <a:ea typeface="ＭＳ Ｐゴシック" pitchFamily="-111" charset="-128"/>
              <a:cs typeface="ＭＳ Ｐゴシック" pitchFamily="-111" charset="-128"/>
            </a:endParaRPr>
          </a:p>
        </p:txBody>
      </p:sp>
      <p:sp>
        <p:nvSpPr>
          <p:cNvPr id="30723" name="Rectangle 2"/>
          <p:cNvSpPr>
            <a:spLocks noGrp="1" noRot="1" noChangeAspect="1" noChangeArrowheads="1" noTextEdit="1"/>
          </p:cNvSpPr>
          <p:nvPr>
            <p:ph type="sldImg"/>
          </p:nvPr>
        </p:nvSpPr>
        <p:spPr>
          <a:solidFill>
            <a:srgbClr val="FFFFFF"/>
          </a:solidFill>
          <a:ln/>
        </p:spPr>
      </p:sp>
      <p:sp>
        <p:nvSpPr>
          <p:cNvPr id="30724"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Arial" pitchFamily="-111" charset="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233896853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DECB7DC3-EA4A-9845-B2FC-28FA5D3E4F48}" type="slidenum">
              <a:rPr lang="en-US">
                <a:latin typeface="Arial" pitchFamily="-111" charset="0"/>
                <a:ea typeface="ＭＳ Ｐゴシック" pitchFamily="-111" charset="-128"/>
                <a:cs typeface="ＭＳ Ｐゴシック" pitchFamily="-111" charset="-128"/>
              </a:rPr>
              <a:pPr/>
              <a:t>255</a:t>
            </a:fld>
            <a:endParaRPr lang="en-US">
              <a:latin typeface="Arial" pitchFamily="-111" charset="0"/>
              <a:ea typeface="ＭＳ Ｐゴシック" pitchFamily="-111" charset="-128"/>
              <a:cs typeface="ＭＳ Ｐゴシック" pitchFamily="-111" charset="-128"/>
            </a:endParaRPr>
          </a:p>
        </p:txBody>
      </p:sp>
      <p:sp>
        <p:nvSpPr>
          <p:cNvPr id="32771" name="Rectangle 2"/>
          <p:cNvSpPr>
            <a:spLocks noGrp="1" noRot="1" noChangeAspect="1" noChangeArrowheads="1"/>
          </p:cNvSpPr>
          <p:nvPr>
            <p:ph type="sldImg"/>
          </p:nvPr>
        </p:nvSpPr>
        <p:spPr>
          <a:solidFill>
            <a:srgbClr val="FFFFFF"/>
          </a:solidFill>
          <a:ln/>
        </p:spPr>
      </p:sp>
      <p:sp>
        <p:nvSpPr>
          <p:cNvPr id="32772"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Arial" pitchFamily="-111" charset="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328490973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A0364E58-1BE7-C649-B058-F22F5D85F3AF}" type="slidenum">
              <a:rPr lang="en-US">
                <a:latin typeface="Arial" pitchFamily="-111" charset="0"/>
                <a:ea typeface="ＭＳ Ｐゴシック" pitchFamily="-111" charset="-128"/>
                <a:cs typeface="ＭＳ Ｐゴシック" pitchFamily="-111" charset="-128"/>
              </a:rPr>
              <a:pPr/>
              <a:t>260</a:t>
            </a:fld>
            <a:endParaRPr lang="en-US">
              <a:latin typeface="Arial" pitchFamily="-111" charset="0"/>
              <a:ea typeface="ＭＳ Ｐゴシック" pitchFamily="-111" charset="-128"/>
              <a:cs typeface="ＭＳ Ｐゴシック" pitchFamily="-111" charset="-128"/>
            </a:endParaRPr>
          </a:p>
        </p:txBody>
      </p:sp>
      <p:sp>
        <p:nvSpPr>
          <p:cNvPr id="38915" name="Rectangle 2"/>
          <p:cNvSpPr>
            <a:spLocks noGrp="1" noRot="1" noChangeAspect="1" noChangeArrowheads="1"/>
          </p:cNvSpPr>
          <p:nvPr>
            <p:ph type="sldImg"/>
          </p:nvPr>
        </p:nvSpPr>
        <p:spPr>
          <a:solidFill>
            <a:srgbClr val="FFFFFF"/>
          </a:solidFill>
          <a:ln/>
        </p:spPr>
      </p:sp>
      <p:sp>
        <p:nvSpPr>
          <p:cNvPr id="38916"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Arial" pitchFamily="-111" charset="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86700922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EE12BBC0-CEA6-DE43-AF76-2FE14306F459}" type="slidenum">
              <a:rPr lang="en-US">
                <a:latin typeface="Arial" pitchFamily="-111" charset="0"/>
                <a:ea typeface="ＭＳ Ｐゴシック" pitchFamily="-111" charset="-128"/>
                <a:cs typeface="ＭＳ Ｐゴシック" pitchFamily="-111" charset="-128"/>
              </a:rPr>
              <a:pPr/>
              <a:t>262</a:t>
            </a:fld>
            <a:endParaRPr lang="en-US">
              <a:latin typeface="Arial" pitchFamily="-111" charset="0"/>
              <a:ea typeface="ＭＳ Ｐゴシック" pitchFamily="-111" charset="-128"/>
              <a:cs typeface="ＭＳ Ｐゴシック" pitchFamily="-111" charset="-128"/>
            </a:endParaRPr>
          </a:p>
        </p:txBody>
      </p:sp>
      <p:sp>
        <p:nvSpPr>
          <p:cNvPr id="40963" name="Rectangle 2"/>
          <p:cNvSpPr>
            <a:spLocks noGrp="1" noRot="1" noChangeAspect="1" noChangeArrowheads="1"/>
          </p:cNvSpPr>
          <p:nvPr>
            <p:ph type="sldImg"/>
          </p:nvPr>
        </p:nvSpPr>
        <p:spPr>
          <a:solidFill>
            <a:srgbClr val="FFFFFF"/>
          </a:solidFill>
          <a:ln/>
        </p:spPr>
      </p:sp>
      <p:sp>
        <p:nvSpPr>
          <p:cNvPr id="40964"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Arial" pitchFamily="-111" charset="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385724645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C1DD0B7D-69C9-1C4B-8F69-D04B79B1B51E}" type="slidenum">
              <a:rPr lang="en-US">
                <a:latin typeface="Arial" pitchFamily="-111" charset="0"/>
                <a:ea typeface="ＭＳ Ｐゴシック" pitchFamily="-111" charset="-128"/>
                <a:cs typeface="ＭＳ Ｐゴシック" pitchFamily="-111" charset="-128"/>
              </a:rPr>
              <a:pPr/>
              <a:t>265</a:t>
            </a:fld>
            <a:endParaRPr lang="en-US">
              <a:latin typeface="Arial" pitchFamily="-111" charset="0"/>
              <a:ea typeface="ＭＳ Ｐゴシック" pitchFamily="-111" charset="-128"/>
              <a:cs typeface="ＭＳ Ｐゴシック" pitchFamily="-111" charset="-128"/>
            </a:endParaRPr>
          </a:p>
        </p:txBody>
      </p:sp>
      <p:sp>
        <p:nvSpPr>
          <p:cNvPr id="24579" name="Rectangle 2"/>
          <p:cNvSpPr>
            <a:spLocks noGrp="1" noRot="1" noChangeAspect="1" noChangeArrowheads="1" noTextEdit="1"/>
          </p:cNvSpPr>
          <p:nvPr>
            <p:ph type="sldImg"/>
          </p:nvPr>
        </p:nvSpPr>
        <p:spPr>
          <a:solidFill>
            <a:srgbClr val="FFFFFF"/>
          </a:solidFill>
          <a:ln/>
        </p:spPr>
      </p:sp>
      <p:sp>
        <p:nvSpPr>
          <p:cNvPr id="24580"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Arial" pitchFamily="-111" charset="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2015701422"/>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76D2F17A-58C4-A144-B3A1-B632A3483B44}" type="slidenum">
              <a:rPr lang="en-US">
                <a:latin typeface="Arial" pitchFamily="-111" charset="0"/>
                <a:ea typeface="ＭＳ Ｐゴシック" pitchFamily="-111" charset="-128"/>
                <a:cs typeface="ＭＳ Ｐゴシック" pitchFamily="-111" charset="-128"/>
              </a:rPr>
              <a:pPr/>
              <a:t>273</a:t>
            </a:fld>
            <a:endParaRPr lang="en-US">
              <a:latin typeface="Arial" pitchFamily="-111" charset="0"/>
              <a:ea typeface="ＭＳ Ｐゴシック" pitchFamily="-111" charset="-128"/>
              <a:cs typeface="ＭＳ Ｐゴシック" pitchFamily="-111" charset="-128"/>
            </a:endParaRPr>
          </a:p>
        </p:txBody>
      </p:sp>
      <p:sp>
        <p:nvSpPr>
          <p:cNvPr id="26627" name="Rectangle 2"/>
          <p:cNvSpPr>
            <a:spLocks noGrp="1" noRot="1" noChangeAspect="1" noChangeArrowheads="1"/>
          </p:cNvSpPr>
          <p:nvPr>
            <p:ph type="sldImg"/>
          </p:nvPr>
        </p:nvSpPr>
        <p:spPr>
          <a:solidFill>
            <a:srgbClr val="FFFFFF"/>
          </a:solidFill>
          <a:ln/>
        </p:spPr>
      </p:sp>
      <p:sp>
        <p:nvSpPr>
          <p:cNvPr id="26628"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Arial" pitchFamily="-111" charset="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1896564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3C932B20-6EDD-584F-A4D7-9148CC1412DD}" type="slidenum">
              <a:rPr lang="en-US">
                <a:latin typeface="Times New Roman" pitchFamily="-109" charset="0"/>
              </a:rPr>
              <a:pPr/>
              <a:t>26</a:t>
            </a:fld>
            <a:endParaRPr lang="en-US">
              <a:latin typeface="Times New Roman" pitchFamily="-109" charset="0"/>
            </a:endParaRPr>
          </a:p>
        </p:txBody>
      </p:sp>
      <p:sp>
        <p:nvSpPr>
          <p:cNvPr id="40963" name="Rectangle 1026"/>
          <p:cNvSpPr>
            <a:spLocks noGrp="1" noRot="1" noChangeAspect="1" noChangeArrowheads="1" noTextEdit="1"/>
          </p:cNvSpPr>
          <p:nvPr>
            <p:ph type="sldImg"/>
          </p:nvPr>
        </p:nvSpPr>
        <p:spPr>
          <a:ln/>
        </p:spPr>
      </p:sp>
      <p:sp>
        <p:nvSpPr>
          <p:cNvPr id="40964" name="Rectangle 1027"/>
          <p:cNvSpPr>
            <a:spLocks noGrp="1" noChangeArrowheads="1"/>
          </p:cNvSpPr>
          <p:nvPr>
            <p:ph type="body" idx="1"/>
          </p:nvPr>
        </p:nvSpPr>
        <p:spPr>
          <a:noFill/>
          <a:ln/>
        </p:spPr>
        <p:txBody>
          <a:bodyPr/>
          <a:lstStyle/>
          <a:p>
            <a:pPr>
              <a:spcBef>
                <a:spcPct val="0"/>
              </a:spcBef>
            </a:pPr>
            <a:endParaRPr lang="en-US" sz="240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44030317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27E99B2C-2DEA-1143-9F90-EFF7A4F48DDC}" type="slidenum">
              <a:rPr lang="en-US">
                <a:latin typeface="Arial" pitchFamily="-111" charset="0"/>
                <a:ea typeface="ＭＳ Ｐゴシック" pitchFamily="-111" charset="-128"/>
                <a:cs typeface="ＭＳ Ｐゴシック" pitchFamily="-111" charset="-128"/>
              </a:rPr>
              <a:pPr/>
              <a:t>274</a:t>
            </a:fld>
            <a:endParaRPr lang="en-US">
              <a:latin typeface="Arial" pitchFamily="-111" charset="0"/>
              <a:ea typeface="ＭＳ Ｐゴシック" pitchFamily="-111" charset="-128"/>
              <a:cs typeface="ＭＳ Ｐゴシック" pitchFamily="-111" charset="-128"/>
            </a:endParaRPr>
          </a:p>
        </p:txBody>
      </p:sp>
      <p:sp>
        <p:nvSpPr>
          <p:cNvPr id="47107" name="Rectangle 2"/>
          <p:cNvSpPr>
            <a:spLocks noGrp="1" noRot="1" noChangeAspect="1" noChangeArrowheads="1"/>
          </p:cNvSpPr>
          <p:nvPr>
            <p:ph type="sldImg"/>
          </p:nvPr>
        </p:nvSpPr>
        <p:spPr>
          <a:solidFill>
            <a:srgbClr val="FFFFFF"/>
          </a:solidFill>
          <a:ln/>
        </p:spPr>
      </p:sp>
      <p:sp>
        <p:nvSpPr>
          <p:cNvPr id="47108"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Arial" pitchFamily="-111" charset="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337162261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A5477DB2-F510-0E43-B001-91D702824433}" type="slidenum">
              <a:rPr lang="en-US">
                <a:latin typeface="Arial" pitchFamily="-111" charset="0"/>
                <a:ea typeface="ＭＳ Ｐゴシック" pitchFamily="-111" charset="-128"/>
                <a:cs typeface="ＭＳ Ｐゴシック" pitchFamily="-111" charset="-128"/>
              </a:rPr>
              <a:pPr/>
              <a:t>281</a:t>
            </a:fld>
            <a:endParaRPr lang="en-US">
              <a:latin typeface="Arial" pitchFamily="-111" charset="0"/>
              <a:ea typeface="ＭＳ Ｐゴシック" pitchFamily="-111" charset="-128"/>
              <a:cs typeface="ＭＳ Ｐゴシック" pitchFamily="-111" charset="-128"/>
            </a:endParaRPr>
          </a:p>
        </p:txBody>
      </p:sp>
      <p:sp>
        <p:nvSpPr>
          <p:cNvPr id="55299" name="Rectangle 2"/>
          <p:cNvSpPr>
            <a:spLocks noGrp="1" noRot="1" noChangeAspect="1" noChangeArrowheads="1" noTextEdit="1"/>
          </p:cNvSpPr>
          <p:nvPr>
            <p:ph type="sldImg"/>
          </p:nvPr>
        </p:nvSpPr>
        <p:spPr>
          <a:solidFill>
            <a:srgbClr val="FFFFFF"/>
          </a:solidFill>
          <a:ln/>
        </p:spPr>
      </p:sp>
      <p:sp>
        <p:nvSpPr>
          <p:cNvPr id="55300"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Arial" pitchFamily="-111" charset="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304059461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89C2C4B6-FEA7-A747-BA19-7F7A6B318E4E}" type="slidenum">
              <a:rPr lang="en-US">
                <a:latin typeface="Arial" pitchFamily="-111" charset="0"/>
                <a:ea typeface="ＭＳ Ｐゴシック" pitchFamily="-111" charset="-128"/>
                <a:cs typeface="ＭＳ Ｐゴシック" pitchFamily="-111" charset="-128"/>
              </a:rPr>
              <a:pPr/>
              <a:t>289</a:t>
            </a:fld>
            <a:endParaRPr lang="en-US">
              <a:latin typeface="Arial" pitchFamily="-111" charset="0"/>
              <a:ea typeface="ＭＳ Ｐゴシック" pitchFamily="-111" charset="-128"/>
              <a:cs typeface="ＭＳ Ｐゴシック" pitchFamily="-111" charset="-128"/>
            </a:endParaRPr>
          </a:p>
        </p:txBody>
      </p:sp>
      <p:sp>
        <p:nvSpPr>
          <p:cNvPr id="59395" name="Rectangle 2"/>
          <p:cNvSpPr>
            <a:spLocks noGrp="1" noRot="1" noChangeAspect="1" noChangeArrowheads="1" noTextEdit="1"/>
          </p:cNvSpPr>
          <p:nvPr>
            <p:ph type="sldImg"/>
          </p:nvPr>
        </p:nvSpPr>
        <p:spPr>
          <a:solidFill>
            <a:srgbClr val="FFFFFF"/>
          </a:solidFill>
          <a:ln/>
        </p:spPr>
      </p:sp>
      <p:sp>
        <p:nvSpPr>
          <p:cNvPr id="59396"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latin typeface="Arial" pitchFamily="-111" charset="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203961965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p>
            <a:fld id="{A32B0A20-D7D4-D042-82BB-6CCC3A4F1097}" type="slidenum">
              <a:rPr lang="en-US"/>
              <a:pPr/>
              <a:t>290</a:t>
            </a:fld>
            <a:endParaRPr lang="en-US"/>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noFill/>
          <a:ln/>
        </p:spPr>
        <p:txBody>
          <a:bodyPr/>
          <a:lstStyle/>
          <a:p>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32922163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p:spPr>
        <p:txBody>
          <a:bodyPr/>
          <a:lstStyle/>
          <a:p>
            <a:fld id="{4E3BA943-C468-1140-9B85-C06EBDA26370}" type="slidenum">
              <a:rPr lang="en-US"/>
              <a:pPr/>
              <a:t>291</a:t>
            </a:fld>
            <a:endParaRPr lang="en-US"/>
          </a:p>
        </p:txBody>
      </p:sp>
      <p:sp>
        <p:nvSpPr>
          <p:cNvPr id="76803" name="Rectangle 1026"/>
          <p:cNvSpPr>
            <a:spLocks noGrp="1" noRot="1" noChangeAspect="1" noChangeArrowheads="1" noTextEdit="1"/>
          </p:cNvSpPr>
          <p:nvPr>
            <p:ph type="sldImg"/>
          </p:nvPr>
        </p:nvSpPr>
        <p:spPr>
          <a:ln/>
        </p:spPr>
      </p:sp>
      <p:sp>
        <p:nvSpPr>
          <p:cNvPr id="76804" name="Rectangle 1027"/>
          <p:cNvSpPr>
            <a:spLocks noGrp="1" noChangeArrowheads="1"/>
          </p:cNvSpPr>
          <p:nvPr>
            <p:ph type="body" idx="1"/>
          </p:nvPr>
        </p:nvSpPr>
        <p:spPr>
          <a:noFill/>
          <a:ln/>
        </p:spPr>
        <p:txBody>
          <a:bodyPr/>
          <a:lstStyle/>
          <a:p>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44728387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p:spPr>
        <p:txBody>
          <a:bodyPr/>
          <a:lstStyle/>
          <a:p>
            <a:fld id="{3A902089-FF16-B94F-9A31-53CD120995B1}" type="slidenum">
              <a:rPr lang="en-US"/>
              <a:pPr/>
              <a:t>292</a:t>
            </a:fld>
            <a:endParaRPr lang="en-US"/>
          </a:p>
        </p:txBody>
      </p:sp>
      <p:sp>
        <p:nvSpPr>
          <p:cNvPr id="78851" name="Rectangle 2"/>
          <p:cNvSpPr>
            <a:spLocks noGrp="1" noRot="1" noChangeAspect="1" noChangeArrowheads="1" noTextEdit="1"/>
          </p:cNvSpPr>
          <p:nvPr>
            <p:ph type="sldImg"/>
          </p:nvPr>
        </p:nvSpPr>
        <p:spPr>
          <a:ln/>
        </p:spPr>
      </p:sp>
      <p:sp>
        <p:nvSpPr>
          <p:cNvPr id="78852" name="Rectangle 3"/>
          <p:cNvSpPr>
            <a:spLocks noGrp="1" noChangeArrowheads="1"/>
          </p:cNvSpPr>
          <p:nvPr>
            <p:ph type="body" idx="1"/>
          </p:nvPr>
        </p:nvSpPr>
        <p:spPr>
          <a:noFill/>
          <a:ln/>
        </p:spPr>
        <p:txBody>
          <a:bodyPr/>
          <a:lstStyle/>
          <a:p>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2346489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p>
            <a:fld id="{0C0A75FF-7279-834C-BDE3-6DE8FAE0474B}" type="slidenum">
              <a:rPr lang="en-US"/>
              <a:pPr/>
              <a:t>296</a:t>
            </a:fld>
            <a:endParaRPr lang="en-US"/>
          </a:p>
        </p:txBody>
      </p:sp>
      <p:sp>
        <p:nvSpPr>
          <p:cNvPr id="82947" name="Rectangle 2"/>
          <p:cNvSpPr>
            <a:spLocks noGrp="1" noRot="1" noChangeAspect="1" noChangeArrowheads="1" noTextEdit="1"/>
          </p:cNvSpPr>
          <p:nvPr>
            <p:ph type="sldImg"/>
          </p:nvPr>
        </p:nvSpPr>
        <p:spPr>
          <a:ln/>
        </p:spPr>
      </p:sp>
      <p:sp>
        <p:nvSpPr>
          <p:cNvPr id="82948" name="Rectangle 3"/>
          <p:cNvSpPr>
            <a:spLocks noGrp="1" noChangeArrowheads="1"/>
          </p:cNvSpPr>
          <p:nvPr>
            <p:ph type="body" idx="1"/>
          </p:nvPr>
        </p:nvSpPr>
        <p:spPr>
          <a:noFill/>
          <a:ln/>
        </p:spPr>
        <p:txBody>
          <a:bodyPr/>
          <a:lstStyle/>
          <a:p>
            <a:endParaRPr lang="en-US">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428194648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a:noFill/>
        </p:spPr>
        <p:txBody>
          <a:bodyPr/>
          <a:lstStyle/>
          <a:p>
            <a:fld id="{A796DE13-9C2D-3A40-A403-57798EC8AC20}" type="slidenum">
              <a:rPr lang="en-US"/>
              <a:pPr/>
              <a:t>300</a:t>
            </a:fld>
            <a:endParaRPr lang="en-US"/>
          </a:p>
        </p:txBody>
      </p:sp>
      <p:sp>
        <p:nvSpPr>
          <p:cNvPr id="91139" name="Rectangle 2"/>
          <p:cNvSpPr>
            <a:spLocks noGrp="1" noRot="1" noChangeAspect="1" noChangeArrowheads="1" noTextEdit="1"/>
          </p:cNvSpPr>
          <p:nvPr>
            <p:ph type="sldImg"/>
          </p:nvPr>
        </p:nvSpPr>
        <p:spPr>
          <a:ln/>
        </p:spPr>
      </p:sp>
      <p:sp>
        <p:nvSpPr>
          <p:cNvPr id="91140" name="Rectangle 3"/>
          <p:cNvSpPr>
            <a:spLocks noGrp="1" noChangeArrowheads="1"/>
          </p:cNvSpPr>
          <p:nvPr>
            <p:ph type="body" idx="1"/>
          </p:nvPr>
        </p:nvSpPr>
        <p:spPr>
          <a:noFill/>
          <a:ln/>
        </p:spPr>
        <p:txBody>
          <a:bodyPr/>
          <a:lstStyle/>
          <a:p>
            <a:endParaRPr lang="en-US" dirty="0">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166382351"/>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p:spPr>
        <p:txBody>
          <a:bodyPr/>
          <a:lstStyle/>
          <a:p>
            <a:fld id="{83D0AD5B-5082-6949-89D1-F36C6807B178}" type="slidenum">
              <a:rPr lang="en-US"/>
              <a:pPr/>
              <a:t>328</a:t>
            </a:fld>
            <a:endParaRPr lang="en-US"/>
          </a:p>
        </p:txBody>
      </p:sp>
      <p:sp>
        <p:nvSpPr>
          <p:cNvPr id="20483" name="Rectangle 2"/>
          <p:cNvSpPr>
            <a:spLocks noGrp="1" noRot="1" noChangeAspect="1" noChangeArrowheads="1" noTextEdit="1"/>
          </p:cNvSpPr>
          <p:nvPr>
            <p:ph type="sldImg"/>
          </p:nvPr>
        </p:nvSpPr>
        <p:spPr>
          <a:xfrm>
            <a:off x="1143000" y="685800"/>
            <a:ext cx="4572000" cy="3429000"/>
          </a:xfrm>
          <a:ln/>
        </p:spPr>
      </p:sp>
      <p:sp>
        <p:nvSpPr>
          <p:cNvPr id="20484" name="Rectangle 3"/>
          <p:cNvSpPr>
            <a:spLocks noGrp="1" noChangeArrowheads="1"/>
          </p:cNvSpPr>
          <p:nvPr>
            <p:ph type="body" idx="1"/>
          </p:nvPr>
        </p:nvSpPr>
        <p:spPr>
          <a:noFill/>
          <a:ln/>
        </p:spPr>
        <p:txBody>
          <a:bodyPr/>
          <a:lstStyle/>
          <a:p>
            <a:endParaRPr lang="en-US">
              <a:latin typeface="Times New Roman"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644343079"/>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FFE011D6-2547-8F43-8B6E-7BB31C3438A6}" type="slidenum">
              <a:rPr lang="en-US"/>
              <a:pPr/>
              <a:t>330</a:t>
            </a:fld>
            <a:endParaRPr lang="en-US"/>
          </a:p>
        </p:txBody>
      </p:sp>
      <p:sp>
        <p:nvSpPr>
          <p:cNvPr id="24579" name="Rectangle 2"/>
          <p:cNvSpPr>
            <a:spLocks noGrp="1" noRot="1" noChangeAspect="1" noChangeArrowheads="1" noTextEdit="1"/>
          </p:cNvSpPr>
          <p:nvPr>
            <p:ph type="sldImg"/>
          </p:nvPr>
        </p:nvSpPr>
        <p:spPr>
          <a:xfrm>
            <a:off x="1143000" y="685800"/>
            <a:ext cx="4572000" cy="3429000"/>
          </a:xfrm>
          <a:ln/>
        </p:spPr>
      </p:sp>
      <p:sp>
        <p:nvSpPr>
          <p:cNvPr id="24580" name="Rectangle 3"/>
          <p:cNvSpPr>
            <a:spLocks noGrp="1" noChangeArrowheads="1"/>
          </p:cNvSpPr>
          <p:nvPr>
            <p:ph type="body" idx="1"/>
          </p:nvPr>
        </p:nvSpPr>
        <p:spPr>
          <a:noFill/>
          <a:ln/>
        </p:spPr>
        <p:txBody>
          <a:bodyPr/>
          <a:lstStyle/>
          <a:p>
            <a:endParaRPr lang="en-US">
              <a:latin typeface="Times New Roman"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0238194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bg1"/>
        </a:solidFill>
        <a:effectLst/>
      </p:bgPr>
    </p:bg>
    <p:spTree>
      <p:nvGrpSpPr>
        <p:cNvPr id="1" name=""/>
        <p:cNvGrpSpPr/>
        <p:nvPr/>
      </p:nvGrpSpPr>
      <p:grpSpPr>
        <a:xfrm>
          <a:off x="0" y="0"/>
          <a:ext cx="0" cy="0"/>
          <a:chOff x="0" y="0"/>
          <a:chExt cx="0" cy="0"/>
        </a:xfrm>
      </p:grpSpPr>
      <p:pic>
        <p:nvPicPr>
          <p:cNvPr id="3082" name="Picture 10" descr="DG_Bar_Blue_USLetter_RGB"/>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248400"/>
            <a:ext cx="9144000" cy="60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Text Placeholder 2"/>
          <p:cNvSpPr>
            <a:spLocks noGrp="1"/>
          </p:cNvSpPr>
          <p:nvPr>
            <p:ph type="body" sz="quarter" idx="10" hasCustomPrompt="1"/>
          </p:nvPr>
        </p:nvSpPr>
        <p:spPr>
          <a:xfrm>
            <a:off x="0" y="1295400"/>
            <a:ext cx="4419600" cy="685800"/>
          </a:xfrm>
        </p:spPr>
        <p:txBody>
          <a:bodyPr/>
          <a:lstStyle>
            <a:lvl1pPr marL="0" indent="0">
              <a:buNone/>
              <a:defRPr>
                <a:solidFill>
                  <a:srgbClr val="0000FF"/>
                </a:solidFill>
                <a:latin typeface="Rosewood Std Regular"/>
                <a:cs typeface="Rosewood Std Regular"/>
              </a:defRPr>
            </a:lvl1pPr>
          </a:lstStyle>
          <a:p>
            <a:pPr lvl="0"/>
            <a:r>
              <a:rPr lang="en-US" dirty="0"/>
              <a:t>Chapter </a:t>
            </a:r>
          </a:p>
        </p:txBody>
      </p:sp>
      <p:sp>
        <p:nvSpPr>
          <p:cNvPr id="9" name="Text Placeholder 8"/>
          <p:cNvSpPr>
            <a:spLocks noGrp="1"/>
          </p:cNvSpPr>
          <p:nvPr>
            <p:ph type="body" sz="quarter" idx="11"/>
          </p:nvPr>
        </p:nvSpPr>
        <p:spPr>
          <a:xfrm>
            <a:off x="1800" y="3352800"/>
            <a:ext cx="4419600" cy="1752600"/>
          </a:xfrm>
        </p:spPr>
        <p:txBody>
          <a:bodyPr/>
          <a:lstStyle>
            <a:lvl1pPr marL="0" indent="0">
              <a:buNone/>
              <a:defRPr>
                <a:solidFill>
                  <a:srgbClr val="FF0000"/>
                </a:solidFill>
                <a:latin typeface="Bernard MT Condensed"/>
                <a:cs typeface="Bernard MT Condensed"/>
              </a:defRPr>
            </a:lvl1pPr>
          </a:lstStyle>
          <a:p>
            <a:pPr lvl="0"/>
            <a:r>
              <a:rPr lang="en-US"/>
              <a:t>Click to edit Master text styles</a:t>
            </a:r>
          </a:p>
        </p:txBody>
      </p:sp>
      <p:pic>
        <p:nvPicPr>
          <p:cNvPr id="6" name="Picture 10" descr="DG_Bar_Blue_USLetter_RGB"/>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624840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3"/>
          <p:cNvPicPr>
            <a:picLocks noChangeAspect="1" noChangeArrowheads="1"/>
          </p:cNvPicPr>
          <p:nvPr userDrawn="1"/>
        </p:nvPicPr>
        <p:blipFill>
          <a:blip r:embed="rId3"/>
          <a:stretch>
            <a:fillRect/>
          </a:stretch>
        </p:blipFill>
        <p:spPr bwMode="auto">
          <a:xfrm>
            <a:off x="4419600" y="0"/>
            <a:ext cx="4724400" cy="6248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4292168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26331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19200"/>
            <a:ext cx="7772400" cy="1470025"/>
          </a:xfrm>
          <a:prstGeom prst="rect">
            <a:avLst/>
          </a:prstGeom>
        </p:spPr>
        <p:txBody>
          <a:bodyPr vert="horz"/>
          <a:lstStyle/>
          <a:p>
            <a:r>
              <a:rPr lang="en-US"/>
              <a:t>Click to edit Master title style</a:t>
            </a:r>
          </a:p>
        </p:txBody>
      </p:sp>
      <p:sp>
        <p:nvSpPr>
          <p:cNvPr id="3" name="Subtitle 2"/>
          <p:cNvSpPr>
            <a:spLocks noGrp="1"/>
          </p:cNvSpPr>
          <p:nvPr>
            <p:ph type="subTitle" idx="1"/>
          </p:nvPr>
        </p:nvSpPr>
        <p:spPr>
          <a:xfrm>
            <a:off x="1371600" y="4876800"/>
            <a:ext cx="64008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Tree>
    <p:extLst>
      <p:ext uri="{BB962C8B-B14F-4D97-AF65-F5344CB8AC3E}">
        <p14:creationId xmlns:p14="http://schemas.microsoft.com/office/powerpoint/2010/main" val="1759308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chemeClr val="bg1"/>
        </a:solidFill>
        <a:effectLst/>
      </p:bgPr>
    </p:bg>
    <p:spTree>
      <p:nvGrpSpPr>
        <p:cNvPr id="1" name=""/>
        <p:cNvGrpSpPr/>
        <p:nvPr/>
      </p:nvGrpSpPr>
      <p:grpSpPr>
        <a:xfrm>
          <a:off x="0" y="0"/>
          <a:ext cx="0" cy="0"/>
          <a:chOff x="0" y="0"/>
          <a:chExt cx="0" cy="0"/>
        </a:xfrm>
      </p:grpSpPr>
      <p:pic>
        <p:nvPicPr>
          <p:cNvPr id="3082" name="Picture 10" descr="DG_Bar_Blue_USLetter_RGB"/>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624840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 name="Text Placeholder 2"/>
          <p:cNvSpPr>
            <a:spLocks noGrp="1"/>
          </p:cNvSpPr>
          <p:nvPr>
            <p:ph type="body" sz="quarter" idx="10" hasCustomPrompt="1"/>
          </p:nvPr>
        </p:nvSpPr>
        <p:spPr>
          <a:xfrm>
            <a:off x="0" y="1295400"/>
            <a:ext cx="4419600" cy="685800"/>
          </a:xfrm>
        </p:spPr>
        <p:txBody>
          <a:bodyPr/>
          <a:lstStyle>
            <a:lvl1pPr marL="0" indent="0">
              <a:buNone/>
              <a:defRPr>
                <a:solidFill>
                  <a:srgbClr val="0000FF"/>
                </a:solidFill>
                <a:latin typeface="Rosewood Std Regular"/>
                <a:cs typeface="Rosewood Std Regular"/>
              </a:defRPr>
            </a:lvl1pPr>
          </a:lstStyle>
          <a:p>
            <a:pPr lvl="0"/>
            <a:r>
              <a:rPr lang="en-US" dirty="0"/>
              <a:t>Chapter </a:t>
            </a:r>
          </a:p>
        </p:txBody>
      </p:sp>
      <p:sp>
        <p:nvSpPr>
          <p:cNvPr id="9" name="Text Placeholder 8"/>
          <p:cNvSpPr>
            <a:spLocks noGrp="1"/>
          </p:cNvSpPr>
          <p:nvPr>
            <p:ph type="body" sz="quarter" idx="11"/>
          </p:nvPr>
        </p:nvSpPr>
        <p:spPr>
          <a:xfrm>
            <a:off x="1800" y="3352800"/>
            <a:ext cx="4419600" cy="1752600"/>
          </a:xfrm>
        </p:spPr>
        <p:txBody>
          <a:bodyPr/>
          <a:lstStyle>
            <a:lvl1pPr marL="0" indent="0">
              <a:buNone/>
              <a:defRPr>
                <a:solidFill>
                  <a:srgbClr val="FF0000"/>
                </a:solidFill>
                <a:latin typeface="Bernard MT Condensed"/>
                <a:cs typeface="Bernard MT Condensed"/>
              </a:defRPr>
            </a:lvl1pPr>
          </a:lstStyle>
          <a:p>
            <a:pPr lvl="0"/>
            <a:r>
              <a:rPr lang="en-US" dirty="0"/>
              <a:t>Click to edit Master text styles</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4" name="Picture 3" descr="j0441471.png"/>
          <p:cNvPicPr>
            <a:picLocks noChangeAspect="1"/>
          </p:cNvPicPr>
          <p:nvPr userDrawn="1"/>
        </p:nvPicPr>
        <p:blipFill>
          <a:blip r:embed="rId2"/>
          <a:stretch>
            <a:fillRect/>
          </a:stretch>
        </p:blipFill>
        <p:spPr>
          <a:xfrm>
            <a:off x="76200" y="-228600"/>
            <a:ext cx="8991600" cy="6172200"/>
          </a:xfrm>
          <a:prstGeom prst="rect">
            <a:avLst/>
          </a:prstGeom>
        </p:spPr>
      </p:pic>
      <p:sp>
        <p:nvSpPr>
          <p:cNvPr id="6" name="Subtitle 2"/>
          <p:cNvSpPr>
            <a:spLocks noGrp="1"/>
          </p:cNvSpPr>
          <p:nvPr>
            <p:ph type="subTitle" idx="1"/>
          </p:nvPr>
        </p:nvSpPr>
        <p:spPr>
          <a:xfrm>
            <a:off x="2209800" y="685800"/>
            <a:ext cx="46482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Tree>
    <p:extLst>
      <p:ext uri="{BB962C8B-B14F-4D97-AF65-F5344CB8AC3E}">
        <p14:creationId xmlns:p14="http://schemas.microsoft.com/office/powerpoint/2010/main" val="26355232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5410200" y="6534150"/>
            <a:ext cx="3733800" cy="323850"/>
          </a:xfrm>
          <a:prstGeom prst="rect">
            <a:avLst/>
          </a:prstGeom>
        </p:spPr>
        <p:txBody>
          <a:bodyPr/>
          <a:lstStyle>
            <a:lvl1pPr>
              <a:defRPr/>
            </a:lvl1pPr>
          </a:lstStyle>
          <a:p>
            <a:endParaRPr lang="en-US"/>
          </a:p>
        </p:txBody>
      </p:sp>
    </p:spTree>
    <p:extLst>
      <p:ext uri="{BB962C8B-B14F-4D97-AF65-F5344CB8AC3E}">
        <p14:creationId xmlns:p14="http://schemas.microsoft.com/office/powerpoint/2010/main" val="40419707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3716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457200" y="1981200"/>
            <a:ext cx="4038600" cy="3886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4038600" cy="3886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276217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457200"/>
            <a:ext cx="8229600" cy="5410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noChangeArrowheads="1"/>
          </p:cNvSpPr>
          <p:nvPr>
            <p:ph type="ftr" sz="quarter" idx="10"/>
          </p:nvPr>
        </p:nvSpPr>
        <p:spPr>
          <a:xfrm>
            <a:off x="1828800" y="6629400"/>
            <a:ext cx="6553200" cy="304800"/>
          </a:xfrm>
          <a:prstGeom prst="rect">
            <a:avLst/>
          </a:prstGeom>
          <a:ln/>
        </p:spPr>
        <p:txBody>
          <a:bodyPr/>
          <a:lstStyle>
            <a:lvl1pPr>
              <a:defRPr/>
            </a:lvl1pPr>
          </a:lstStyle>
          <a:p>
            <a:pPr>
              <a:defRPr/>
            </a:pPr>
            <a:r>
              <a:rPr lang="en-US"/>
              <a:t>The Practice of Computing Using Python, Punch, Enbody, ©2011 Pearson Addison-Wesley. All rights reserved </a:t>
            </a:r>
          </a:p>
        </p:txBody>
      </p:sp>
      <p:sp>
        <p:nvSpPr>
          <p:cNvPr id="4" name="Slide Number Placeholder 3"/>
          <p:cNvSpPr>
            <a:spLocks noGrp="1" noChangeArrowheads="1"/>
          </p:cNvSpPr>
          <p:nvPr>
            <p:ph type="sldNum" sz="quarter" idx="11"/>
          </p:nvPr>
        </p:nvSpPr>
        <p:spPr>
          <a:xfrm>
            <a:off x="6477000" y="6172200"/>
            <a:ext cx="2133600" cy="457200"/>
          </a:xfrm>
          <a:prstGeom prst="rect">
            <a:avLst/>
          </a:prstGeom>
          <a:ln/>
        </p:spPr>
        <p:txBody>
          <a:bodyPr/>
          <a:lstStyle>
            <a:lvl1pPr>
              <a:defRPr/>
            </a:lvl1pPr>
          </a:lstStyle>
          <a:p>
            <a:pPr>
              <a:defRPr/>
            </a:pPr>
            <a:fld id="{D4F2337A-8D8D-7C43-A77C-40808C2D8B8A}" type="slidenum">
              <a:rPr lang="en-US"/>
              <a:pPr>
                <a:defRPr/>
              </a:pPr>
              <a:t>‹#›</a:t>
            </a:fld>
            <a:endParaRPr lang="en-US"/>
          </a:p>
        </p:txBody>
      </p:sp>
    </p:spTree>
    <p:extLst>
      <p:ext uri="{BB962C8B-B14F-4D97-AF65-F5344CB8AC3E}">
        <p14:creationId xmlns:p14="http://schemas.microsoft.com/office/powerpoint/2010/main" val="124704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4" name="Picture 3" descr="j0441471.png"/>
          <p:cNvPicPr>
            <a:picLocks noChangeAspect="1"/>
          </p:cNvPicPr>
          <p:nvPr/>
        </p:nvPicPr>
        <p:blipFill>
          <a:blip r:embed="rId2"/>
          <a:stretch>
            <a:fillRect/>
          </a:stretch>
        </p:blipFill>
        <p:spPr>
          <a:xfrm>
            <a:off x="76200" y="-228600"/>
            <a:ext cx="8991600" cy="6172200"/>
          </a:xfrm>
          <a:prstGeom prst="rect">
            <a:avLst/>
          </a:prstGeom>
        </p:spPr>
      </p:pic>
      <p:sp>
        <p:nvSpPr>
          <p:cNvPr id="6" name="Subtitle 2"/>
          <p:cNvSpPr>
            <a:spLocks noGrp="1"/>
          </p:cNvSpPr>
          <p:nvPr>
            <p:ph type="subTitle" idx="1"/>
          </p:nvPr>
        </p:nvSpPr>
        <p:spPr>
          <a:xfrm>
            <a:off x="2209800" y="685800"/>
            <a:ext cx="46482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pic>
        <p:nvPicPr>
          <p:cNvPr id="5" name="Picture 4" descr="j0441471.png"/>
          <p:cNvPicPr>
            <a:picLocks noChangeAspect="1"/>
          </p:cNvPicPr>
          <p:nvPr userDrawn="1"/>
        </p:nvPicPr>
        <p:blipFill>
          <a:blip r:embed="rId2"/>
          <a:stretch>
            <a:fillRect/>
          </a:stretch>
        </p:blipFill>
        <p:spPr>
          <a:xfrm>
            <a:off x="76200" y="-228600"/>
            <a:ext cx="8991600" cy="6172200"/>
          </a:xfrm>
          <a:prstGeom prst="rect">
            <a:avLst/>
          </a:prstGeom>
        </p:spPr>
      </p:pic>
    </p:spTree>
    <p:extLst>
      <p:ext uri="{BB962C8B-B14F-4D97-AF65-F5344CB8AC3E}">
        <p14:creationId xmlns:p14="http://schemas.microsoft.com/office/powerpoint/2010/main" val="449691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descr="han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9799982">
            <a:off x="8131011" y="197933"/>
            <a:ext cx="938721" cy="548603"/>
          </a:xfrm>
          <a:prstGeom prst="rect">
            <a:avLst/>
          </a:prstGeom>
        </p:spPr>
      </p:pic>
      <p:pic>
        <p:nvPicPr>
          <p:cNvPr id="6" name="Picture 5" descr="hand.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9799982">
            <a:off x="8131011" y="197933"/>
            <a:ext cx="938721" cy="548603"/>
          </a:xfrm>
          <a:prstGeom prst="rect">
            <a:avLst/>
          </a:prstGeom>
        </p:spPr>
      </p:pic>
    </p:spTree>
    <p:extLst>
      <p:ext uri="{BB962C8B-B14F-4D97-AF65-F5344CB8AC3E}">
        <p14:creationId xmlns:p14="http://schemas.microsoft.com/office/powerpoint/2010/main" val="970708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602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02494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53366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ookPaste">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0" y="76200"/>
            <a:ext cx="9144000" cy="6324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636111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86217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601495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ECFF"/>
        </a:solidFill>
        <a:effectLst/>
      </p:bgPr>
    </p:bg>
    <p:spTree>
      <p:nvGrpSpPr>
        <p:cNvPr id="1" name=""/>
        <p:cNvGrpSpPr/>
        <p:nvPr/>
      </p:nvGrpSpPr>
      <p:grpSpPr>
        <a:xfrm>
          <a:off x="0" y="0"/>
          <a:ext cx="0" cy="0"/>
          <a:chOff x="0" y="0"/>
          <a:chExt cx="0" cy="0"/>
        </a:xfrm>
      </p:grpSpPr>
      <p:sp>
        <p:nvSpPr>
          <p:cNvPr id="1035" name="Rectangle 11"/>
          <p:cNvSpPr>
            <a:spLocks noGrp="1" noChangeArrowheads="1"/>
          </p:cNvSpPr>
          <p:nvPr>
            <p:ph type="body" idx="1"/>
          </p:nvPr>
        </p:nvSpPr>
        <p:spPr bwMode="auto">
          <a:xfrm>
            <a:off x="457200" y="1600200"/>
            <a:ext cx="8229600" cy="4525963"/>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1"/>
            <a:r>
              <a:rPr lang="en-US" dirty="0"/>
              <a:t>Second level</a:t>
            </a:r>
          </a:p>
          <a:p>
            <a:pPr lvl="2"/>
            <a:r>
              <a:rPr lang="en-US" dirty="0"/>
              <a:t>Third level</a:t>
            </a:r>
          </a:p>
          <a:p>
            <a:pPr lvl="3"/>
            <a:r>
              <a:rPr lang="en-US" dirty="0"/>
              <a:t>Fourth level</a:t>
            </a:r>
          </a:p>
          <a:p>
            <a:pPr lvl="4"/>
            <a:r>
              <a:rPr lang="en-US" dirty="0"/>
              <a:t>Fifth level</a:t>
            </a:r>
          </a:p>
        </p:txBody>
      </p:sp>
      <p:sp>
        <p:nvSpPr>
          <p:cNvPr id="1036" name="Rectangle 12"/>
          <p:cNvSpPr>
            <a:spLocks noGrp="1" noChangeArrowheads="1"/>
          </p:cNvSpPr>
          <p:nvPr>
            <p:ph type="title"/>
          </p:nvPr>
        </p:nvSpPr>
        <p:spPr bwMode="auto">
          <a:xfrm>
            <a:off x="457200" y="274638"/>
            <a:ext cx="8229600" cy="11430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bodyPr>
          <a:lstStyle/>
          <a:p>
            <a:pPr lvl="0"/>
            <a:endParaRPr lang="en-US"/>
          </a:p>
        </p:txBody>
      </p:sp>
      <p:sp>
        <p:nvSpPr>
          <p:cNvPr id="5" name="TextBox 4"/>
          <p:cNvSpPr txBox="1"/>
          <p:nvPr/>
        </p:nvSpPr>
        <p:spPr bwMode="auto">
          <a:xfrm>
            <a:off x="4851398" y="6396335"/>
            <a:ext cx="4281716" cy="4616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1200" dirty="0">
                <a:solidFill>
                  <a:srgbClr val="008000"/>
                </a:solidFill>
              </a:rPr>
              <a:t>"The Practice of Computing Using Python, 3rd/ E, GE", </a:t>
            </a:r>
            <a:endParaRPr lang="en-US" sz="1200" baseline="0" dirty="0">
              <a:solidFill>
                <a:srgbClr val="008000"/>
              </a:solidFill>
            </a:endParaRPr>
          </a:p>
          <a:p>
            <a:r>
              <a:rPr lang="en-US" sz="1200" baseline="0" dirty="0">
                <a:solidFill>
                  <a:srgbClr val="008000"/>
                </a:solidFill>
              </a:rPr>
              <a:t>Punch &amp; </a:t>
            </a:r>
            <a:r>
              <a:rPr lang="en-US" sz="1200" baseline="0" dirty="0" err="1">
                <a:solidFill>
                  <a:srgbClr val="008000"/>
                </a:solidFill>
              </a:rPr>
              <a:t>Enbody</a:t>
            </a:r>
            <a:r>
              <a:rPr lang="en-US" sz="1200" baseline="0" dirty="0">
                <a:solidFill>
                  <a:srgbClr val="008000"/>
                </a:solidFill>
              </a:rPr>
              <a:t>, </a:t>
            </a:r>
            <a:r>
              <a:rPr lang="en-US" sz="1200" dirty="0">
                <a:solidFill>
                  <a:srgbClr val="008000"/>
                </a:solidFill>
              </a:rPr>
              <a:t>Copyright © 2017 Pearson Education, Ltd.</a:t>
            </a:r>
          </a:p>
        </p:txBody>
      </p:sp>
    </p:spTree>
    <p:extLst>
      <p:ext uri="{BB962C8B-B14F-4D97-AF65-F5344CB8AC3E}">
        <p14:creationId xmlns:p14="http://schemas.microsoft.com/office/powerpoint/2010/main" val="1614439525"/>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49" r:id="rId12"/>
    <p:sldLayoutId id="2147483660" r:id="rId13"/>
    <p:sldLayoutId id="2147483674" r:id="rId14"/>
    <p:sldLayoutId id="2147483675" r:id="rId15"/>
    <p:sldLayoutId id="2147483676" r:id="rId16"/>
  </p:sldLayoutIdLst>
  <p:hf sldNum="0" hdr="0" ftr="0" dt="0"/>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charset="0"/>
          <a:cs typeface="Arial" charset="0"/>
        </a:defRPr>
      </a:lvl2pPr>
      <a:lvl3pPr algn="ctr" rtl="0" eaLnBrk="1" fontAlgn="base" hangingPunct="1">
        <a:spcBef>
          <a:spcPct val="0"/>
        </a:spcBef>
        <a:spcAft>
          <a:spcPct val="0"/>
        </a:spcAft>
        <a:defRPr sz="4400">
          <a:solidFill>
            <a:schemeClr val="tx2"/>
          </a:solidFill>
          <a:latin typeface="Arial" charset="0"/>
          <a:ea typeface="ＭＳ Ｐゴシック" charset="0"/>
          <a:cs typeface="Arial" charset="0"/>
        </a:defRPr>
      </a:lvl3pPr>
      <a:lvl4pPr algn="ctr" rtl="0" eaLnBrk="1" fontAlgn="base" hangingPunct="1">
        <a:spcBef>
          <a:spcPct val="0"/>
        </a:spcBef>
        <a:spcAft>
          <a:spcPct val="0"/>
        </a:spcAft>
        <a:defRPr sz="4400">
          <a:solidFill>
            <a:schemeClr val="tx2"/>
          </a:solidFill>
          <a:latin typeface="Arial" charset="0"/>
          <a:ea typeface="ＭＳ Ｐゴシック" charset="0"/>
          <a:cs typeface="Arial" charset="0"/>
        </a:defRPr>
      </a:lvl4pPr>
      <a:lvl5pPr algn="ctr" rtl="0" eaLnBrk="1" fontAlgn="base" hangingPunct="1">
        <a:spcBef>
          <a:spcPct val="0"/>
        </a:spcBef>
        <a:spcAft>
          <a:spcPct val="0"/>
        </a:spcAft>
        <a:defRPr sz="4400">
          <a:solidFill>
            <a:schemeClr val="tx2"/>
          </a:solidFill>
          <a:latin typeface="Arial" charset="0"/>
          <a:ea typeface="ＭＳ Ｐゴシック" charset="0"/>
          <a:cs typeface="Arial" charset="0"/>
        </a:defRPr>
      </a:lvl5pPr>
      <a:lvl6pPr marL="457200" algn="ctr" rtl="0" eaLnBrk="1" fontAlgn="base" hangingPunct="1">
        <a:spcBef>
          <a:spcPct val="0"/>
        </a:spcBef>
        <a:spcAft>
          <a:spcPct val="0"/>
        </a:spcAft>
        <a:defRPr sz="4400">
          <a:solidFill>
            <a:schemeClr val="tx2"/>
          </a:solidFill>
          <a:latin typeface="Arial" charset="0"/>
          <a:ea typeface="ＭＳ Ｐゴシック" charset="0"/>
          <a:cs typeface="Arial" charset="0"/>
        </a:defRPr>
      </a:lvl6pPr>
      <a:lvl7pPr marL="914400" algn="ctr" rtl="0" eaLnBrk="1" fontAlgn="base" hangingPunct="1">
        <a:spcBef>
          <a:spcPct val="0"/>
        </a:spcBef>
        <a:spcAft>
          <a:spcPct val="0"/>
        </a:spcAft>
        <a:defRPr sz="4400">
          <a:solidFill>
            <a:schemeClr val="tx2"/>
          </a:solidFill>
          <a:latin typeface="Arial" charset="0"/>
          <a:ea typeface="ＭＳ Ｐゴシック" charset="0"/>
          <a:cs typeface="Arial" charset="0"/>
        </a:defRPr>
      </a:lvl7pPr>
      <a:lvl8pPr marL="1371600" algn="ctr" rtl="0" eaLnBrk="1" fontAlgn="base" hangingPunct="1">
        <a:spcBef>
          <a:spcPct val="0"/>
        </a:spcBef>
        <a:spcAft>
          <a:spcPct val="0"/>
        </a:spcAft>
        <a:defRPr sz="4400">
          <a:solidFill>
            <a:schemeClr val="tx2"/>
          </a:solidFill>
          <a:latin typeface="Arial" charset="0"/>
          <a:ea typeface="ＭＳ Ｐゴシック" charset="0"/>
          <a:cs typeface="Arial" charset="0"/>
        </a:defRPr>
      </a:lvl8pPr>
      <a:lvl9pPr marL="1828800" algn="ctr" rtl="0" eaLnBrk="1" fontAlgn="base" hangingPunct="1">
        <a:spcBef>
          <a:spcPct val="0"/>
        </a:spcBef>
        <a:spcAft>
          <a:spcPct val="0"/>
        </a:spcAft>
        <a:defRPr sz="4400">
          <a:solidFill>
            <a:schemeClr val="tx2"/>
          </a:solidFill>
          <a:latin typeface="Arial" charset="0"/>
          <a:ea typeface="ＭＳ Ｐゴシック" charset="0"/>
          <a:cs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Arial" charset="0"/>
          <a:cs typeface="+mn-cs"/>
        </a:defRPr>
      </a:lvl2pPr>
      <a:lvl3pPr marL="1143000" indent="-228600" algn="l" rtl="0" eaLnBrk="1" fontAlgn="base" hangingPunct="1">
        <a:spcBef>
          <a:spcPct val="20000"/>
        </a:spcBef>
        <a:spcAft>
          <a:spcPct val="0"/>
        </a:spcAft>
        <a:buChar char="•"/>
        <a:defRPr sz="2400">
          <a:solidFill>
            <a:schemeClr val="tx1"/>
          </a:solidFill>
          <a:latin typeface="+mn-lt"/>
          <a:ea typeface="Arial" charset="0"/>
          <a:cs typeface="+mn-cs"/>
        </a:defRPr>
      </a:lvl3pPr>
      <a:lvl4pPr marL="1600200" indent="-228600" algn="l" rtl="0" eaLnBrk="1" fontAlgn="base" hangingPunct="1">
        <a:spcBef>
          <a:spcPct val="20000"/>
        </a:spcBef>
        <a:spcAft>
          <a:spcPct val="0"/>
        </a:spcAft>
        <a:buChar char="–"/>
        <a:defRPr sz="2000">
          <a:solidFill>
            <a:schemeClr val="tx1"/>
          </a:solidFill>
          <a:latin typeface="+mn-lt"/>
          <a:ea typeface="Arial" charset="0"/>
          <a:cs typeface="+mn-cs"/>
        </a:defRPr>
      </a:lvl4pPr>
      <a:lvl5pPr marL="2057400" indent="-228600" algn="l" rtl="0" eaLnBrk="1" fontAlgn="base" hangingPunct="1">
        <a:spcBef>
          <a:spcPct val="20000"/>
        </a:spcBef>
        <a:spcAft>
          <a:spcPct val="0"/>
        </a:spcAft>
        <a:buChar char="»"/>
        <a:defRPr sz="2000">
          <a:solidFill>
            <a:schemeClr val="tx1"/>
          </a:solidFill>
          <a:latin typeface="+mn-lt"/>
          <a:ea typeface="Arial" charset="0"/>
          <a:cs typeface="+mn-cs"/>
        </a:defRPr>
      </a:lvl5pPr>
      <a:lvl6pPr marL="2514600" indent="-228600" algn="l" rtl="0" eaLnBrk="1" fontAlgn="base" hangingPunct="1">
        <a:spcBef>
          <a:spcPct val="20000"/>
        </a:spcBef>
        <a:spcAft>
          <a:spcPct val="0"/>
        </a:spcAft>
        <a:buChar char="»"/>
        <a:defRPr sz="2000">
          <a:solidFill>
            <a:schemeClr val="tx1"/>
          </a:solidFill>
          <a:latin typeface="+mn-lt"/>
          <a:ea typeface="Arial" charset="0"/>
          <a:cs typeface="+mn-cs"/>
        </a:defRPr>
      </a:lvl6pPr>
      <a:lvl7pPr marL="2971800" indent="-228600" algn="l" rtl="0" eaLnBrk="1" fontAlgn="base" hangingPunct="1">
        <a:spcBef>
          <a:spcPct val="20000"/>
        </a:spcBef>
        <a:spcAft>
          <a:spcPct val="0"/>
        </a:spcAft>
        <a:buChar char="»"/>
        <a:defRPr sz="2000">
          <a:solidFill>
            <a:schemeClr val="tx1"/>
          </a:solidFill>
          <a:latin typeface="+mn-lt"/>
          <a:ea typeface="Arial" charset="0"/>
          <a:cs typeface="+mn-cs"/>
        </a:defRPr>
      </a:lvl7pPr>
      <a:lvl8pPr marL="3429000" indent="-228600" algn="l" rtl="0" eaLnBrk="1" fontAlgn="base" hangingPunct="1">
        <a:spcBef>
          <a:spcPct val="20000"/>
        </a:spcBef>
        <a:spcAft>
          <a:spcPct val="0"/>
        </a:spcAft>
        <a:buChar char="»"/>
        <a:defRPr sz="2000">
          <a:solidFill>
            <a:schemeClr val="tx1"/>
          </a:solidFill>
          <a:latin typeface="+mn-lt"/>
          <a:ea typeface="Arial" charset="0"/>
          <a:cs typeface="+mn-cs"/>
        </a:defRPr>
      </a:lvl8pPr>
      <a:lvl9pPr marL="3886200" indent="-228600" algn="l" rtl="0" eaLnBrk="1" fontAlgn="base" hangingPunct="1">
        <a:spcBef>
          <a:spcPct val="20000"/>
        </a:spcBef>
        <a:spcAft>
          <a:spcPct val="0"/>
        </a:spcAft>
        <a:buChar char="»"/>
        <a:defRPr sz="2000">
          <a:solidFill>
            <a:schemeClr val="tx1"/>
          </a:solidFill>
          <a:latin typeface="+mn-lt"/>
          <a:ea typeface="Arial" charset="0"/>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2" Type="http://schemas.openxmlformats.org/officeDocument/2006/relationships/hyperlink" Target="http://www.slate.com"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15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3.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162.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36.emf"/><Relationship Id="rId4" Type="http://schemas.openxmlformats.org/officeDocument/2006/relationships/oleObject" Target="../embeddings/oleObject1.bin"/></Relationships>
</file>

<file path=ppt/slides/_rels/slide163.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3.xml"/><Relationship Id="rId1" Type="http://schemas.openxmlformats.org/officeDocument/2006/relationships/vmlDrawing" Target="../drawings/vmlDrawing2.vml"/><Relationship Id="rId5" Type="http://schemas.openxmlformats.org/officeDocument/2006/relationships/image" Target="../media/image37.emf"/><Relationship Id="rId4" Type="http://schemas.openxmlformats.org/officeDocument/2006/relationships/oleObject" Target="../embeddings/oleObject2.bin"/></Relationships>
</file>

<file path=ppt/slides/_rels/slide164.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3.xml"/><Relationship Id="rId1" Type="http://schemas.openxmlformats.org/officeDocument/2006/relationships/vmlDrawing" Target="../drawings/vmlDrawing3.vml"/><Relationship Id="rId5" Type="http://schemas.openxmlformats.org/officeDocument/2006/relationships/image" Target="../media/image38.emf"/><Relationship Id="rId4" Type="http://schemas.openxmlformats.org/officeDocument/2006/relationships/oleObject" Target="../embeddings/oleObject3.bin"/></Relationships>
</file>

<file path=ppt/slides/_rels/slide165.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3.xml"/><Relationship Id="rId1" Type="http://schemas.openxmlformats.org/officeDocument/2006/relationships/vmlDrawing" Target="../drawings/vmlDrawing4.vml"/><Relationship Id="rId5" Type="http://schemas.openxmlformats.org/officeDocument/2006/relationships/image" Target="../media/image39.emf"/><Relationship Id="rId4" Type="http://schemas.openxmlformats.org/officeDocument/2006/relationships/oleObject" Target="../embeddings/oleObject4.bin"/></Relationships>
</file>

<file path=ppt/slides/_rels/slide166.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3.xml"/><Relationship Id="rId1" Type="http://schemas.openxmlformats.org/officeDocument/2006/relationships/vmlDrawing" Target="../drawings/vmlDrawing5.vml"/><Relationship Id="rId5" Type="http://schemas.openxmlformats.org/officeDocument/2006/relationships/image" Target="../media/image40.emf"/><Relationship Id="rId4" Type="http://schemas.openxmlformats.org/officeDocument/2006/relationships/oleObject" Target="../embeddings/oleObject5.bin"/></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168.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64.xml"/><Relationship Id="rId1" Type="http://schemas.openxmlformats.org/officeDocument/2006/relationships/slideLayout" Target="../slideLayouts/slideLayout3.xml"/><Relationship Id="rId4" Type="http://schemas.openxmlformats.org/officeDocument/2006/relationships/image" Target="../media/image42.emf"/></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7.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7.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4.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7.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0.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7.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6.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3.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7.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7.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image" Target="../media/image54.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23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23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23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23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23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23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4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24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6.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9.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50.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2.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7.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25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256.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7.xml"/></Relationships>
</file>

<file path=ppt/slides/_rels/slide257.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7.xml"/></Relationships>
</file>

<file path=ppt/slides/_rels/slide258.xml.rels><?xml version="1.0" encoding="UTF-8" standalone="yes"?>
<Relationships xmlns="http://schemas.openxmlformats.org/package/2006/relationships"><Relationship Id="rId2" Type="http://schemas.openxmlformats.org/officeDocument/2006/relationships/image" Target="../media/image60.emf"/><Relationship Id="rId1" Type="http://schemas.openxmlformats.org/officeDocument/2006/relationships/slideLayout" Target="../slideLayouts/slideLayout7.xml"/></Relationships>
</file>

<file path=ppt/slides/_rels/slide259.xml.rels><?xml version="1.0" encoding="UTF-8" standalone="yes"?>
<Relationships xmlns="http://schemas.openxmlformats.org/package/2006/relationships"><Relationship Id="rId2" Type="http://schemas.openxmlformats.org/officeDocument/2006/relationships/image" Target="../media/image61.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60.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261.x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slideLayout" Target="../slideLayouts/slideLayout7.xml"/></Relationships>
</file>

<file path=ppt/slides/_rels/slide262.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4.xml.rels><?xml version="1.0" encoding="UTF-8" standalone="yes"?>
<Relationships xmlns="http://schemas.openxmlformats.org/package/2006/relationships"><Relationship Id="rId2" Type="http://schemas.openxmlformats.org/officeDocument/2006/relationships/image" Target="../media/image63.emf"/><Relationship Id="rId1" Type="http://schemas.openxmlformats.org/officeDocument/2006/relationships/slideLayout" Target="../slideLayouts/slideLayout3.xml"/></Relationships>
</file>

<file path=ppt/slides/_rels/slide265.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3.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274.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3.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6.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7.xml"/></Relationships>
</file>

<file path=ppt/slides/_rels/slide287.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7.xml"/></Relationships>
</file>

<file path=ppt/slides/_rels/slide288.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7.xml"/></Relationships>
</file>

<file path=ppt/slides/_rels/slide289.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notesSlide" Target="../notesSlides/notesSlide92.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90.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1.xml"/></Relationships>
</file>

<file path=ppt/slides/_rels/slide291.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292.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5.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7.xml"/></Relationships>
</file>

<file path=ppt/slides/_rels/slide296.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notesSlide" Target="../notesSlides/notesSlide96.xml"/><Relationship Id="rId1" Type="http://schemas.openxmlformats.org/officeDocument/2006/relationships/slideLayout" Target="../slideLayouts/slideLayout3.xml"/><Relationship Id="rId4" Type="http://schemas.openxmlformats.org/officeDocument/2006/relationships/image" Target="../media/image70.emf"/></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8.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7.xml"/></Relationships>
</file>

<file path=ppt/slides/_rels/slide299.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00.xml.rels><?xml version="1.0" encoding="UTF-8" standalone="yes"?>
<Relationships xmlns="http://schemas.openxmlformats.org/package/2006/relationships"><Relationship Id="rId3" Type="http://schemas.openxmlformats.org/officeDocument/2006/relationships/image" Target="../media/image73.emf"/><Relationship Id="rId2" Type="http://schemas.openxmlformats.org/officeDocument/2006/relationships/notesSlide" Target="../notesSlides/notesSlide97.xml"/><Relationship Id="rId1" Type="http://schemas.openxmlformats.org/officeDocument/2006/relationships/slideLayout" Target="../slideLayouts/slideLayout3.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xml.rels><?xml version="1.0" encoding="UTF-8" standalone="yes"?>
<Relationships xmlns="http://schemas.openxmlformats.org/package/2006/relationships"><Relationship Id="rId2" Type="http://schemas.openxmlformats.org/officeDocument/2006/relationships/image" Target="../media/image74.emf"/><Relationship Id="rId1" Type="http://schemas.openxmlformats.org/officeDocument/2006/relationships/slideLayout" Target="../slideLayouts/slideLayout7.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0.x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slideLayout" Target="../slideLayouts/slideLayout7.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2.xml.rels><?xml version="1.0" encoding="UTF-8" standalone="yes"?>
<Relationships xmlns="http://schemas.openxmlformats.org/package/2006/relationships"><Relationship Id="rId2" Type="http://schemas.openxmlformats.org/officeDocument/2006/relationships/image" Target="../media/image76.emf"/><Relationship Id="rId1" Type="http://schemas.openxmlformats.org/officeDocument/2006/relationships/slideLayout" Target="../slideLayouts/slideLayout3.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7.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9.xml.rels><?xml version="1.0" encoding="UTF-8" standalone="yes"?>
<Relationships xmlns="http://schemas.openxmlformats.org/package/2006/relationships"><Relationship Id="rId2" Type="http://schemas.openxmlformats.org/officeDocument/2006/relationships/image" Target="../media/image78.emf"/><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2.xml.rels><?xml version="1.0" encoding="UTF-8" standalone="yes"?>
<Relationships xmlns="http://schemas.openxmlformats.org/package/2006/relationships"><Relationship Id="rId2" Type="http://schemas.openxmlformats.org/officeDocument/2006/relationships/image" Target="../media/image79.emf"/><Relationship Id="rId1" Type="http://schemas.openxmlformats.org/officeDocument/2006/relationships/slideLayout" Target="../slideLayouts/slideLayout3.xml"/></Relationships>
</file>

<file path=ppt/slides/_rels/slide323.xml.rels><?xml version="1.0" encoding="UTF-8" standalone="yes"?>
<Relationships xmlns="http://schemas.openxmlformats.org/package/2006/relationships"><Relationship Id="rId3" Type="http://schemas.openxmlformats.org/officeDocument/2006/relationships/image" Target="../media/image81.emf"/><Relationship Id="rId2" Type="http://schemas.openxmlformats.org/officeDocument/2006/relationships/image" Target="../media/image80.emf"/><Relationship Id="rId1" Type="http://schemas.openxmlformats.org/officeDocument/2006/relationships/slideLayout" Target="../slideLayouts/slideLayout3.xml"/></Relationships>
</file>

<file path=ppt/slides/_rels/slide324.xml.rels><?xml version="1.0" encoding="UTF-8" standalone="yes"?>
<Relationships xmlns="http://schemas.openxmlformats.org/package/2006/relationships"><Relationship Id="rId2" Type="http://schemas.openxmlformats.org/officeDocument/2006/relationships/image" Target="../media/image82.emf"/><Relationship Id="rId1" Type="http://schemas.openxmlformats.org/officeDocument/2006/relationships/slideLayout" Target="../slideLayouts/slideLayout3.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3.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30.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_rels/slide331.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3.xml"/></Relationships>
</file>

<file path=ppt/slides/_rels/slide332.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3.xml"/></Relationships>
</file>

<file path=ppt/slides/_rels/slide333.xml.rels><?xml version="1.0" encoding="UTF-8" standalone="yes"?>
<Relationships xmlns="http://schemas.openxmlformats.org/package/2006/relationships"><Relationship Id="rId2" Type="http://schemas.openxmlformats.org/officeDocument/2006/relationships/image" Target="../media/image83.emf"/><Relationship Id="rId1" Type="http://schemas.openxmlformats.org/officeDocument/2006/relationships/slideLayout" Target="../slideLayouts/slideLayout7.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xml.rels><?xml version="1.0" encoding="UTF-8" standalone="yes"?>
<Relationships xmlns="http://schemas.openxmlformats.org/package/2006/relationships"><Relationship Id="rId2" Type="http://schemas.openxmlformats.org/officeDocument/2006/relationships/image" Target="../media/image84.emf"/><Relationship Id="rId1" Type="http://schemas.openxmlformats.org/officeDocument/2006/relationships/slideLayout" Target="../slideLayouts/slideLayout7.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8.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6.xml"/></Relationships>
</file>

<file path=ppt/slides/_rels/slide339.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0.xml.rels><?xml version="1.0" encoding="UTF-8" standalone="yes"?>
<Relationships xmlns="http://schemas.openxmlformats.org/package/2006/relationships"><Relationship Id="rId2" Type="http://schemas.openxmlformats.org/officeDocument/2006/relationships/image" Target="../media/image85.emf"/><Relationship Id="rId1" Type="http://schemas.openxmlformats.org/officeDocument/2006/relationships/slideLayout" Target="../slideLayouts/slideLayout7.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2" Type="http://schemas.openxmlformats.org/officeDocument/2006/relationships/image" Target="../media/image86.emf"/><Relationship Id="rId1" Type="http://schemas.openxmlformats.org/officeDocument/2006/relationships/slideLayout" Target="../slideLayouts/slideLayout7.xml"/></Relationships>
</file>

<file path=ppt/slides/_rels/slide343.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344.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7.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4.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6.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3.xml"/></Relationships>
</file>

<file path=ppt/slides/_rels/slide367.xml.rels><?xml version="1.0" encoding="UTF-8" standalone="yes"?>
<Relationships xmlns="http://schemas.openxmlformats.org/package/2006/relationships"><Relationship Id="rId2" Type="http://schemas.openxmlformats.org/officeDocument/2006/relationships/image" Target="../media/image87.emf"/><Relationship Id="rId1" Type="http://schemas.openxmlformats.org/officeDocument/2006/relationships/slideLayout" Target="../slideLayouts/slideLayout7.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1.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3.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4.xml.rels><?xml version="1.0" encoding="UTF-8" standalone="yes"?>
<Relationships xmlns="http://schemas.openxmlformats.org/package/2006/relationships"><Relationship Id="rId2" Type="http://schemas.openxmlformats.org/officeDocument/2006/relationships/image" Target="../media/image89.emf"/><Relationship Id="rId1" Type="http://schemas.openxmlformats.org/officeDocument/2006/relationships/slideLayout" Target="../slideLayouts/slideLayout3.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xml.rels><?xml version="1.0" encoding="UTF-8" standalone="yes"?>
<Relationships xmlns="http://schemas.openxmlformats.org/package/2006/relationships"><Relationship Id="rId2" Type="http://schemas.openxmlformats.org/officeDocument/2006/relationships/image" Target="../media/image90.emf"/><Relationship Id="rId1" Type="http://schemas.openxmlformats.org/officeDocument/2006/relationships/slideLayout" Target="../slideLayouts/slideLayout7.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1.xml.rels><?xml version="1.0" encoding="UTF-8" standalone="yes"?>
<Relationships xmlns="http://schemas.openxmlformats.org/package/2006/relationships"><Relationship Id="rId2" Type="http://schemas.openxmlformats.org/officeDocument/2006/relationships/image" Target="../media/image91.emf"/><Relationship Id="rId1" Type="http://schemas.openxmlformats.org/officeDocument/2006/relationships/slideLayout" Target="../slideLayouts/slideLayout3.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3.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3.xml.rels><?xml version="1.0" encoding="UTF-8" standalone="yes"?>
<Relationships xmlns="http://schemas.openxmlformats.org/package/2006/relationships"><Relationship Id="rId2" Type="http://schemas.openxmlformats.org/officeDocument/2006/relationships/image" Target="../media/image92.emf"/><Relationship Id="rId1" Type="http://schemas.openxmlformats.org/officeDocument/2006/relationships/slideLayout" Target="../slideLayouts/slideLayout3.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7.xml.rels><?xml version="1.0" encoding="UTF-8" standalone="yes"?>
<Relationships xmlns="http://schemas.openxmlformats.org/package/2006/relationships"><Relationship Id="rId2" Type="http://schemas.openxmlformats.org/officeDocument/2006/relationships/image" Target="../media/image93.emf"/><Relationship Id="rId1" Type="http://schemas.openxmlformats.org/officeDocument/2006/relationships/slideLayout" Target="../slideLayouts/slideLayout7.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1.xml.rels><?xml version="1.0" encoding="UTF-8" standalone="yes"?>
<Relationships xmlns="http://schemas.openxmlformats.org/package/2006/relationships"><Relationship Id="rId2" Type="http://schemas.openxmlformats.org/officeDocument/2006/relationships/image" Target="../media/image94.emf"/><Relationship Id="rId1" Type="http://schemas.openxmlformats.org/officeDocument/2006/relationships/slideLayout" Target="../slideLayouts/slideLayout3.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2.xml.rels><?xml version="1.0" encoding="UTF-8" standalone="yes"?>
<Relationships xmlns="http://schemas.openxmlformats.org/package/2006/relationships"><Relationship Id="rId2" Type="http://schemas.openxmlformats.org/officeDocument/2006/relationships/image" Target="../media/image95.emf"/><Relationship Id="rId1" Type="http://schemas.openxmlformats.org/officeDocument/2006/relationships/slideLayout" Target="../slideLayouts/slideLayout3.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xml.rels><?xml version="1.0" encoding="UTF-8" standalone="yes"?>
<Relationships xmlns="http://schemas.openxmlformats.org/package/2006/relationships"><Relationship Id="rId2" Type="http://schemas.openxmlformats.org/officeDocument/2006/relationships/image" Target="../media/image96.emf"/><Relationship Id="rId1" Type="http://schemas.openxmlformats.org/officeDocument/2006/relationships/slideLayout" Target="../slideLayouts/slideLayout7.xml"/></Relationships>
</file>

<file path=ppt/slides/_rels/slide43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439.xml.rels><?xml version="1.0" encoding="UTF-8" standalone="yes"?>
<Relationships xmlns="http://schemas.openxmlformats.org/package/2006/relationships"><Relationship Id="rId3" Type="http://schemas.openxmlformats.org/officeDocument/2006/relationships/image" Target="../media/image98.emf"/><Relationship Id="rId2" Type="http://schemas.openxmlformats.org/officeDocument/2006/relationships/image" Target="../media/image97.emf"/><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2.xml.rels><?xml version="1.0" encoding="UTF-8" standalone="yes"?>
<Relationships xmlns="http://schemas.openxmlformats.org/package/2006/relationships"><Relationship Id="rId2" Type="http://schemas.openxmlformats.org/officeDocument/2006/relationships/image" Target="../media/image99.emf"/><Relationship Id="rId1" Type="http://schemas.openxmlformats.org/officeDocument/2006/relationships/slideLayout" Target="../slideLayouts/slideLayout7.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xml.rels><?xml version="1.0" encoding="UTF-8" standalone="yes"?>
<Relationships xmlns="http://schemas.openxmlformats.org/package/2006/relationships"><Relationship Id="rId2" Type="http://schemas.openxmlformats.org/officeDocument/2006/relationships/image" Target="../media/image100.emf"/><Relationship Id="rId1" Type="http://schemas.openxmlformats.org/officeDocument/2006/relationships/slideLayout" Target="../slideLayouts/slideLayout7.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xml.rels><?xml version="1.0" encoding="UTF-8" standalone="yes"?>
<Relationships xmlns="http://schemas.openxmlformats.org/package/2006/relationships"><Relationship Id="rId2" Type="http://schemas.openxmlformats.org/officeDocument/2006/relationships/image" Target="../media/image101.emf"/><Relationship Id="rId1" Type="http://schemas.openxmlformats.org/officeDocument/2006/relationships/slideLayout" Target="../slideLayouts/slideLayout7.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9.xml.rels><?xml version="1.0" encoding="UTF-8" standalone="yes"?>
<Relationships xmlns="http://schemas.openxmlformats.org/package/2006/relationships"><Relationship Id="rId2" Type="http://schemas.openxmlformats.org/officeDocument/2006/relationships/image" Target="../media/image102.emf"/><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1.xml.rels><?xml version="1.0" encoding="UTF-8" standalone="yes"?>
<Relationships xmlns="http://schemas.openxmlformats.org/package/2006/relationships"><Relationship Id="rId2" Type="http://schemas.openxmlformats.org/officeDocument/2006/relationships/image" Target="../media/image103.emf"/><Relationship Id="rId1" Type="http://schemas.openxmlformats.org/officeDocument/2006/relationships/slideLayout" Target="../slideLayouts/slideLayout7.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3.xml.rels><?xml version="1.0" encoding="UTF-8" standalone="yes"?>
<Relationships xmlns="http://schemas.openxmlformats.org/package/2006/relationships"><Relationship Id="rId2" Type="http://schemas.openxmlformats.org/officeDocument/2006/relationships/image" Target="../media/image104.emf"/><Relationship Id="rId1" Type="http://schemas.openxmlformats.org/officeDocument/2006/relationships/slideLayout" Target="../slideLayouts/slideLayout7.xml"/></Relationships>
</file>

<file path=ppt/slides/_rels/slide454.xml.rels><?xml version="1.0" encoding="UTF-8" standalone="yes"?>
<Relationships xmlns="http://schemas.openxmlformats.org/package/2006/relationships"><Relationship Id="rId2" Type="http://schemas.openxmlformats.org/officeDocument/2006/relationships/image" Target="../media/image105.emf"/><Relationship Id="rId1" Type="http://schemas.openxmlformats.org/officeDocument/2006/relationships/slideLayout" Target="../slideLayouts/slideLayout7.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6.xml.rels><?xml version="1.0" encoding="UTF-8" standalone="yes"?>
<Relationships xmlns="http://schemas.openxmlformats.org/package/2006/relationships"><Relationship Id="rId2" Type="http://schemas.openxmlformats.org/officeDocument/2006/relationships/image" Target="../media/image106.emf"/><Relationship Id="rId1" Type="http://schemas.openxmlformats.org/officeDocument/2006/relationships/slideLayout" Target="../slideLayouts/slideLayout7.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8.xml.rels><?xml version="1.0" encoding="UTF-8" standalone="yes"?>
<Relationships xmlns="http://schemas.openxmlformats.org/package/2006/relationships"><Relationship Id="rId2" Type="http://schemas.openxmlformats.org/officeDocument/2006/relationships/image" Target="../media/image107.emf"/><Relationship Id="rId1" Type="http://schemas.openxmlformats.org/officeDocument/2006/relationships/slideLayout" Target="../slideLayouts/slideLayout7.xml"/></Relationships>
</file>

<file path=ppt/slides/_rels/slide459.xml.rels><?xml version="1.0" encoding="UTF-8" standalone="yes"?>
<Relationships xmlns="http://schemas.openxmlformats.org/package/2006/relationships"><Relationship Id="rId2" Type="http://schemas.openxmlformats.org/officeDocument/2006/relationships/image" Target="../media/image108.emf"/><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60.xml.rels><?xml version="1.0" encoding="UTF-8" standalone="yes"?>
<Relationships xmlns="http://schemas.openxmlformats.org/package/2006/relationships"><Relationship Id="rId2" Type="http://schemas.openxmlformats.org/officeDocument/2006/relationships/image" Target="../media/image109.emf"/><Relationship Id="rId1" Type="http://schemas.openxmlformats.org/officeDocument/2006/relationships/slideLayout" Target="../slideLayouts/slideLayout7.xml"/></Relationships>
</file>

<file path=ppt/slides/_rels/slide461.xml.rels><?xml version="1.0" encoding="UTF-8" standalone="yes"?>
<Relationships xmlns="http://schemas.openxmlformats.org/package/2006/relationships"><Relationship Id="rId2" Type="http://schemas.openxmlformats.org/officeDocument/2006/relationships/image" Target="../media/image110.emf"/><Relationship Id="rId1" Type="http://schemas.openxmlformats.org/officeDocument/2006/relationships/slideLayout" Target="../slideLayouts/slideLayout7.xml"/></Relationships>
</file>

<file path=ppt/slides/_rels/slide462.xml.rels><?xml version="1.0" encoding="UTF-8" standalone="yes"?>
<Relationships xmlns="http://schemas.openxmlformats.org/package/2006/relationships"><Relationship Id="rId2" Type="http://schemas.openxmlformats.org/officeDocument/2006/relationships/image" Target="../media/image111.emf"/><Relationship Id="rId1" Type="http://schemas.openxmlformats.org/officeDocument/2006/relationships/slideLayout" Target="../slideLayouts/slideLayout3.xml"/></Relationships>
</file>

<file path=ppt/slides/_rels/slide463.xml.rels><?xml version="1.0" encoding="UTF-8" standalone="yes"?>
<Relationships xmlns="http://schemas.openxmlformats.org/package/2006/relationships"><Relationship Id="rId2" Type="http://schemas.openxmlformats.org/officeDocument/2006/relationships/image" Target="../media/image112.emf"/><Relationship Id="rId1" Type="http://schemas.openxmlformats.org/officeDocument/2006/relationships/slideLayout" Target="../slideLayouts/slideLayout7.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5.xml.rels><?xml version="1.0" encoding="UTF-8" standalone="yes"?>
<Relationships xmlns="http://schemas.openxmlformats.org/package/2006/relationships"><Relationship Id="rId2" Type="http://schemas.openxmlformats.org/officeDocument/2006/relationships/image" Target="../media/image113.emf"/><Relationship Id="rId1" Type="http://schemas.openxmlformats.org/officeDocument/2006/relationships/slideLayout" Target="../slideLayouts/slideLayout3.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7.xml.rels><?xml version="1.0" encoding="UTF-8" standalone="yes"?>
<Relationships xmlns="http://schemas.openxmlformats.org/package/2006/relationships"><Relationship Id="rId2" Type="http://schemas.openxmlformats.org/officeDocument/2006/relationships/image" Target="../media/image114.emf"/><Relationship Id="rId1" Type="http://schemas.openxmlformats.org/officeDocument/2006/relationships/slideLayout" Target="../slideLayouts/slideLayout7.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90.xml.rels><?xml version="1.0" encoding="UTF-8" standalone="yes"?>
<Relationships xmlns="http://schemas.openxmlformats.org/package/2006/relationships"><Relationship Id="rId2" Type="http://schemas.openxmlformats.org/officeDocument/2006/relationships/image" Target="../media/image115.emf"/><Relationship Id="rId1" Type="http://schemas.openxmlformats.org/officeDocument/2006/relationships/slideLayout" Target="../slideLayouts/slideLayout7.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3.xml.rels><?xml version="1.0" encoding="UTF-8" standalone="yes"?>
<Relationships xmlns="http://schemas.openxmlformats.org/package/2006/relationships"><Relationship Id="rId2" Type="http://schemas.openxmlformats.org/officeDocument/2006/relationships/image" Target="../media/image116.emf"/><Relationship Id="rId1" Type="http://schemas.openxmlformats.org/officeDocument/2006/relationships/slideLayout" Target="../slideLayouts/slideLayout7.xml"/></Relationships>
</file>

<file path=ppt/slides/_rels/slide494.xml.rels><?xml version="1.0" encoding="UTF-8" standalone="yes"?>
<Relationships xmlns="http://schemas.openxmlformats.org/package/2006/relationships"><Relationship Id="rId2" Type="http://schemas.openxmlformats.org/officeDocument/2006/relationships/image" Target="../media/image117.emf"/><Relationship Id="rId1" Type="http://schemas.openxmlformats.org/officeDocument/2006/relationships/slideLayout" Target="../slideLayouts/slideLayout7.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96.xml.rels><?xml version="1.0" encoding="UTF-8" standalone="yes"?>
<Relationships xmlns="http://schemas.openxmlformats.org/package/2006/relationships"><Relationship Id="rId3" Type="http://schemas.openxmlformats.org/officeDocument/2006/relationships/image" Target="../media/image119.emf"/><Relationship Id="rId2" Type="http://schemas.openxmlformats.org/officeDocument/2006/relationships/image" Target="../media/image118.emf"/><Relationship Id="rId1" Type="http://schemas.openxmlformats.org/officeDocument/2006/relationships/slideLayout" Target="../slideLayouts/slideLayout3.xml"/></Relationships>
</file>

<file path=ppt/slides/_rels/slide497.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3.xml"/></Relationships>
</file>

<file path=ppt/slides/_rels/slide498.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499.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0.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6.xml"/></Relationships>
</file>

<file path=ppt/slides/_rels/slide501.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4.xml"/></Relationships>
</file>

<file path=ppt/slides/_rels/slide502.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6.xml"/></Relationships>
</file>

<file path=ppt/slides/_rels/slide503.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6.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6.xml"/></Relationships>
</file>

<file path=ppt/slides/_rels/slide505.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4.xml"/></Relationships>
</file>

<file path=ppt/slides/_rels/slide506.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6.xml"/></Relationships>
</file>

<file path=ppt/slides/_rels/slide507.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6.xml"/></Relationships>
</file>

<file path=ppt/slides/_rels/slide508.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6.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0.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3.xml"/></Relationships>
</file>

<file path=ppt/slides/_rels/slide511.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3.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3.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6.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6.xml"/></Relationships>
</file>

<file path=ppt/slides/_rels/slide517.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6.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1.xml.rels><?xml version="1.0" encoding="UTF-8" standalone="yes"?>
<Relationships xmlns="http://schemas.openxmlformats.org/package/2006/relationships"><Relationship Id="rId3" Type="http://schemas.openxmlformats.org/officeDocument/2006/relationships/image" Target="../media/image121.emf"/><Relationship Id="rId2" Type="http://schemas.openxmlformats.org/officeDocument/2006/relationships/image" Target="../media/image120.emf"/><Relationship Id="rId1" Type="http://schemas.openxmlformats.org/officeDocument/2006/relationships/slideLayout" Target="../slideLayouts/slideLayout7.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3.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3.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xml.rels><?xml version="1.0" encoding="UTF-8" standalone="yes"?>
<Relationships xmlns="http://schemas.openxmlformats.org/package/2006/relationships"><Relationship Id="rId3" Type="http://schemas.openxmlformats.org/officeDocument/2006/relationships/image" Target="../media/image122.emf"/><Relationship Id="rId2" Type="http://schemas.openxmlformats.org/officeDocument/2006/relationships/notesSlide" Target="../notesSlides/notesSlide127.xml"/><Relationship Id="rId1" Type="http://schemas.openxmlformats.org/officeDocument/2006/relationships/slideLayout" Target="../slideLayouts/slideLayout7.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2.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3.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5.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37.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xml"/></Relationships>
</file>

<file path=ppt/slides/_rels/slide538.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3.xml"/></Relationships>
</file>

<file path=ppt/slides/_rels/slide539.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540.xml.rels><?xml version="1.0" encoding="UTF-8" standalone="yes"?>
<Relationships xmlns="http://schemas.openxmlformats.org/package/2006/relationships"><Relationship Id="rId2" Type="http://schemas.openxmlformats.org/officeDocument/2006/relationships/image" Target="../media/image123.emf"/><Relationship Id="rId1" Type="http://schemas.openxmlformats.org/officeDocument/2006/relationships/slideLayout" Target="../slideLayouts/slideLayout7.xml"/></Relationships>
</file>

<file path=ppt/slides/_rels/slide541.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3.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3.xml"/></Relationships>
</file>

<file path=ppt/slides/_rels/slide54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3.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8.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3.xml"/></Relationships>
</file>

<file path=ppt/slides/_rels/slide549.xml.rels><?xml version="1.0" encoding="UTF-8" standalone="yes"?>
<Relationships xmlns="http://schemas.openxmlformats.org/package/2006/relationships"><Relationship Id="rId2" Type="http://schemas.openxmlformats.org/officeDocument/2006/relationships/image" Target="../media/image124.emf"/><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51.xml.rels><?xml version="1.0" encoding="UTF-8" standalone="yes"?>
<Relationships xmlns="http://schemas.openxmlformats.org/package/2006/relationships"><Relationship Id="rId2" Type="http://schemas.openxmlformats.org/officeDocument/2006/relationships/image" Target="../media/image125.emf"/><Relationship Id="rId1" Type="http://schemas.openxmlformats.org/officeDocument/2006/relationships/slideLayout" Target="../slideLayouts/slideLayout3.xml"/></Relationships>
</file>

<file path=ppt/slides/_rels/slide552.xml.rels><?xml version="1.0" encoding="UTF-8" standalone="yes"?>
<Relationships xmlns="http://schemas.openxmlformats.org/package/2006/relationships"><Relationship Id="rId2" Type="http://schemas.openxmlformats.org/officeDocument/2006/relationships/image" Target="../media/image126.emf"/><Relationship Id="rId1" Type="http://schemas.openxmlformats.org/officeDocument/2006/relationships/slideLayout" Target="../slideLayouts/slideLayout3.xml"/></Relationships>
</file>

<file path=ppt/slides/_rels/slide553.xml.rels><?xml version="1.0" encoding="UTF-8" standalone="yes"?>
<Relationships xmlns="http://schemas.openxmlformats.org/package/2006/relationships"><Relationship Id="rId2" Type="http://schemas.openxmlformats.org/officeDocument/2006/relationships/image" Target="../media/image127.emf"/><Relationship Id="rId1" Type="http://schemas.openxmlformats.org/officeDocument/2006/relationships/slideLayout" Target="../slideLayouts/slideLayout3.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7.xml.rels><?xml version="1.0" encoding="UTF-8" standalone="yes"?>
<Relationships xmlns="http://schemas.openxmlformats.org/package/2006/relationships"><Relationship Id="rId2" Type="http://schemas.openxmlformats.org/officeDocument/2006/relationships/image" Target="../media/image128.emf"/><Relationship Id="rId1" Type="http://schemas.openxmlformats.org/officeDocument/2006/relationships/slideLayout" Target="../slideLayouts/slideLayout7.xml"/></Relationships>
</file>

<file path=ppt/slides/_rels/slide558.xml.rels><?xml version="1.0" encoding="UTF-8" standalone="yes"?>
<Relationships xmlns="http://schemas.openxmlformats.org/package/2006/relationships"><Relationship Id="rId2" Type="http://schemas.openxmlformats.org/officeDocument/2006/relationships/image" Target="../media/image129.emf"/><Relationship Id="rId1" Type="http://schemas.openxmlformats.org/officeDocument/2006/relationships/slideLayout" Target="../slideLayouts/slideLayout7.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560.xml.rels><?xml version="1.0" encoding="UTF-8" standalone="yes"?>
<Relationships xmlns="http://schemas.openxmlformats.org/package/2006/relationships"><Relationship Id="rId2" Type="http://schemas.openxmlformats.org/officeDocument/2006/relationships/image" Target="../media/image130.emf"/><Relationship Id="rId1" Type="http://schemas.openxmlformats.org/officeDocument/2006/relationships/slideLayout" Target="../slideLayouts/slideLayout7.xml"/></Relationships>
</file>

<file path=ppt/slides/_rels/slide561.xml.rels><?xml version="1.0" encoding="UTF-8" standalone="yes"?>
<Relationships xmlns="http://schemas.openxmlformats.org/package/2006/relationships"><Relationship Id="rId2" Type="http://schemas.openxmlformats.org/officeDocument/2006/relationships/image" Target="../media/image131.emf"/><Relationship Id="rId1" Type="http://schemas.openxmlformats.org/officeDocument/2006/relationships/slideLayout" Target="../slideLayouts/slideLayout7.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6.xml.rels><?xml version="1.0" encoding="UTF-8" standalone="yes"?>
<Relationships xmlns="http://schemas.openxmlformats.org/package/2006/relationships"><Relationship Id="rId2" Type="http://schemas.openxmlformats.org/officeDocument/2006/relationships/image" Target="../media/image132.emf"/><Relationship Id="rId1" Type="http://schemas.openxmlformats.org/officeDocument/2006/relationships/slideLayout" Target="../slideLayouts/slideLayout3.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14.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71.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3.xml"/></Relationships>
</file>

<file path=ppt/slides/_rels/slide572.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3.xml"/></Relationships>
</file>

<file path=ppt/slides/_rels/slide573.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xml"/></Relationships>
</file>

<file path=ppt/slides/_rels/slide574.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3.xml"/></Relationships>
</file>

<file path=ppt/slides/_rels/slide575.xml.rels><?xml version="1.0" encoding="UTF-8" standalone="yes"?>
<Relationships xmlns="http://schemas.openxmlformats.org/package/2006/relationships"><Relationship Id="rId3" Type="http://schemas.openxmlformats.org/officeDocument/2006/relationships/image" Target="../media/image134.emf"/><Relationship Id="rId2" Type="http://schemas.openxmlformats.org/officeDocument/2006/relationships/image" Target="../media/image133.emf"/><Relationship Id="rId1" Type="http://schemas.openxmlformats.org/officeDocument/2006/relationships/slideLayout" Target="../slideLayouts/slideLayout3.xml"/></Relationships>
</file>

<file path=ppt/slides/_rels/slide576.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3.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8.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3.xml"/></Relationships>
</file>

<file path=ppt/slides/_rels/slide579.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580.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581.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3.xml"/></Relationships>
</file>

<file path=ppt/slides/_rels/slide582.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3.xml"/></Relationships>
</file>

<file path=ppt/slides/_rels/slide583.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3.xml"/></Relationships>
</file>

<file path=ppt/slides/_rels/slide584.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14.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8.xml.rels><?xml version="1.0" encoding="UTF-8" standalone="yes"?>
<Relationships xmlns="http://schemas.openxmlformats.org/package/2006/relationships"><Relationship Id="rId2" Type="http://schemas.openxmlformats.org/officeDocument/2006/relationships/image" Target="../media/image135.emf"/><Relationship Id="rId1" Type="http://schemas.openxmlformats.org/officeDocument/2006/relationships/slideLayout" Target="../slideLayouts/slideLayout7.xml"/></Relationships>
</file>

<file path=ppt/slides/_rels/slide589.xml.rels><?xml version="1.0" encoding="UTF-8" standalone="yes"?>
<Relationships xmlns="http://schemas.openxmlformats.org/package/2006/relationships"><Relationship Id="rId2" Type="http://schemas.openxmlformats.org/officeDocument/2006/relationships/image" Target="../media/image136.emf"/><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1.xml.rels><?xml version="1.0" encoding="UTF-8" standalone="yes"?>
<Relationships xmlns="http://schemas.openxmlformats.org/package/2006/relationships"><Relationship Id="rId2" Type="http://schemas.openxmlformats.org/officeDocument/2006/relationships/image" Target="../media/image137.emf"/><Relationship Id="rId1" Type="http://schemas.openxmlformats.org/officeDocument/2006/relationships/slideLayout" Target="../slideLayouts/slideLayout7.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93.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3.xml"/></Relationships>
</file>

<file path=ppt/slides/_rels/slide594.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3.xml"/></Relationships>
</file>

<file path=ppt/slides/_rels/slide595.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3.xml"/></Relationships>
</file>

<file path=ppt/slides/_rels/slide596.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3.xml"/></Relationships>
</file>

<file path=ppt/slides/_rels/slide597.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3.xml"/></Relationships>
</file>

<file path=ppt/slides/_rels/slide598.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3.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1.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3.xml"/></Relationships>
</file>

<file path=ppt/slides/_rels/slide602.xml.rels><?xml version="1.0" encoding="UTF-8" standalone="yes"?>
<Relationships xmlns="http://schemas.openxmlformats.org/package/2006/relationships"><Relationship Id="rId3" Type="http://schemas.openxmlformats.org/officeDocument/2006/relationships/image" Target="../media/image138.emf"/><Relationship Id="rId2" Type="http://schemas.openxmlformats.org/officeDocument/2006/relationships/notesSlide" Target="../notesSlides/notesSlide158.xml"/><Relationship Id="rId1" Type="http://schemas.openxmlformats.org/officeDocument/2006/relationships/slideLayout" Target="../slideLayouts/slideLayout7.xml"/><Relationship Id="rId4" Type="http://schemas.openxmlformats.org/officeDocument/2006/relationships/image" Target="../media/image139.emf"/></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5.xml.rels><?xml version="1.0" encoding="UTF-8" standalone="yes"?>
<Relationships xmlns="http://schemas.openxmlformats.org/package/2006/relationships"><Relationship Id="rId3" Type="http://schemas.openxmlformats.org/officeDocument/2006/relationships/image" Target="../media/image140.emf"/><Relationship Id="rId2" Type="http://schemas.openxmlformats.org/officeDocument/2006/relationships/notesSlide" Target="../notesSlides/notesSlide159.xml"/><Relationship Id="rId1" Type="http://schemas.openxmlformats.org/officeDocument/2006/relationships/slideLayout" Target="../slideLayouts/slideLayout7.xml"/><Relationship Id="rId4" Type="http://schemas.openxmlformats.org/officeDocument/2006/relationships/image" Target="../media/image141.emf"/></Relationships>
</file>

<file path=ppt/slides/_rels/slide606.xml.rels><?xml version="1.0" encoding="UTF-8" standalone="yes"?>
<Relationships xmlns="http://schemas.openxmlformats.org/package/2006/relationships"><Relationship Id="rId2" Type="http://schemas.openxmlformats.org/officeDocument/2006/relationships/image" Target="../media/image142.emf"/><Relationship Id="rId1" Type="http://schemas.openxmlformats.org/officeDocument/2006/relationships/slideLayout" Target="../slideLayouts/slideLayout7.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xml.rels><?xml version="1.0" encoding="UTF-8" standalone="yes"?>
<Relationships xmlns="http://schemas.openxmlformats.org/package/2006/relationships"><Relationship Id="rId3" Type="http://schemas.openxmlformats.org/officeDocument/2006/relationships/image" Target="../media/image144.emf"/><Relationship Id="rId2" Type="http://schemas.openxmlformats.org/officeDocument/2006/relationships/image" Target="../media/image143.emf"/><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3.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xml.rels><?xml version="1.0" encoding="UTF-8" standalone="yes"?>
<Relationships xmlns="http://schemas.openxmlformats.org/package/2006/relationships"><Relationship Id="rId3" Type="http://schemas.openxmlformats.org/officeDocument/2006/relationships/image" Target="../media/image146.emf"/><Relationship Id="rId2" Type="http://schemas.openxmlformats.org/officeDocument/2006/relationships/image" Target="../media/image145.emf"/><Relationship Id="rId1" Type="http://schemas.openxmlformats.org/officeDocument/2006/relationships/slideLayout" Target="../slideLayouts/slideLayout7.xml"/></Relationships>
</file>

<file path=ppt/slides/_rels/slide613.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3.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6.xml.rels><?xml version="1.0" encoding="UTF-8" standalone="yes"?>
<Relationships xmlns="http://schemas.openxmlformats.org/package/2006/relationships"><Relationship Id="rId3" Type="http://schemas.openxmlformats.org/officeDocument/2006/relationships/image" Target="../media/image148.emf"/><Relationship Id="rId2" Type="http://schemas.openxmlformats.org/officeDocument/2006/relationships/image" Target="../media/image147.emf"/><Relationship Id="rId1" Type="http://schemas.openxmlformats.org/officeDocument/2006/relationships/slideLayout" Target="../slideLayouts/slideLayout7.xml"/></Relationships>
</file>

<file path=ppt/slides/_rels/slide617.xml.rels><?xml version="1.0" encoding="UTF-8" standalone="yes"?>
<Relationships xmlns="http://schemas.openxmlformats.org/package/2006/relationships"><Relationship Id="rId2" Type="http://schemas.openxmlformats.org/officeDocument/2006/relationships/image" Target="../media/image149.emf"/><Relationship Id="rId1" Type="http://schemas.openxmlformats.org/officeDocument/2006/relationships/slideLayout" Target="../slideLayouts/slideLayout7.xml"/></Relationships>
</file>

<file path=ppt/slides/_rels/slide618.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3.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0.xml.rels><?xml version="1.0" encoding="UTF-8" standalone="yes"?>
<Relationships xmlns="http://schemas.openxmlformats.org/package/2006/relationships"><Relationship Id="rId3" Type="http://schemas.openxmlformats.org/officeDocument/2006/relationships/image" Target="../media/image151.emf"/><Relationship Id="rId2" Type="http://schemas.openxmlformats.org/officeDocument/2006/relationships/image" Target="../media/image150.emf"/><Relationship Id="rId1" Type="http://schemas.openxmlformats.org/officeDocument/2006/relationships/slideLayout" Target="../slideLayouts/slideLayout3.xml"/></Relationships>
</file>

<file path=ppt/slides/_rels/slide621.xml.rels><?xml version="1.0" encoding="UTF-8" standalone="yes"?>
<Relationships xmlns="http://schemas.openxmlformats.org/package/2006/relationships"><Relationship Id="rId2" Type="http://schemas.openxmlformats.org/officeDocument/2006/relationships/image" Target="../media/image152.emf"/><Relationship Id="rId1" Type="http://schemas.openxmlformats.org/officeDocument/2006/relationships/slideLayout" Target="../slideLayouts/slideLayout3.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5.xml.rels><?xml version="1.0" encoding="UTF-8" standalone="yes"?>
<Relationships xmlns="http://schemas.openxmlformats.org/package/2006/relationships"><Relationship Id="rId3" Type="http://schemas.openxmlformats.org/officeDocument/2006/relationships/image" Target="../media/image154.emf"/><Relationship Id="rId2" Type="http://schemas.openxmlformats.org/officeDocument/2006/relationships/image" Target="../media/image153.emf"/><Relationship Id="rId1" Type="http://schemas.openxmlformats.org/officeDocument/2006/relationships/slideLayout" Target="../slideLayouts/slideLayout7.xml"/></Relationships>
</file>

<file path=ppt/slides/_rels/slide626.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3.xml"/></Relationships>
</file>

<file path=ppt/slides/_rels/slide627.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3.xml"/></Relationships>
</file>

<file path=ppt/slides/_rels/slide628.xml.rels><?xml version="1.0" encoding="UTF-8" standalone="yes"?>
<Relationships xmlns="http://schemas.openxmlformats.org/package/2006/relationships"><Relationship Id="rId3" Type="http://schemas.openxmlformats.org/officeDocument/2006/relationships/image" Target="../media/image155.emf"/><Relationship Id="rId2" Type="http://schemas.openxmlformats.org/officeDocument/2006/relationships/notesSlide" Target="../notesSlides/notesSlide165.xml"/><Relationship Id="rId1" Type="http://schemas.openxmlformats.org/officeDocument/2006/relationships/slideLayout" Target="../slideLayouts/slideLayout3.xml"/><Relationship Id="rId4" Type="http://schemas.openxmlformats.org/officeDocument/2006/relationships/image" Target="../media/image156.emf"/></Relationships>
</file>

<file path=ppt/slides/_rels/slide629.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1.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3.xml"/></Relationships>
</file>

<file path=ppt/slides/_rels/slide632.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3.xml"/></Relationships>
</file>

<file path=ppt/slides/_rels/slide633.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3.xml"/></Relationships>
</file>

<file path=ppt/slides/_rels/slide634.xml.rels><?xml version="1.0" encoding="UTF-8" standalone="yes"?>
<Relationships xmlns="http://schemas.openxmlformats.org/package/2006/relationships"><Relationship Id="rId3" Type="http://schemas.openxmlformats.org/officeDocument/2006/relationships/image" Target="../media/image157.png"/><Relationship Id="rId2" Type="http://schemas.openxmlformats.org/officeDocument/2006/relationships/notesSlide" Target="../notesSlides/notesSlide170.xml"/><Relationship Id="rId1" Type="http://schemas.openxmlformats.org/officeDocument/2006/relationships/slideLayout" Target="../slideLayouts/slideLayout3.xml"/><Relationship Id="rId5" Type="http://schemas.openxmlformats.org/officeDocument/2006/relationships/image" Target="../media/image159.png"/><Relationship Id="rId4" Type="http://schemas.openxmlformats.org/officeDocument/2006/relationships/image" Target="../media/image158.png"/></Relationships>
</file>

<file path=ppt/slides/_rels/slide635.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3.xml"/></Relationships>
</file>

<file path=ppt/slides/_rels/slide636.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3.xml"/></Relationships>
</file>

<file path=ppt/slides/_rels/slide637.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3.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0.xml.rels><?xml version="1.0" encoding="UTF-8" standalone="yes"?>
<Relationships xmlns="http://schemas.openxmlformats.org/package/2006/relationships"><Relationship Id="rId2" Type="http://schemas.openxmlformats.org/officeDocument/2006/relationships/image" Target="../media/image160.emf"/><Relationship Id="rId1" Type="http://schemas.openxmlformats.org/officeDocument/2006/relationships/slideLayout" Target="../slideLayouts/slideLayout7.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3.xml.rels><?xml version="1.0" encoding="UTF-8" standalone="yes"?>
<Relationships xmlns="http://schemas.openxmlformats.org/package/2006/relationships"><Relationship Id="rId2" Type="http://schemas.openxmlformats.org/officeDocument/2006/relationships/image" Target="../media/image161.emf"/><Relationship Id="rId1" Type="http://schemas.openxmlformats.org/officeDocument/2006/relationships/slideLayout" Target="../slideLayouts/slideLayout7.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5.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3.xml"/></Relationships>
</file>

<file path=ppt/slides/_rels/slide646.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3.xml"/></Relationships>
</file>

<file path=ppt/slides/_rels/slide647.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3.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1.xml.rels><?xml version="1.0" encoding="UTF-8" standalone="yes"?>
<Relationships xmlns="http://schemas.openxmlformats.org/package/2006/relationships"><Relationship Id="rId3" Type="http://schemas.openxmlformats.org/officeDocument/2006/relationships/image" Target="../media/image163.emf"/><Relationship Id="rId2" Type="http://schemas.openxmlformats.org/officeDocument/2006/relationships/image" Target="../media/image162.emf"/><Relationship Id="rId1" Type="http://schemas.openxmlformats.org/officeDocument/2006/relationships/slideLayout" Target="../slideLayouts/slideLayout7.xml"/></Relationships>
</file>

<file path=ppt/slides/_rels/slide652.xml.rels><?xml version="1.0" encoding="UTF-8" standalone="yes"?>
<Relationships xmlns="http://schemas.openxmlformats.org/package/2006/relationships"><Relationship Id="rId2" Type="http://schemas.openxmlformats.org/officeDocument/2006/relationships/image" Target="../media/image164.emf"/><Relationship Id="rId1" Type="http://schemas.openxmlformats.org/officeDocument/2006/relationships/slideLayout" Target="../slideLayouts/slideLayout7.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5.xml.rels><?xml version="1.0" encoding="UTF-8" standalone="yes"?>
<Relationships xmlns="http://schemas.openxmlformats.org/package/2006/relationships"><Relationship Id="rId3" Type="http://schemas.openxmlformats.org/officeDocument/2006/relationships/image" Target="../media/image165.emf"/><Relationship Id="rId2" Type="http://schemas.openxmlformats.org/officeDocument/2006/relationships/notesSlide" Target="../notesSlides/notesSlide177.xml"/><Relationship Id="rId1" Type="http://schemas.openxmlformats.org/officeDocument/2006/relationships/slideLayout" Target="../slideLayouts/slideLayout7.xml"/></Relationships>
</file>

<file path=ppt/slides/_rels/slide656.xml.rels><?xml version="1.0" encoding="UTF-8" standalone="yes"?>
<Relationships xmlns="http://schemas.openxmlformats.org/package/2006/relationships"><Relationship Id="rId3" Type="http://schemas.openxmlformats.org/officeDocument/2006/relationships/image" Target="../media/image166.emf"/><Relationship Id="rId2" Type="http://schemas.openxmlformats.org/officeDocument/2006/relationships/notesSlide" Target="../notesSlides/notesSlide178.xml"/><Relationship Id="rId1" Type="http://schemas.openxmlformats.org/officeDocument/2006/relationships/slideLayout" Target="../slideLayouts/slideLayout7.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9.xml.rels><?xml version="1.0" encoding="UTF-8" standalone="yes"?>
<Relationships xmlns="http://schemas.openxmlformats.org/package/2006/relationships"><Relationship Id="rId2" Type="http://schemas.openxmlformats.org/officeDocument/2006/relationships/image" Target="../media/image167.emf"/><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660.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3.xml"/></Relationships>
</file>

<file path=ppt/slides/_rels/slide661.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3.xml"/></Relationships>
</file>

<file path=ppt/slides/_rels/slide662.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3.xml"/></Relationships>
</file>

<file path=ppt/slides/_rels/slide663.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3.xml"/></Relationships>
</file>

<file path=ppt/slides/_rels/slide664.xml.rels><?xml version="1.0" encoding="UTF-8" standalone="yes"?>
<Relationships xmlns="http://schemas.openxmlformats.org/package/2006/relationships"><Relationship Id="rId2" Type="http://schemas.openxmlformats.org/officeDocument/2006/relationships/image" Target="../media/image168.emf"/><Relationship Id="rId1" Type="http://schemas.openxmlformats.org/officeDocument/2006/relationships/slideLayout" Target="../slideLayouts/slideLayout3.xml"/></Relationships>
</file>

<file path=ppt/slides/_rels/slide665.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3.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8.xml.rels><?xml version="1.0" encoding="UTF-8" standalone="yes"?>
<Relationships xmlns="http://schemas.openxmlformats.org/package/2006/relationships"><Relationship Id="rId2" Type="http://schemas.openxmlformats.org/officeDocument/2006/relationships/image" Target="../media/image169.emf"/><Relationship Id="rId1" Type="http://schemas.openxmlformats.org/officeDocument/2006/relationships/slideLayout" Target="../slideLayouts/slideLayout7.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670.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3.xml"/></Relationships>
</file>

<file path=ppt/slides/_rels/slide671.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3.xml"/></Relationships>
</file>

<file path=ppt/slides/_rels/slide672.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3.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5.xml.rels><?xml version="1.0" encoding="UTF-8" standalone="yes"?>
<Relationships xmlns="http://schemas.openxmlformats.org/package/2006/relationships"><Relationship Id="rId2" Type="http://schemas.openxmlformats.org/officeDocument/2006/relationships/image" Target="../media/image170.emf"/><Relationship Id="rId1" Type="http://schemas.openxmlformats.org/officeDocument/2006/relationships/slideLayout" Target="../slideLayouts/slideLayout7.xml"/></Relationships>
</file>

<file path=ppt/slides/_rels/slide676.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3.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8.xml.rels><?xml version="1.0" encoding="UTF-8" standalone="yes"?>
<Relationships xmlns="http://schemas.openxmlformats.org/package/2006/relationships"><Relationship Id="rId2" Type="http://schemas.openxmlformats.org/officeDocument/2006/relationships/image" Target="../media/image171.emf"/><Relationship Id="rId1" Type="http://schemas.openxmlformats.org/officeDocument/2006/relationships/slideLayout" Target="../slideLayouts/slideLayout3.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2.xml.rels><?xml version="1.0" encoding="UTF-8" standalone="yes"?>
<Relationships xmlns="http://schemas.openxmlformats.org/package/2006/relationships"><Relationship Id="rId3" Type="http://schemas.openxmlformats.org/officeDocument/2006/relationships/image" Target="../media/image173.emf"/><Relationship Id="rId2" Type="http://schemas.openxmlformats.org/officeDocument/2006/relationships/image" Target="../media/image172.emf"/><Relationship Id="rId1" Type="http://schemas.openxmlformats.org/officeDocument/2006/relationships/slideLayout" Target="../slideLayouts/slideLayout7.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4.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3.xml"/></Relationships>
</file>

<file path=ppt/slides/_rels/slide685.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3.xml"/></Relationships>
</file>

<file path=ppt/slides/_rels/slide686.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3.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89.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690.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3.xml"/></Relationships>
</file>

<file path=ppt/slides/_rels/slide691.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3.xml"/></Relationships>
</file>

<file path=ppt/slides/_rels/slide692.xml.rels><?xml version="1.0" encoding="UTF-8" standalone="yes"?>
<Relationships xmlns="http://schemas.openxmlformats.org/package/2006/relationships"><Relationship Id="rId3" Type="http://schemas.openxmlformats.org/officeDocument/2006/relationships/image" Target="../media/image174.emf"/><Relationship Id="rId2" Type="http://schemas.openxmlformats.org/officeDocument/2006/relationships/notesSlide" Target="../notesSlides/notesSlide194.xml"/><Relationship Id="rId1" Type="http://schemas.openxmlformats.org/officeDocument/2006/relationships/slideLayout" Target="../slideLayouts/slideLayout3.xml"/><Relationship Id="rId4" Type="http://schemas.openxmlformats.org/officeDocument/2006/relationships/image" Target="../media/image175.emf"/></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9.xml.rels><?xml version="1.0" encoding="UTF-8" standalone="yes"?>
<Relationships xmlns="http://schemas.openxmlformats.org/package/2006/relationships"><Relationship Id="rId2" Type="http://schemas.openxmlformats.org/officeDocument/2006/relationships/image" Target="../media/image176.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6.xml.rels><?xml version="1.0" encoding="UTF-8" standalone="yes"?>
<Relationships xmlns="http://schemas.openxmlformats.org/package/2006/relationships"><Relationship Id="rId2" Type="http://schemas.openxmlformats.org/officeDocument/2006/relationships/image" Target="../media/image177.emf"/><Relationship Id="rId1" Type="http://schemas.openxmlformats.org/officeDocument/2006/relationships/slideLayout" Target="../slideLayouts/slideLayout7.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2.xml.rels><?xml version="1.0" encoding="UTF-8" standalone="yes"?>
<Relationships xmlns="http://schemas.openxmlformats.org/package/2006/relationships"><Relationship Id="rId2" Type="http://schemas.openxmlformats.org/officeDocument/2006/relationships/image" Target="../media/image178.emf"/><Relationship Id="rId1" Type="http://schemas.openxmlformats.org/officeDocument/2006/relationships/slideLayout" Target="../slideLayouts/slideLayout7.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4.xml.rels><?xml version="1.0" encoding="UTF-8" standalone="yes"?>
<Relationships xmlns="http://schemas.openxmlformats.org/package/2006/relationships"><Relationship Id="rId2" Type="http://schemas.openxmlformats.org/officeDocument/2006/relationships/image" Target="../media/image179.emf"/><Relationship Id="rId1" Type="http://schemas.openxmlformats.org/officeDocument/2006/relationships/slideLayout" Target="../slideLayouts/slideLayout7.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9.xml.rels><?xml version="1.0" encoding="UTF-8" standalone="yes"?>
<Relationships xmlns="http://schemas.openxmlformats.org/package/2006/relationships"><Relationship Id="rId2" Type="http://schemas.openxmlformats.org/officeDocument/2006/relationships/image" Target="../media/image180.emf"/><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4.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3.xml"/><Relationship Id="rId1" Type="http://schemas.openxmlformats.org/officeDocument/2006/relationships/vmlDrawing" Target="../drawings/vmlDrawing6.vml"/><Relationship Id="rId4" Type="http://schemas.openxmlformats.org/officeDocument/2006/relationships/image" Target="../media/image181.emf"/></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8.xml.rels><?xml version="1.0" encoding="UTF-8" standalone="yes"?>
<Relationships xmlns="http://schemas.openxmlformats.org/package/2006/relationships"><Relationship Id="rId3" Type="http://schemas.openxmlformats.org/officeDocument/2006/relationships/image" Target="../media/image183.emf"/><Relationship Id="rId2" Type="http://schemas.openxmlformats.org/officeDocument/2006/relationships/image" Target="../media/image182.emf"/><Relationship Id="rId1" Type="http://schemas.openxmlformats.org/officeDocument/2006/relationships/slideLayout" Target="../slideLayouts/slideLayout7.xml"/></Relationships>
</file>

<file path=ppt/slides/_rels/slide729.xml.rels><?xml version="1.0" encoding="UTF-8" standalone="yes"?>
<Relationships xmlns="http://schemas.openxmlformats.org/package/2006/relationships"><Relationship Id="rId3" Type="http://schemas.openxmlformats.org/officeDocument/2006/relationships/image" Target="../media/image185.emf"/><Relationship Id="rId2" Type="http://schemas.openxmlformats.org/officeDocument/2006/relationships/image" Target="../media/image184.emf"/><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2.xml.rels><?xml version="1.0" encoding="UTF-8" standalone="yes"?>
<Relationships xmlns="http://schemas.openxmlformats.org/package/2006/relationships"><Relationship Id="rId2" Type="http://schemas.openxmlformats.org/officeDocument/2006/relationships/image" Target="../media/image186.emf"/><Relationship Id="rId1" Type="http://schemas.openxmlformats.org/officeDocument/2006/relationships/slideLayout" Target="../slideLayouts/slideLayout7.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35.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3.xml"/></Relationships>
</file>

<file path=ppt/slides/_rels/slide736.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3.xml"/></Relationships>
</file>

<file path=ppt/slides/_rels/slide737.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3.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9.xml.rels><?xml version="1.0" encoding="UTF-8" standalone="yes"?>
<Relationships xmlns="http://schemas.openxmlformats.org/package/2006/relationships"><Relationship Id="rId3" Type="http://schemas.openxmlformats.org/officeDocument/2006/relationships/image" Target="../media/image188.emf"/><Relationship Id="rId2" Type="http://schemas.openxmlformats.org/officeDocument/2006/relationships/image" Target="../media/image187.emf"/><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hyperlink" Target="https://github.com/google/styleguide/blob/gh-pages/pyguide.md" TargetMode="External"/><Relationship Id="rId1" Type="http://schemas.openxmlformats.org/officeDocument/2006/relationships/slideLayout" Target="../slideLayouts/slideLayout3.xml"/></Relationships>
</file>

<file path=ppt/slides/_rels/slide740.xml.rels><?xml version="1.0" encoding="UTF-8" standalone="yes"?>
<Relationships xmlns="http://schemas.openxmlformats.org/package/2006/relationships"><Relationship Id="rId2" Type="http://schemas.openxmlformats.org/officeDocument/2006/relationships/notesSlide" Target="../notesSlides/notesSlide198.xml"/><Relationship Id="rId1" Type="http://schemas.openxmlformats.org/officeDocument/2006/relationships/slideLayout" Target="../slideLayouts/slideLayout3.xml"/></Relationships>
</file>

<file path=ppt/slides/_rels/slide741.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3.xml"/></Relationships>
</file>

<file path=ppt/slides/_rels/slide742.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3.xml"/></Relationships>
</file>

<file path=ppt/slides/_rels/slide743.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3.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0.xml.rels><?xml version="1.0" encoding="UTF-8" standalone="yes"?>
<Relationships xmlns="http://schemas.openxmlformats.org/package/2006/relationships"><Relationship Id="rId2" Type="http://schemas.openxmlformats.org/officeDocument/2006/relationships/image" Target="../media/image189.emf"/><Relationship Id="rId1" Type="http://schemas.openxmlformats.org/officeDocument/2006/relationships/slideLayout" Target="../slideLayouts/slideLayout7.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2.xml.rels><?xml version="1.0" encoding="UTF-8" standalone="yes"?>
<Relationships xmlns="http://schemas.openxmlformats.org/package/2006/relationships"><Relationship Id="rId2" Type="http://schemas.openxmlformats.org/officeDocument/2006/relationships/image" Target="../media/image190.emf"/><Relationship Id="rId1" Type="http://schemas.openxmlformats.org/officeDocument/2006/relationships/slideLayout" Target="../slideLayouts/slideLayout7.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6.xml.rels><?xml version="1.0" encoding="UTF-8" standalone="yes"?>
<Relationships xmlns="http://schemas.openxmlformats.org/package/2006/relationships"><Relationship Id="rId2" Type="http://schemas.openxmlformats.org/officeDocument/2006/relationships/image" Target="../media/image191.emf"/><Relationship Id="rId1" Type="http://schemas.openxmlformats.org/officeDocument/2006/relationships/slideLayout" Target="../slideLayouts/slideLayout7.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Chapter 0</a:t>
            </a:r>
          </a:p>
        </p:txBody>
      </p:sp>
      <p:sp>
        <p:nvSpPr>
          <p:cNvPr id="3" name="Text Placeholder 2"/>
          <p:cNvSpPr>
            <a:spLocks noGrp="1"/>
          </p:cNvSpPr>
          <p:nvPr>
            <p:ph type="body" sz="quarter" idx="11"/>
          </p:nvPr>
        </p:nvSpPr>
        <p:spPr/>
        <p:txBody>
          <a:bodyPr/>
          <a:lstStyle/>
          <a:p>
            <a:r>
              <a:rPr lang="en-US" dirty="0"/>
              <a:t>The Study of Computer Science</a:t>
            </a:r>
          </a:p>
        </p:txBody>
      </p:sp>
    </p:spTree>
    <p:extLst>
      <p:ext uri="{BB962C8B-B14F-4D97-AF65-F5344CB8AC3E}">
        <p14:creationId xmlns:p14="http://schemas.microsoft.com/office/powerpoint/2010/main" val="33650108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4"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Focus of Computer Science</a:t>
            </a:r>
          </a:p>
        </p:txBody>
      </p:sp>
      <p:sp>
        <p:nvSpPr>
          <p:cNvPr id="46085" name="Rectangle 3"/>
          <p:cNvSpPr>
            <a:spLocks noGrp="1" noChangeArrowheads="1"/>
          </p:cNvSpPr>
          <p:nvPr>
            <p:ph idx="1"/>
          </p:nvPr>
        </p:nvSpPr>
        <p:spPr/>
        <p:txBody>
          <a:bodyPr/>
          <a:lstStyle/>
          <a:p>
            <a:pPr marL="0" indent="0" eaLnBrk="1" hangingPunct="1">
              <a:lnSpc>
                <a:spcPct val="90000"/>
              </a:lnSpc>
              <a:buFont typeface="Wingdings" pitchFamily="-111" charset="2"/>
              <a:buNone/>
            </a:pPr>
            <a:r>
              <a:rPr lang="en-US">
                <a:ea typeface="ＭＳ Ｐゴシック" pitchFamily="-111" charset="-128"/>
                <a:cs typeface="ＭＳ Ｐゴシック" pitchFamily="-111" charset="-128"/>
              </a:rPr>
              <a:t>There are two foci for computer science</a:t>
            </a:r>
          </a:p>
          <a:p>
            <a:pPr lvl="1" eaLnBrk="1" hangingPunct="1">
              <a:lnSpc>
                <a:spcPct val="90000"/>
              </a:lnSpc>
            </a:pPr>
            <a:r>
              <a:rPr lang="en-US"/>
              <a:t>Learning the difficult task of truly “laying out” a problem-solving task</a:t>
            </a:r>
          </a:p>
          <a:p>
            <a:pPr lvl="1" eaLnBrk="1" hangingPunct="1">
              <a:lnSpc>
                <a:spcPct val="90000"/>
              </a:lnSpc>
            </a:pPr>
            <a:r>
              <a:rPr lang="en-US"/>
              <a:t>Providing tools to make this process as easy (though it will never be “easy”) as possible.</a:t>
            </a:r>
          </a:p>
          <a:p>
            <a:pPr marL="0" indent="0" eaLnBrk="1" hangingPunct="1">
              <a:lnSpc>
                <a:spcPct val="90000"/>
              </a:lnSpc>
              <a:buFont typeface="Wingdings" pitchFamily="-111" charset="2"/>
              <a:buNone/>
            </a:pPr>
            <a:r>
              <a:rPr lang="en-US">
                <a:ea typeface="ＭＳ Ｐゴシック" pitchFamily="-111" charset="-128"/>
                <a:cs typeface="ＭＳ Ｐゴシック" pitchFamily="-111" charset="-128"/>
              </a:rPr>
              <a:t>Your focus should be on problem-solving, and adding rigor/focus to your ability to do problem-solving.</a:t>
            </a: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math module</a:t>
            </a:r>
          </a:p>
        </p:txBody>
      </p:sp>
      <p:sp>
        <p:nvSpPr>
          <p:cNvPr id="3" name="Content Placeholder 2"/>
          <p:cNvSpPr>
            <a:spLocks noGrp="1"/>
          </p:cNvSpPr>
          <p:nvPr>
            <p:ph idx="1"/>
          </p:nvPr>
        </p:nvSpPr>
        <p:spPr>
          <a:xfrm>
            <a:off x="457200" y="1600200"/>
            <a:ext cx="8610600" cy="4525963"/>
          </a:xfrm>
        </p:spPr>
        <p:txBody>
          <a:bodyPr/>
          <a:lstStyle/>
          <a:p>
            <a:pPr marL="0" indent="0">
              <a:buNone/>
            </a:pPr>
            <a:r>
              <a:rPr lang="en-US" sz="2400" dirty="0">
                <a:latin typeface="Courier New"/>
                <a:cs typeface="Courier New"/>
              </a:rPr>
              <a:t>import math</a:t>
            </a:r>
          </a:p>
          <a:p>
            <a:pPr marL="0" indent="0">
              <a:buNone/>
            </a:pPr>
            <a:r>
              <a:rPr lang="en-US" sz="2400" dirty="0">
                <a:latin typeface="Courier New"/>
                <a:cs typeface="Courier New"/>
              </a:rPr>
              <a:t>print(</a:t>
            </a:r>
            <a:r>
              <a:rPr lang="en-US" sz="2400" dirty="0" err="1">
                <a:latin typeface="Courier New"/>
                <a:cs typeface="Courier New"/>
              </a:rPr>
              <a:t>math.pi</a:t>
            </a:r>
            <a:r>
              <a:rPr lang="en-US" sz="2400" dirty="0">
                <a:latin typeface="Courier New"/>
                <a:cs typeface="Courier New"/>
              </a:rPr>
              <a:t>)		# constant in math module</a:t>
            </a:r>
          </a:p>
          <a:p>
            <a:pPr marL="0" indent="0">
              <a:buNone/>
            </a:pPr>
            <a:r>
              <a:rPr lang="en-US" sz="2400" dirty="0">
                <a:latin typeface="Courier New"/>
                <a:cs typeface="Courier New"/>
              </a:rPr>
              <a:t>print(</a:t>
            </a:r>
            <a:r>
              <a:rPr lang="en-US" sz="2400" dirty="0" err="1">
                <a:latin typeface="Courier New"/>
                <a:cs typeface="Courier New"/>
              </a:rPr>
              <a:t>math.sin</a:t>
            </a:r>
            <a:r>
              <a:rPr lang="en-US" sz="2400" dirty="0">
                <a:latin typeface="Courier New"/>
                <a:cs typeface="Courier New"/>
              </a:rPr>
              <a:t>(1.0))# a function in math</a:t>
            </a:r>
          </a:p>
          <a:p>
            <a:pPr marL="0" indent="0">
              <a:buNone/>
            </a:pPr>
            <a:r>
              <a:rPr lang="en-US" sz="2400" dirty="0">
                <a:latin typeface="Courier New"/>
                <a:cs typeface="Courier New"/>
              </a:rPr>
              <a:t>help(</a:t>
            </a:r>
            <a:r>
              <a:rPr lang="en-US" sz="2400" dirty="0" err="1">
                <a:latin typeface="Courier New"/>
                <a:cs typeface="Courier New"/>
              </a:rPr>
              <a:t>math.pow</a:t>
            </a:r>
            <a:r>
              <a:rPr lang="en-US" sz="2400" dirty="0">
                <a:latin typeface="Courier New"/>
                <a:cs typeface="Courier New"/>
              </a:rPr>
              <a:t>)		# help info on </a:t>
            </a:r>
            <a:r>
              <a:rPr lang="en-US" sz="2400" dirty="0" err="1">
                <a:latin typeface="Courier New"/>
                <a:cs typeface="Courier New"/>
              </a:rPr>
              <a:t>pow</a:t>
            </a:r>
            <a:endParaRPr lang="en-US" sz="2400" dirty="0">
              <a:latin typeface="Courier New"/>
              <a:cs typeface="Courier New"/>
            </a:endParaRPr>
          </a:p>
        </p:txBody>
      </p:sp>
    </p:spTree>
    <p:extLst>
      <p:ext uri="{BB962C8B-B14F-4D97-AF65-F5344CB8AC3E}">
        <p14:creationId xmlns:p14="http://schemas.microsoft.com/office/powerpoint/2010/main" val="3188131483"/>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ChangeArrowheads="1"/>
          </p:cNvSpPr>
          <p:nvPr>
            <p:ph type="ctrTitle"/>
          </p:nvPr>
        </p:nvSpPr>
        <p:spPr/>
        <p:txBody>
          <a:bodyPr/>
          <a:lstStyle/>
          <a:p>
            <a:pPr eaLnBrk="1" hangingPunct="1"/>
            <a:r>
              <a:rPr lang="en-US" dirty="0">
                <a:ea typeface="ＭＳ Ｐゴシック" pitchFamily="-109" charset="-128"/>
                <a:cs typeface="ＭＳ Ｐゴシック" pitchFamily="-109" charset="-128"/>
              </a:rPr>
              <a:t>Developing an Algorithm</a:t>
            </a:r>
          </a:p>
        </p:txBody>
      </p:sp>
      <p:sp>
        <p:nvSpPr>
          <p:cNvPr id="116739" name="Rectangle 3"/>
          <p:cNvSpPr>
            <a:spLocks noGrp="1" noChangeArrowheads="1"/>
          </p:cNvSpPr>
          <p:nvPr>
            <p:ph type="subTitle" idx="1"/>
          </p:nvPr>
        </p:nvSpPr>
        <p:spPr/>
        <p:txBody>
          <a:bodyPr/>
          <a:lstStyle/>
          <a:p>
            <a:pPr eaLnBrk="1" hangingPunct="1">
              <a:buFont typeface="Wingdings" pitchFamily="-109" charset="2"/>
              <a:buNone/>
            </a:pPr>
            <a:endParaRPr lang="en-US">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51616732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 an Algorithm (</a:t>
            </a:r>
            <a:r>
              <a:rPr lang="en-US" dirty="0" err="1">
                <a:solidFill>
                  <a:srgbClr val="FF0000"/>
                </a:solidFill>
              </a:rPr>
              <a:t>algrím</a:t>
            </a:r>
            <a:r>
              <a:rPr lang="en-US" dirty="0"/>
              <a:t>)</a:t>
            </a:r>
          </a:p>
        </p:txBody>
      </p:sp>
      <p:sp>
        <p:nvSpPr>
          <p:cNvPr id="3" name="Content Placeholder 2"/>
          <p:cNvSpPr>
            <a:spLocks noGrp="1"/>
          </p:cNvSpPr>
          <p:nvPr>
            <p:ph idx="1"/>
          </p:nvPr>
        </p:nvSpPr>
        <p:spPr/>
        <p:txBody>
          <a:bodyPr/>
          <a:lstStyle/>
          <a:p>
            <a:pPr>
              <a:buNone/>
            </a:pPr>
            <a:r>
              <a:rPr lang="en-US" dirty="0"/>
              <a:t>How do we solve the following?</a:t>
            </a:r>
          </a:p>
          <a:p>
            <a:r>
              <a:rPr lang="en-US" dirty="0"/>
              <a:t>If one inch of rain falls on an acre of land, how many gallons of water have accumulated on that acre?</a:t>
            </a:r>
          </a:p>
        </p:txBody>
      </p:sp>
    </p:spTree>
    <p:extLst>
      <p:ext uri="{BB962C8B-B14F-4D97-AF65-F5344CB8AC3E}">
        <p14:creationId xmlns:p14="http://schemas.microsoft.com/office/powerpoint/2010/main" val="243639513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a:t>
            </a:r>
          </a:p>
        </p:txBody>
      </p:sp>
      <p:sp>
        <p:nvSpPr>
          <p:cNvPr id="3" name="Content Placeholder 2"/>
          <p:cNvSpPr>
            <a:spLocks noGrp="1"/>
          </p:cNvSpPr>
          <p:nvPr>
            <p:ph idx="1"/>
          </p:nvPr>
        </p:nvSpPr>
        <p:spPr/>
        <p:txBody>
          <a:bodyPr/>
          <a:lstStyle/>
          <a:p>
            <a:pPr marL="0" indent="0">
              <a:buNone/>
            </a:pPr>
            <a:r>
              <a:rPr lang="en-US" i="1" dirty="0"/>
              <a:t>A method – a sequence of steps – that describes how to solve a problem of class of problems</a:t>
            </a:r>
          </a:p>
          <a:p>
            <a:pPr marL="0" indent="0">
              <a:buNone/>
            </a:pPr>
            <a:endParaRPr lang="en-US" dirty="0"/>
          </a:p>
        </p:txBody>
      </p:sp>
    </p:spTree>
    <p:extLst>
      <p:ext uri="{BB962C8B-B14F-4D97-AF65-F5344CB8AC3E}">
        <p14:creationId xmlns:p14="http://schemas.microsoft.com/office/powerpoint/2010/main" val="428355856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 5</a:t>
            </a:r>
          </a:p>
        </p:txBody>
      </p:sp>
      <p:sp>
        <p:nvSpPr>
          <p:cNvPr id="3" name="Content Placeholder 2"/>
          <p:cNvSpPr>
            <a:spLocks noGrp="1"/>
          </p:cNvSpPr>
          <p:nvPr>
            <p:ph idx="1"/>
          </p:nvPr>
        </p:nvSpPr>
        <p:spPr/>
        <p:txBody>
          <a:bodyPr/>
          <a:lstStyle/>
          <a:p>
            <a:pPr marL="0" indent="0">
              <a:buNone/>
            </a:pPr>
            <a:r>
              <a:rPr lang="en-US" dirty="0"/>
              <a:t>Test your code, often and thoroughly!</a:t>
            </a:r>
          </a:p>
          <a:p>
            <a:pPr marL="0" indent="0">
              <a:buNone/>
            </a:pPr>
            <a:endParaRPr lang="en-US" dirty="0"/>
          </a:p>
          <a:p>
            <a:pPr marL="0" indent="0">
              <a:buNone/>
            </a:pPr>
            <a:r>
              <a:rPr lang="en-US" dirty="0"/>
              <a:t>One thing we learn in writing our code is that we must test it, especially against a number of conditions, to assure ourselves that it works</a:t>
            </a:r>
          </a:p>
          <a:p>
            <a:r>
              <a:rPr lang="en-US" dirty="0"/>
              <a:t>it turns out that testing is very hard and "correct" is a difficult thing to establish!</a:t>
            </a:r>
          </a:p>
        </p:txBody>
      </p:sp>
    </p:spTree>
    <p:extLst>
      <p:ext uri="{BB962C8B-B14F-4D97-AF65-F5344CB8AC3E}">
        <p14:creationId xmlns:p14="http://schemas.microsoft.com/office/powerpoint/2010/main" val="309382768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1.2-1.3</a:t>
            </a:r>
          </a:p>
        </p:txBody>
      </p:sp>
    </p:spTree>
    <p:extLst>
      <p:ext uri="{BB962C8B-B14F-4D97-AF65-F5344CB8AC3E}">
        <p14:creationId xmlns:p14="http://schemas.microsoft.com/office/powerpoint/2010/main" val="101881442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1749" y="838200"/>
            <a:ext cx="8834051" cy="1752600"/>
          </a:xfrm>
          <a:prstGeom prst="rect">
            <a:avLst/>
          </a:prstGeom>
        </p:spPr>
      </p:pic>
      <p:pic>
        <p:nvPicPr>
          <p:cNvPr id="6" name="Picture 5"/>
          <p:cNvPicPr>
            <a:picLocks noChangeAspect="1"/>
          </p:cNvPicPr>
          <p:nvPr/>
        </p:nvPicPr>
        <p:blipFill>
          <a:blip r:embed="rId3"/>
          <a:stretch>
            <a:fillRect/>
          </a:stretch>
        </p:blipFill>
        <p:spPr>
          <a:xfrm>
            <a:off x="3175" y="3581400"/>
            <a:ext cx="8927432" cy="1828800"/>
          </a:xfrm>
          <a:prstGeom prst="rect">
            <a:avLst/>
          </a:prstGeom>
        </p:spPr>
      </p:pic>
    </p:spTree>
    <p:extLst>
      <p:ext uri="{BB962C8B-B14F-4D97-AF65-F5344CB8AC3E}">
        <p14:creationId xmlns:p14="http://schemas.microsoft.com/office/powerpoint/2010/main" val="108997995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Rules</a:t>
            </a:r>
          </a:p>
        </p:txBody>
      </p:sp>
      <p:sp>
        <p:nvSpPr>
          <p:cNvPr id="3" name="Content Placeholder 2"/>
          <p:cNvSpPr>
            <a:spLocks noGrp="1"/>
          </p:cNvSpPr>
          <p:nvPr>
            <p:ph idx="1"/>
          </p:nvPr>
        </p:nvSpPr>
        <p:spPr/>
        <p:txBody>
          <a:bodyPr/>
          <a:lstStyle/>
          <a:p>
            <a:pPr marL="514350" indent="-514350">
              <a:buFont typeface="+mj-lt"/>
              <a:buAutoNum type="arabicPeriod"/>
            </a:pPr>
            <a:r>
              <a:rPr lang="en-US" sz="2800" dirty="0"/>
              <a:t>Think before you program</a:t>
            </a:r>
          </a:p>
          <a:p>
            <a:pPr marL="514350" indent="-514350">
              <a:buFont typeface="+mj-lt"/>
              <a:buAutoNum type="arabicPeriod"/>
            </a:pPr>
            <a:r>
              <a:rPr lang="en-US" sz="2800" dirty="0"/>
              <a:t>A program is a human-readable essay on problem solving that also happens </a:t>
            </a:r>
            <a:r>
              <a:rPr lang="en-US" sz="2800" dirty="0" err="1"/>
              <a:t>ot</a:t>
            </a:r>
            <a:r>
              <a:rPr lang="en-US" sz="2800" dirty="0"/>
              <a:t> execute on a computer.</a:t>
            </a:r>
          </a:p>
          <a:p>
            <a:pPr marL="514350" indent="-514350">
              <a:buFont typeface="+mj-lt"/>
              <a:buAutoNum type="arabicPeriod"/>
            </a:pPr>
            <a:r>
              <a:rPr lang="en-US" sz="2800" dirty="0"/>
              <a:t>The best way to improve your programming and problem solving skills is to practice. </a:t>
            </a:r>
          </a:p>
          <a:p>
            <a:pPr marL="514350" indent="-514350">
              <a:buFont typeface="+mj-lt"/>
              <a:buAutoNum type="arabicPeriod"/>
            </a:pPr>
            <a:r>
              <a:rPr lang="en-US" sz="2800" dirty="0"/>
              <a:t>A foolish consistency is the hobgoblin of little minds</a:t>
            </a:r>
          </a:p>
          <a:p>
            <a:pPr marL="514350" indent="-514350">
              <a:buFont typeface="+mj-lt"/>
              <a:buAutoNum type="arabicPeriod"/>
            </a:pPr>
            <a:r>
              <a:rPr lang="en-US" sz="2800" dirty="0"/>
              <a:t>Test your code, often and thoroughly!</a:t>
            </a:r>
          </a:p>
          <a:p>
            <a:pPr marL="0" indent="0">
              <a:buNone/>
            </a:pPr>
            <a:endParaRPr lang="en-US" sz="2800" dirty="0"/>
          </a:p>
          <a:p>
            <a:pPr marL="514350" indent="-514350">
              <a:buFont typeface="+mj-lt"/>
              <a:buAutoNum type="arabicPeriod"/>
            </a:pPr>
            <a:endParaRPr lang="en-US" dirty="0"/>
          </a:p>
          <a:p>
            <a:pPr marL="514350" indent="-514350">
              <a:buFont typeface="+mj-lt"/>
              <a:buAutoNum type="arabicPeriod"/>
            </a:pPr>
            <a:endParaRPr lang="en-US" dirty="0"/>
          </a:p>
          <a:p>
            <a:pPr marL="0" indent="0">
              <a:buNone/>
            </a:pPr>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409551231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Chapter 2</a:t>
            </a:r>
          </a:p>
        </p:txBody>
      </p:sp>
      <p:sp>
        <p:nvSpPr>
          <p:cNvPr id="3" name="Text Placeholder 2"/>
          <p:cNvSpPr>
            <a:spLocks noGrp="1"/>
          </p:cNvSpPr>
          <p:nvPr>
            <p:ph type="body" sz="quarter" idx="11"/>
          </p:nvPr>
        </p:nvSpPr>
        <p:spPr/>
        <p:txBody>
          <a:bodyPr/>
          <a:lstStyle/>
          <a:p>
            <a:r>
              <a:rPr lang="en-US" dirty="0"/>
              <a:t>Control</a:t>
            </a:r>
          </a:p>
        </p:txBody>
      </p:sp>
    </p:spTree>
    <p:extLst>
      <p:ext uri="{BB962C8B-B14F-4D97-AF65-F5344CB8AC3E}">
        <p14:creationId xmlns:p14="http://schemas.microsoft.com/office/powerpoint/2010/main" val="215248495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ctrTitle"/>
          </p:nvPr>
        </p:nvSpPr>
        <p:spPr>
          <a:prstGeom prst="rect">
            <a:avLst/>
          </a:prstGeom>
        </p:spPr>
        <p:txBody>
          <a:bodyPr/>
          <a:lstStyle/>
          <a:p>
            <a:r>
              <a:rPr lang="en-US"/>
              <a:t>Control, Quick Overview</a:t>
            </a:r>
            <a:endParaRPr lang="en-US" dirty="0"/>
          </a:p>
        </p:txBody>
      </p:sp>
      <p:sp>
        <p:nvSpPr>
          <p:cNvPr id="15" name="Subtitle 14"/>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46930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Good Program (1)</a:t>
            </a:r>
          </a:p>
        </p:txBody>
      </p:sp>
      <p:sp>
        <p:nvSpPr>
          <p:cNvPr id="3" name="Content Placeholder 2"/>
          <p:cNvSpPr>
            <a:spLocks noGrp="1"/>
          </p:cNvSpPr>
          <p:nvPr>
            <p:ph idx="1"/>
          </p:nvPr>
        </p:nvSpPr>
        <p:spPr/>
        <p:txBody>
          <a:bodyPr/>
          <a:lstStyle/>
          <a:p>
            <a:pPr>
              <a:buNone/>
            </a:pPr>
            <a:r>
              <a:rPr lang="en-US" dirty="0"/>
              <a:t>What makes a good program?</a:t>
            </a:r>
          </a:p>
          <a:p>
            <a:pPr>
              <a:buNone/>
            </a:pPr>
            <a:endParaRPr lang="en-US" dirty="0"/>
          </a:p>
          <a:p>
            <a:r>
              <a:rPr lang="en-US" dirty="0"/>
              <a:t>a program is a reflection of the writer and their thoughts</a:t>
            </a:r>
          </a:p>
          <a:p>
            <a:r>
              <a:rPr lang="en-US" dirty="0"/>
              <a:t>First, you must have some thoughts! The difficulty for most people is to figure out what has to be done, the problem solving, before writing a program</a:t>
            </a: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ctrTitle"/>
          </p:nvPr>
        </p:nvSpPr>
        <p:spPr/>
        <p:txBody>
          <a:bodyPr/>
          <a:lstStyle/>
          <a:p>
            <a:pPr eaLnBrk="1" hangingPunct="1"/>
            <a:r>
              <a:rPr lang="en-US">
                <a:ea typeface="ＭＳ Ｐゴシック" pitchFamily="-109" charset="-128"/>
                <a:cs typeface="ＭＳ Ｐゴシック" pitchFamily="-109" charset="-128"/>
              </a:rPr>
              <a:t>Selection</a:t>
            </a:r>
          </a:p>
        </p:txBody>
      </p:sp>
      <p:sp>
        <p:nvSpPr>
          <p:cNvPr id="63491" name="Rectangle 3"/>
          <p:cNvSpPr>
            <a:spLocks noGrp="1" noChangeArrowheads="1"/>
          </p:cNvSpPr>
          <p:nvPr>
            <p:ph type="subTitle" idx="1"/>
          </p:nvPr>
        </p:nvSpPr>
        <p:spPr/>
        <p:txBody>
          <a:bodyPr/>
          <a:lstStyle/>
          <a:p>
            <a:pPr eaLnBrk="1" hangingPunct="1">
              <a:buFont typeface="Wingdings" pitchFamily="-109" charset="2"/>
              <a:buNone/>
            </a:pPr>
            <a:endParaRPr lang="en-US">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65689116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r>
              <a:rPr lang="en-US"/>
              <a:t>Selection</a:t>
            </a:r>
          </a:p>
        </p:txBody>
      </p:sp>
      <p:sp>
        <p:nvSpPr>
          <p:cNvPr id="64515" name="Rectangle 3"/>
          <p:cNvSpPr>
            <a:spLocks noGrp="1" noChangeArrowheads="1"/>
          </p:cNvSpPr>
          <p:nvPr>
            <p:ph idx="1"/>
          </p:nvPr>
        </p:nvSpPr>
        <p:spPr/>
        <p:txBody>
          <a:bodyPr/>
          <a:lstStyle/>
          <a:p>
            <a:r>
              <a:rPr lang="en-US"/>
              <a:t>Selection is how programs make choices, and it is the process of making choices that provides a lot of the power of computing</a:t>
            </a:r>
          </a:p>
        </p:txBody>
      </p:sp>
    </p:spTree>
    <p:extLst>
      <p:ext uri="{BB962C8B-B14F-4D97-AF65-F5344CB8AC3E}">
        <p14:creationId xmlns:p14="http://schemas.microsoft.com/office/powerpoint/2010/main" val="365897917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2743200" y="1828800"/>
            <a:ext cx="3836670" cy="3028950"/>
          </a:xfrm>
        </p:spPr>
      </p:pic>
    </p:spTree>
    <p:extLst>
      <p:ext uri="{BB962C8B-B14F-4D97-AF65-F5344CB8AC3E}">
        <p14:creationId xmlns:p14="http://schemas.microsoft.com/office/powerpoint/2010/main" val="14944923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2362200" y="533400"/>
            <a:ext cx="4521200" cy="5339693"/>
          </a:xfrm>
        </p:spPr>
      </p:pic>
    </p:spTree>
    <p:extLst>
      <p:ext uri="{BB962C8B-B14F-4D97-AF65-F5344CB8AC3E}">
        <p14:creationId xmlns:p14="http://schemas.microsoft.com/office/powerpoint/2010/main" val="3850918385"/>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rotWithShape="1">
          <a:blip r:embed="rId2"/>
          <a:srcRect l="-270" r="-270"/>
          <a:stretch/>
        </p:blipFill>
        <p:spPr>
          <a:xfrm>
            <a:off x="0" y="106217"/>
            <a:ext cx="6465455" cy="4541983"/>
          </a:xfrm>
        </p:spPr>
      </p:pic>
      <p:sp>
        <p:nvSpPr>
          <p:cNvPr id="4" name="TextBox 3"/>
          <p:cNvSpPr txBox="1"/>
          <p:nvPr/>
        </p:nvSpPr>
        <p:spPr bwMode="auto">
          <a:xfrm>
            <a:off x="609600" y="4800600"/>
            <a:ext cx="5000813" cy="12003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3600" dirty="0">
                <a:latin typeface="+mn-lt"/>
              </a:rPr>
              <a:t>Note that </a:t>
            </a:r>
            <a:r>
              <a:rPr lang="en-US" sz="3600" dirty="0">
                <a:solidFill>
                  <a:srgbClr val="660066"/>
                </a:solidFill>
                <a:latin typeface="+mn-lt"/>
              </a:rPr>
              <a:t>== </a:t>
            </a:r>
            <a:r>
              <a:rPr lang="en-US" sz="3600" dirty="0">
                <a:latin typeface="+mn-lt"/>
              </a:rPr>
              <a:t>is equality,</a:t>
            </a:r>
          </a:p>
          <a:p>
            <a:r>
              <a:rPr lang="en-US" sz="3600" dirty="0">
                <a:solidFill>
                  <a:srgbClr val="660066"/>
                </a:solidFill>
                <a:latin typeface="+mn-lt"/>
              </a:rPr>
              <a:t>=</a:t>
            </a:r>
            <a:r>
              <a:rPr lang="en-US" sz="3600" dirty="0">
                <a:latin typeface="+mn-lt"/>
              </a:rPr>
              <a:t> is assignment</a:t>
            </a:r>
          </a:p>
        </p:txBody>
      </p:sp>
      <p:sp>
        <p:nvSpPr>
          <p:cNvPr id="2" name="TextBox 1">
            <a:extLst>
              <a:ext uri="{FF2B5EF4-FFF2-40B4-BE49-F238E27FC236}">
                <a16:creationId xmlns:a16="http://schemas.microsoft.com/office/drawing/2014/main" id="{FBD62F17-07C0-5C4C-950C-57C601B4E33D}"/>
              </a:ext>
            </a:extLst>
          </p:cNvPr>
          <p:cNvSpPr txBox="1"/>
          <p:nvPr/>
        </p:nvSpPr>
        <p:spPr bwMode="auto">
          <a:xfrm>
            <a:off x="5791200" y="3886200"/>
            <a:ext cx="2743200"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rtlCol="0">
            <a:spAutoFit/>
          </a:bodyPr>
          <a:lstStyle/>
          <a:p>
            <a:r>
              <a:rPr lang="en-US" sz="3600" dirty="0">
                <a:solidFill>
                  <a:srgbClr val="000000"/>
                </a:solidFill>
                <a:latin typeface="+mn-lt"/>
              </a:rPr>
              <a:t>(</a:t>
            </a:r>
            <a:r>
              <a:rPr lang="en-US" sz="3600" dirty="0">
                <a:solidFill>
                  <a:srgbClr val="FF0000"/>
                </a:solidFill>
                <a:latin typeface="+mn-lt"/>
              </a:rPr>
              <a:t>bool </a:t>
            </a:r>
            <a:r>
              <a:rPr lang="en-US" sz="3600" dirty="0" err="1">
                <a:solidFill>
                  <a:srgbClr val="FF0000"/>
                </a:solidFill>
                <a:latin typeface="+mn-lt"/>
              </a:rPr>
              <a:t>virkjar</a:t>
            </a:r>
            <a:r>
              <a:rPr lang="en-US" sz="3600" dirty="0">
                <a:solidFill>
                  <a:srgbClr val="000000"/>
                </a:solidFill>
                <a:latin typeface="+mn-lt"/>
              </a:rPr>
              <a:t>)</a:t>
            </a:r>
          </a:p>
        </p:txBody>
      </p:sp>
    </p:spTree>
    <p:extLst>
      <p:ext uri="{BB962C8B-B14F-4D97-AF65-F5344CB8AC3E}">
        <p14:creationId xmlns:p14="http://schemas.microsoft.com/office/powerpoint/2010/main" val="590720911"/>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en-US"/>
              <a:t>Python if statement</a:t>
            </a:r>
            <a:endParaRPr lang="en-US" dirty="0"/>
          </a:p>
        </p:txBody>
      </p:sp>
      <p:sp>
        <p:nvSpPr>
          <p:cNvPr id="70659" name="Rectangle 3"/>
          <p:cNvSpPr>
            <a:spLocks noGrp="1" noChangeArrowheads="1"/>
          </p:cNvSpPr>
          <p:nvPr>
            <p:ph idx="1"/>
          </p:nvPr>
        </p:nvSpPr>
        <p:spPr/>
        <p:txBody>
          <a:bodyPr/>
          <a:lstStyle/>
          <a:p>
            <a:pPr marL="0" indent="0">
              <a:buNone/>
            </a:pPr>
            <a:r>
              <a:rPr lang="en-US" dirty="0">
                <a:latin typeface="Courier New"/>
                <a:cs typeface="Courier New"/>
              </a:rPr>
              <a:t>if </a:t>
            </a:r>
            <a:r>
              <a:rPr lang="en-US" dirty="0" err="1">
                <a:latin typeface="Courier New"/>
                <a:cs typeface="Courier New"/>
              </a:rPr>
              <a:t>boolean</a:t>
            </a:r>
            <a:r>
              <a:rPr lang="en-US" dirty="0">
                <a:latin typeface="Courier New"/>
                <a:cs typeface="Courier New"/>
              </a:rPr>
              <a:t> expression :</a:t>
            </a:r>
          </a:p>
          <a:p>
            <a:pPr marL="0" indent="0">
              <a:buNone/>
            </a:pPr>
            <a:r>
              <a:rPr lang="en-US" dirty="0">
                <a:latin typeface="Courier New"/>
                <a:cs typeface="Courier New"/>
              </a:rPr>
              <a:t>	suite</a:t>
            </a:r>
          </a:p>
          <a:p>
            <a:endParaRPr lang="en-US" dirty="0"/>
          </a:p>
          <a:p>
            <a:r>
              <a:rPr lang="en-US" dirty="0"/>
              <a:t> evaluate the </a:t>
            </a:r>
            <a:r>
              <a:rPr lang="en-US" dirty="0" err="1"/>
              <a:t>boolean</a:t>
            </a:r>
            <a:r>
              <a:rPr lang="en-US" dirty="0"/>
              <a:t> (</a:t>
            </a:r>
            <a:r>
              <a:rPr lang="en-US" dirty="0">
                <a:solidFill>
                  <a:srgbClr val="660066"/>
                </a:solidFill>
                <a:latin typeface="Courier New"/>
                <a:cs typeface="Courier New"/>
              </a:rPr>
              <a:t>True</a:t>
            </a:r>
            <a:r>
              <a:rPr lang="en-US" dirty="0">
                <a:solidFill>
                  <a:srgbClr val="660066"/>
                </a:solidFill>
              </a:rPr>
              <a:t> </a:t>
            </a:r>
            <a:r>
              <a:rPr lang="en-US" dirty="0"/>
              <a:t>or </a:t>
            </a:r>
            <a:r>
              <a:rPr lang="en-US" dirty="0">
                <a:solidFill>
                  <a:srgbClr val="660066"/>
                </a:solidFill>
                <a:latin typeface="Courier New"/>
                <a:cs typeface="Courier New"/>
              </a:rPr>
              <a:t>False</a:t>
            </a:r>
            <a:r>
              <a:rPr lang="en-US" dirty="0"/>
              <a:t>)</a:t>
            </a:r>
          </a:p>
          <a:p>
            <a:r>
              <a:rPr lang="en-US" dirty="0"/>
              <a:t> if </a:t>
            </a:r>
            <a:r>
              <a:rPr lang="en-US" dirty="0">
                <a:solidFill>
                  <a:srgbClr val="660066"/>
                </a:solidFill>
                <a:latin typeface="Courier New"/>
                <a:cs typeface="Courier New"/>
              </a:rPr>
              <a:t>True</a:t>
            </a:r>
            <a:r>
              <a:rPr lang="en-US" dirty="0"/>
              <a:t>, execute (</a:t>
            </a:r>
            <a:r>
              <a:rPr lang="en-US" dirty="0" err="1">
                <a:solidFill>
                  <a:srgbClr val="FF0000"/>
                </a:solidFill>
              </a:rPr>
              <a:t>keyra</a:t>
            </a:r>
            <a:r>
              <a:rPr lang="en-US" dirty="0"/>
              <a:t>) all statements (</a:t>
            </a:r>
            <a:r>
              <a:rPr lang="en-US" dirty="0" err="1">
                <a:solidFill>
                  <a:srgbClr val="FF0000"/>
                </a:solidFill>
              </a:rPr>
              <a:t>setningar</a:t>
            </a:r>
            <a:r>
              <a:rPr lang="en-US" dirty="0"/>
              <a:t>) in the suite</a:t>
            </a:r>
          </a:p>
        </p:txBody>
      </p:sp>
    </p:spTree>
    <p:extLst>
      <p:ext uri="{BB962C8B-B14F-4D97-AF65-F5344CB8AC3E}">
        <p14:creationId xmlns:p14="http://schemas.microsoft.com/office/powerpoint/2010/main" val="1841834135"/>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p:txBody>
          <a:bodyPr/>
          <a:lstStyle/>
          <a:p>
            <a:r>
              <a:rPr lang="en-US"/>
              <a:t>Warning about indentation</a:t>
            </a:r>
          </a:p>
        </p:txBody>
      </p:sp>
      <p:sp>
        <p:nvSpPr>
          <p:cNvPr id="73731" name="Rectangle 3"/>
          <p:cNvSpPr>
            <a:spLocks noGrp="1" noChangeArrowheads="1"/>
          </p:cNvSpPr>
          <p:nvPr>
            <p:ph idx="1"/>
          </p:nvPr>
        </p:nvSpPr>
        <p:spPr/>
        <p:txBody>
          <a:bodyPr/>
          <a:lstStyle/>
          <a:p>
            <a:r>
              <a:rPr lang="en-US" dirty="0"/>
              <a:t>Elements of the suite must all be indented (</a:t>
            </a:r>
            <a:r>
              <a:rPr lang="en-US" dirty="0" err="1">
                <a:solidFill>
                  <a:srgbClr val="FF0000"/>
                </a:solidFill>
              </a:rPr>
              <a:t>inndregin</a:t>
            </a:r>
            <a:r>
              <a:rPr lang="en-US" dirty="0"/>
              <a:t>) the same number of spaces/tabs</a:t>
            </a:r>
          </a:p>
          <a:p>
            <a:r>
              <a:rPr lang="en-US" dirty="0"/>
              <a:t>Python only recognizes suites when they are indented the same distance (</a:t>
            </a:r>
            <a:r>
              <a:rPr lang="en-US" b="1" i="1" dirty="0"/>
              <a:t>standard is 4 spaces</a:t>
            </a:r>
            <a:r>
              <a:rPr lang="en-US" dirty="0"/>
              <a:t>)</a:t>
            </a:r>
          </a:p>
          <a:p>
            <a:r>
              <a:rPr lang="en-US" dirty="0"/>
              <a:t>You must be careful to get the indentation (</a:t>
            </a:r>
            <a:r>
              <a:rPr lang="en-US" dirty="0" err="1">
                <a:solidFill>
                  <a:srgbClr val="FF0000"/>
                </a:solidFill>
              </a:rPr>
              <a:t>inndráttur</a:t>
            </a:r>
            <a:r>
              <a:rPr lang="en-US" dirty="0"/>
              <a:t>) right to get suites right.</a:t>
            </a:r>
          </a:p>
        </p:txBody>
      </p:sp>
    </p:spTree>
    <p:extLst>
      <p:ext uri="{BB962C8B-B14F-4D97-AF65-F5344CB8AC3E}">
        <p14:creationId xmlns:p14="http://schemas.microsoft.com/office/powerpoint/2010/main" val="2472270603"/>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ChangeArrowheads="1"/>
          </p:cNvSpPr>
          <p:nvPr>
            <p:ph type="title"/>
          </p:nvPr>
        </p:nvSpPr>
        <p:spPr/>
        <p:txBody>
          <a:bodyPr/>
          <a:lstStyle/>
          <a:p>
            <a:r>
              <a:rPr lang="en-US"/>
              <a:t>Python Selection, Round 2</a:t>
            </a:r>
          </a:p>
        </p:txBody>
      </p:sp>
      <p:sp>
        <p:nvSpPr>
          <p:cNvPr id="74755" name="Rectangle 3"/>
          <p:cNvSpPr>
            <a:spLocks noGrp="1" noChangeArrowheads="1"/>
          </p:cNvSpPr>
          <p:nvPr>
            <p:ph idx="1"/>
          </p:nvPr>
        </p:nvSpPr>
        <p:spPr/>
        <p:txBody>
          <a:bodyPr/>
          <a:lstStyle/>
          <a:p>
            <a:pPr>
              <a:buNone/>
            </a:pPr>
            <a:r>
              <a:rPr lang="en-US" dirty="0">
                <a:latin typeface="Courier New"/>
                <a:cs typeface="Courier New"/>
              </a:rPr>
              <a:t>if </a:t>
            </a:r>
            <a:r>
              <a:rPr lang="en-US" dirty="0" err="1">
                <a:latin typeface="Courier New"/>
                <a:cs typeface="Courier New"/>
              </a:rPr>
              <a:t>boolean</a:t>
            </a:r>
            <a:r>
              <a:rPr lang="en-US" dirty="0">
                <a:latin typeface="Courier New"/>
                <a:cs typeface="Courier New"/>
              </a:rPr>
              <a:t> expression:	</a:t>
            </a:r>
          </a:p>
          <a:p>
            <a:pPr>
              <a:buNone/>
            </a:pPr>
            <a:r>
              <a:rPr lang="en-US" dirty="0">
                <a:latin typeface="Courier New"/>
                <a:cs typeface="Courier New"/>
              </a:rPr>
              <a:t>		suite1</a:t>
            </a:r>
          </a:p>
          <a:p>
            <a:pPr>
              <a:buNone/>
            </a:pPr>
            <a:r>
              <a:rPr lang="en-US" dirty="0">
                <a:latin typeface="Courier New"/>
                <a:cs typeface="Courier New"/>
              </a:rPr>
              <a:t>else:</a:t>
            </a:r>
          </a:p>
          <a:p>
            <a:pPr>
              <a:buNone/>
            </a:pPr>
            <a:r>
              <a:rPr lang="en-US" dirty="0">
                <a:latin typeface="Courier New"/>
                <a:cs typeface="Courier New"/>
              </a:rPr>
              <a:t>		suite2</a:t>
            </a:r>
          </a:p>
        </p:txBody>
      </p:sp>
      <p:sp>
        <p:nvSpPr>
          <p:cNvPr id="74756" name="Text Box 4"/>
          <p:cNvSpPr txBox="1">
            <a:spLocks noChangeArrowheads="1"/>
          </p:cNvSpPr>
          <p:nvPr/>
        </p:nvSpPr>
        <p:spPr bwMode="auto">
          <a:xfrm>
            <a:off x="4267200" y="2819400"/>
            <a:ext cx="5334000" cy="2289175"/>
          </a:xfrm>
          <a:prstGeom prst="rect">
            <a:avLst/>
          </a:prstGeom>
          <a:noFill/>
          <a:ln w="9525">
            <a:noFill/>
            <a:miter lim="800000"/>
            <a:headEnd/>
            <a:tailEnd/>
          </a:ln>
        </p:spPr>
        <p:txBody>
          <a:bodyPr>
            <a:prstTxWarp prst="textNoShape">
              <a:avLst/>
            </a:prstTxWarp>
            <a:spAutoFit/>
          </a:bodyPr>
          <a:lstStyle/>
          <a:p>
            <a:pPr marL="338138" indent="-338138"/>
            <a:r>
              <a:rPr lang="en-US" sz="3600" dirty="0">
                <a:solidFill>
                  <a:schemeClr val="tx1"/>
                </a:solidFill>
              </a:rPr>
              <a:t>The process is:</a:t>
            </a:r>
          </a:p>
          <a:p>
            <a:pPr marL="338138" indent="-338138">
              <a:buFontTx/>
              <a:buChar char="•"/>
            </a:pPr>
            <a:r>
              <a:rPr lang="en-US" sz="3600" dirty="0">
                <a:solidFill>
                  <a:schemeClr val="tx1"/>
                </a:solidFill>
              </a:rPr>
              <a:t>evaluate the </a:t>
            </a:r>
            <a:r>
              <a:rPr lang="en-US" sz="3600" dirty="0" err="1">
                <a:solidFill>
                  <a:schemeClr val="tx1"/>
                </a:solidFill>
              </a:rPr>
              <a:t>boolean</a:t>
            </a:r>
            <a:endParaRPr lang="en-US" sz="3600" dirty="0">
              <a:solidFill>
                <a:schemeClr val="tx1"/>
              </a:solidFill>
            </a:endParaRPr>
          </a:p>
          <a:p>
            <a:pPr marL="338138" indent="-338138">
              <a:buFontTx/>
              <a:buChar char="•"/>
            </a:pPr>
            <a:r>
              <a:rPr lang="en-US" sz="3600" dirty="0">
                <a:solidFill>
                  <a:schemeClr val="tx1"/>
                </a:solidFill>
              </a:rPr>
              <a:t>if </a:t>
            </a:r>
            <a:r>
              <a:rPr lang="en-US" sz="3600" dirty="0">
                <a:solidFill>
                  <a:srgbClr val="660066"/>
                </a:solidFill>
                <a:latin typeface="Courier New"/>
                <a:cs typeface="Courier New"/>
              </a:rPr>
              <a:t>True</a:t>
            </a:r>
            <a:r>
              <a:rPr lang="en-US" sz="3600" dirty="0">
                <a:solidFill>
                  <a:schemeClr val="tx1"/>
                </a:solidFill>
              </a:rPr>
              <a:t>, run suite1</a:t>
            </a:r>
          </a:p>
          <a:p>
            <a:pPr marL="338138" indent="-338138">
              <a:buFontTx/>
              <a:buChar char="•"/>
            </a:pPr>
            <a:r>
              <a:rPr lang="en-US" sz="3600" dirty="0">
                <a:solidFill>
                  <a:schemeClr val="tx1"/>
                </a:solidFill>
              </a:rPr>
              <a:t>if </a:t>
            </a:r>
            <a:r>
              <a:rPr lang="en-US" sz="3600" dirty="0">
                <a:solidFill>
                  <a:srgbClr val="660066"/>
                </a:solidFill>
                <a:latin typeface="Courier New"/>
                <a:cs typeface="Courier New"/>
              </a:rPr>
              <a:t>False</a:t>
            </a:r>
            <a:r>
              <a:rPr lang="en-US" sz="3600" dirty="0">
                <a:solidFill>
                  <a:schemeClr val="tx1"/>
                </a:solidFill>
              </a:rPr>
              <a:t>, run suite2</a:t>
            </a:r>
          </a:p>
        </p:txBody>
      </p:sp>
      <p:sp>
        <p:nvSpPr>
          <p:cNvPr id="74757" name="Line 5"/>
          <p:cNvSpPr>
            <a:spLocks noChangeShapeType="1"/>
          </p:cNvSpPr>
          <p:nvPr/>
        </p:nvSpPr>
        <p:spPr bwMode="auto">
          <a:xfrm flipH="1" flipV="1">
            <a:off x="2819400" y="2667000"/>
            <a:ext cx="1524000" cy="1447800"/>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a:p>
        </p:txBody>
      </p:sp>
      <p:sp>
        <p:nvSpPr>
          <p:cNvPr id="74758" name="Line 6"/>
          <p:cNvSpPr>
            <a:spLocks noChangeShapeType="1"/>
          </p:cNvSpPr>
          <p:nvPr/>
        </p:nvSpPr>
        <p:spPr bwMode="auto">
          <a:xfrm flipH="1" flipV="1">
            <a:off x="2895600" y="3810000"/>
            <a:ext cx="1371600" cy="914400"/>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a:p>
        </p:txBody>
      </p:sp>
      <p:sp>
        <p:nvSpPr>
          <p:cNvPr id="74759" name="Line 5"/>
          <p:cNvSpPr>
            <a:spLocks noChangeShapeType="1"/>
          </p:cNvSpPr>
          <p:nvPr/>
        </p:nvSpPr>
        <p:spPr bwMode="auto">
          <a:xfrm flipH="1" flipV="1">
            <a:off x="3276600" y="2133600"/>
            <a:ext cx="1066800" cy="1447800"/>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4223644104"/>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stretch>
            <a:fillRect/>
          </a:stretch>
        </p:blipFill>
        <p:spPr>
          <a:xfrm>
            <a:off x="2362200" y="1981200"/>
            <a:ext cx="4873058" cy="2425700"/>
          </a:xfrm>
        </p:spPr>
      </p:pic>
    </p:spTree>
    <p:extLst>
      <p:ext uri="{BB962C8B-B14F-4D97-AF65-F5344CB8AC3E}">
        <p14:creationId xmlns:p14="http://schemas.microsoft.com/office/powerpoint/2010/main" val="396902201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Safe Lead in Basketball</a:t>
            </a:r>
            <a:endParaRPr lang="en-US" dirty="0"/>
          </a:p>
        </p:txBody>
      </p:sp>
      <p:sp>
        <p:nvSpPr>
          <p:cNvPr id="3" name="Content Placeholder 2"/>
          <p:cNvSpPr>
            <a:spLocks noGrp="1"/>
          </p:cNvSpPr>
          <p:nvPr>
            <p:ph idx="1"/>
          </p:nvPr>
        </p:nvSpPr>
        <p:spPr/>
        <p:txBody>
          <a:bodyPr/>
          <a:lstStyle/>
          <a:p>
            <a:r>
              <a:rPr lang="en-US"/>
              <a:t>Algorithm due to Bill James (</a:t>
            </a:r>
            <a:r>
              <a:rPr lang="en-US">
                <a:hlinkClick r:id="rId2"/>
              </a:rPr>
              <a:t>www.slate.com</a:t>
            </a:r>
            <a:r>
              <a:rPr lang="en-US"/>
              <a:t>)</a:t>
            </a:r>
          </a:p>
          <a:p>
            <a:r>
              <a:rPr lang="en-US"/>
              <a:t>under what conditions can you safely determine that a lead in a basketball game is insurmountable?</a:t>
            </a:r>
            <a:endParaRPr lang="en-US" dirty="0"/>
          </a:p>
        </p:txBody>
      </p:sp>
    </p:spTree>
    <p:extLst>
      <p:ext uri="{BB962C8B-B14F-4D97-AF65-F5344CB8AC3E}">
        <p14:creationId xmlns:p14="http://schemas.microsoft.com/office/powerpoint/2010/main" val="54933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 1</a:t>
            </a:r>
          </a:p>
        </p:txBody>
      </p:sp>
      <p:sp>
        <p:nvSpPr>
          <p:cNvPr id="3" name="Content Placeholder 2"/>
          <p:cNvSpPr>
            <a:spLocks noGrp="1"/>
          </p:cNvSpPr>
          <p:nvPr>
            <p:ph idx="1"/>
          </p:nvPr>
        </p:nvSpPr>
        <p:spPr/>
        <p:txBody>
          <a:bodyPr/>
          <a:lstStyle/>
          <a:p>
            <a:pPr marL="0" indent="0">
              <a:buNone/>
            </a:pPr>
            <a:r>
              <a:rPr lang="en-US" dirty="0"/>
              <a:t>Think before you program!</a:t>
            </a: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algorithm (</a:t>
            </a:r>
            <a:r>
              <a:rPr lang="en-US" dirty="0" err="1">
                <a:solidFill>
                  <a:srgbClr val="FF0000"/>
                </a:solidFill>
              </a:rPr>
              <a:t>algrím</a:t>
            </a:r>
            <a:r>
              <a:rPr lang="en-US" dirty="0"/>
              <a:t>)</a:t>
            </a:r>
          </a:p>
        </p:txBody>
      </p:sp>
      <p:sp>
        <p:nvSpPr>
          <p:cNvPr id="3" name="Content Placeholder 2"/>
          <p:cNvSpPr>
            <a:spLocks noGrp="1"/>
          </p:cNvSpPr>
          <p:nvPr>
            <p:ph idx="1"/>
          </p:nvPr>
        </p:nvSpPr>
        <p:spPr/>
        <p:txBody>
          <a:bodyPr/>
          <a:lstStyle/>
          <a:p>
            <a:r>
              <a:rPr lang="en-US"/>
              <a:t>Take the number of points one team is ahead</a:t>
            </a:r>
          </a:p>
          <a:p>
            <a:r>
              <a:rPr lang="en-US"/>
              <a:t>Subtract three</a:t>
            </a:r>
          </a:p>
          <a:p>
            <a:r>
              <a:rPr lang="en-US"/>
              <a:t>Add ½ point if team that is ahead has the ball, subtract ½ point otherwise</a:t>
            </a:r>
          </a:p>
          <a:p>
            <a:r>
              <a:rPr lang="en-US"/>
              <a:t>Square the result</a:t>
            </a:r>
          </a:p>
          <a:p>
            <a:r>
              <a:rPr lang="en-US"/>
              <a:t>If the result is greater than the number of seconds left, the lead is safe</a:t>
            </a:r>
            <a:endParaRPr lang="en-US" dirty="0"/>
          </a:p>
        </p:txBody>
      </p:sp>
    </p:spTree>
    <p:extLst>
      <p:ext uri="{BB962C8B-B14F-4D97-AF65-F5344CB8AC3E}">
        <p14:creationId xmlns:p14="http://schemas.microsoft.com/office/powerpoint/2010/main" val="3721271415"/>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2.3</a:t>
            </a:r>
          </a:p>
        </p:txBody>
      </p:sp>
    </p:spTree>
    <p:extLst>
      <p:ext uri="{BB962C8B-B14F-4D97-AF65-F5344CB8AC3E}">
        <p14:creationId xmlns:p14="http://schemas.microsoft.com/office/powerpoint/2010/main" val="2091228646"/>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first cut</a:t>
            </a:r>
          </a:p>
        </p:txBody>
      </p:sp>
      <p:sp>
        <p:nvSpPr>
          <p:cNvPr id="5" name="Content Placeholder 4"/>
          <p:cNvSpPr>
            <a:spLocks noGrp="1"/>
          </p:cNvSpPr>
          <p:nvPr>
            <p:ph idx="1"/>
          </p:nvPr>
        </p:nvSpPr>
        <p:spPr>
          <a:xfrm>
            <a:off x="457200" y="4495800"/>
            <a:ext cx="8229600" cy="1630363"/>
          </a:xfrm>
        </p:spPr>
        <p:txBody>
          <a:bodyPr/>
          <a:lstStyle/>
          <a:p>
            <a:pPr marL="0" indent="0">
              <a:buNone/>
            </a:pPr>
            <a:r>
              <a:rPr lang="en-US" dirty="0"/>
              <a:t>Problem, what if the lead is less than 0?</a:t>
            </a:r>
          </a:p>
        </p:txBody>
      </p:sp>
      <p:pic>
        <p:nvPicPr>
          <p:cNvPr id="4" name="Picture 3"/>
          <p:cNvPicPr>
            <a:picLocks noChangeAspect="1"/>
          </p:cNvPicPr>
          <p:nvPr/>
        </p:nvPicPr>
        <p:blipFill>
          <a:blip r:embed="rId2"/>
          <a:stretch>
            <a:fillRect/>
          </a:stretch>
        </p:blipFill>
        <p:spPr>
          <a:xfrm>
            <a:off x="76200" y="1524000"/>
            <a:ext cx="8955616" cy="2579217"/>
          </a:xfrm>
          <a:prstGeom prst="rect">
            <a:avLst/>
          </a:prstGeom>
        </p:spPr>
      </p:pic>
    </p:spTree>
    <p:extLst>
      <p:ext uri="{BB962C8B-B14F-4D97-AF65-F5344CB8AC3E}">
        <p14:creationId xmlns:p14="http://schemas.microsoft.com/office/powerpoint/2010/main" val="109953527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 2.4</a:t>
            </a:r>
          </a:p>
        </p:txBody>
      </p:sp>
    </p:spTree>
    <p:extLst>
      <p:ext uri="{BB962C8B-B14F-4D97-AF65-F5344CB8AC3E}">
        <p14:creationId xmlns:p14="http://schemas.microsoft.com/office/powerpoint/2010/main" val="1929804042"/>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cut</a:t>
            </a:r>
          </a:p>
        </p:txBody>
      </p:sp>
      <p:pic>
        <p:nvPicPr>
          <p:cNvPr id="4" name="Content Placeholder 3"/>
          <p:cNvPicPr>
            <a:picLocks noGrp="1" noChangeAspect="1"/>
          </p:cNvPicPr>
          <p:nvPr>
            <p:ph idx="1"/>
          </p:nvPr>
        </p:nvPicPr>
        <p:blipFill>
          <a:blip r:embed="rId2"/>
          <a:stretch>
            <a:fillRect/>
          </a:stretch>
        </p:blipFill>
        <p:spPr>
          <a:xfrm>
            <a:off x="381000" y="1797673"/>
            <a:ext cx="8534400" cy="3473570"/>
          </a:xfrm>
        </p:spPr>
      </p:pic>
      <p:sp>
        <p:nvSpPr>
          <p:cNvPr id="6" name="TextBox 5"/>
          <p:cNvSpPr txBox="1"/>
          <p:nvPr/>
        </p:nvSpPr>
        <p:spPr bwMode="auto">
          <a:xfrm>
            <a:off x="3048000" y="5410200"/>
            <a:ext cx="5420324"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3600" dirty="0">
                <a:latin typeface="+mj-lt"/>
              </a:rPr>
              <a:t>catch the lead less than 0</a:t>
            </a:r>
          </a:p>
        </p:txBody>
      </p:sp>
      <p:cxnSp>
        <p:nvCxnSpPr>
          <p:cNvPr id="8" name="Straight Arrow Connector 7"/>
          <p:cNvCxnSpPr/>
          <p:nvPr/>
        </p:nvCxnSpPr>
        <p:spPr>
          <a:xfrm flipH="1" flipV="1">
            <a:off x="4191000" y="5029200"/>
            <a:ext cx="914400" cy="47556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16776814"/>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 2.7</a:t>
            </a:r>
          </a:p>
        </p:txBody>
      </p:sp>
    </p:spTree>
    <p:extLst>
      <p:ext uri="{BB962C8B-B14F-4D97-AF65-F5344CB8AC3E}">
        <p14:creationId xmlns:p14="http://schemas.microsoft.com/office/powerpoint/2010/main" val="2933828263"/>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659698" y="0"/>
            <a:ext cx="7569902" cy="6462982"/>
          </a:xfrm>
        </p:spPr>
      </p:pic>
    </p:spTree>
    <p:extLst>
      <p:ext uri="{BB962C8B-B14F-4D97-AF65-F5344CB8AC3E}">
        <p14:creationId xmlns:p14="http://schemas.microsoft.com/office/powerpoint/2010/main" val="1750114376"/>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Repetition (</a:t>
            </a:r>
            <a:r>
              <a:rPr lang="en-US" dirty="0" err="1">
                <a:solidFill>
                  <a:srgbClr val="FF0000"/>
                </a:solidFill>
              </a:rPr>
              <a:t>endurtekning</a:t>
            </a:r>
            <a:r>
              <a:rPr lang="en-US" dirty="0"/>
              <a:t>), quick overview</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56576755"/>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Repeating statements</a:t>
            </a:r>
            <a:endParaRPr lang="en-US" dirty="0"/>
          </a:p>
        </p:txBody>
      </p:sp>
      <p:sp>
        <p:nvSpPr>
          <p:cNvPr id="3" name="Content Placeholder 2"/>
          <p:cNvSpPr>
            <a:spLocks noGrp="1"/>
          </p:cNvSpPr>
          <p:nvPr>
            <p:ph idx="1"/>
          </p:nvPr>
        </p:nvSpPr>
        <p:spPr/>
        <p:txBody>
          <a:bodyPr/>
          <a:lstStyle/>
          <a:p>
            <a:r>
              <a:rPr lang="en-US"/>
              <a:t>Besides selecting which statements to execute, a fundamental need in a program is repetition</a:t>
            </a:r>
          </a:p>
          <a:p>
            <a:pPr lvl="1"/>
            <a:r>
              <a:rPr lang="en-US"/>
              <a:t>repeat a set of statements under some conditions</a:t>
            </a:r>
          </a:p>
          <a:p>
            <a:r>
              <a:rPr lang="en-US"/>
              <a:t>With both selection and repetition, we have the two most necessary programming statements</a:t>
            </a:r>
            <a:endParaRPr lang="en-US" dirty="0"/>
          </a:p>
        </p:txBody>
      </p:sp>
    </p:spTree>
    <p:extLst>
      <p:ext uri="{BB962C8B-B14F-4D97-AF65-F5344CB8AC3E}">
        <p14:creationId xmlns:p14="http://schemas.microsoft.com/office/powerpoint/2010/main" val="165057039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While and For statements</a:t>
            </a:r>
            <a:endParaRPr lang="en-US" dirty="0"/>
          </a:p>
        </p:txBody>
      </p:sp>
      <p:sp>
        <p:nvSpPr>
          <p:cNvPr id="3" name="Content Placeholder 2"/>
          <p:cNvSpPr>
            <a:spLocks noGrp="1"/>
          </p:cNvSpPr>
          <p:nvPr>
            <p:ph idx="1"/>
          </p:nvPr>
        </p:nvSpPr>
        <p:spPr/>
        <p:txBody>
          <a:bodyPr/>
          <a:lstStyle/>
          <a:p>
            <a:r>
              <a:rPr lang="en-US" dirty="0"/>
              <a:t>The </a:t>
            </a:r>
            <a:r>
              <a:rPr lang="en-US" dirty="0">
                <a:solidFill>
                  <a:srgbClr val="660066"/>
                </a:solidFill>
                <a:latin typeface="Courier New"/>
                <a:cs typeface="Courier New"/>
              </a:rPr>
              <a:t>while</a:t>
            </a:r>
            <a:r>
              <a:rPr lang="en-US" dirty="0">
                <a:solidFill>
                  <a:srgbClr val="660066"/>
                </a:solidFill>
              </a:rPr>
              <a:t> </a:t>
            </a:r>
            <a:r>
              <a:rPr lang="en-US" dirty="0"/>
              <a:t>statement is the more general repetition construct. It repeats a set of statements while some condition is True.</a:t>
            </a:r>
          </a:p>
          <a:p>
            <a:r>
              <a:rPr lang="en-US" dirty="0"/>
              <a:t>The </a:t>
            </a:r>
            <a:r>
              <a:rPr lang="en-US" dirty="0">
                <a:solidFill>
                  <a:srgbClr val="660066"/>
                </a:solidFill>
                <a:latin typeface="Courier New"/>
                <a:cs typeface="Courier New"/>
              </a:rPr>
              <a:t>for</a:t>
            </a:r>
            <a:r>
              <a:rPr lang="en-US" dirty="0">
                <a:solidFill>
                  <a:srgbClr val="660066"/>
                </a:solidFill>
              </a:rPr>
              <a:t> </a:t>
            </a:r>
            <a:r>
              <a:rPr lang="en-US" dirty="0"/>
              <a:t>statement is useful for iteration, moving through all the elements of data structure, one at a time.</a:t>
            </a:r>
          </a:p>
        </p:txBody>
      </p:sp>
    </p:spTree>
    <p:extLst>
      <p:ext uri="{BB962C8B-B14F-4D97-AF65-F5344CB8AC3E}">
        <p14:creationId xmlns:p14="http://schemas.microsoft.com/office/powerpoint/2010/main" val="38652134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Good Program (2)</a:t>
            </a:r>
          </a:p>
        </p:txBody>
      </p:sp>
      <p:sp>
        <p:nvSpPr>
          <p:cNvPr id="3" name="Content Placeholder 2"/>
          <p:cNvSpPr>
            <a:spLocks noGrp="1"/>
          </p:cNvSpPr>
          <p:nvPr>
            <p:ph idx="1"/>
          </p:nvPr>
        </p:nvSpPr>
        <p:spPr/>
        <p:txBody>
          <a:bodyPr/>
          <a:lstStyle/>
          <a:p>
            <a:r>
              <a:rPr lang="en-US" dirty="0"/>
              <a:t>It will be said repeatedly that the goal of a program </a:t>
            </a:r>
            <a:r>
              <a:rPr lang="en-US" b="1" u="sng" dirty="0"/>
              <a:t>is not </a:t>
            </a:r>
            <a:r>
              <a:rPr lang="en-US" dirty="0"/>
              <a:t>to run, but to be read.</a:t>
            </a:r>
          </a:p>
          <a:p>
            <a:r>
              <a:rPr lang="en-US" dirty="0"/>
              <a:t>A program communicates with other people as well. It stands as a document to be read, repaired and, yes, run</a:t>
            </a: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685800" y="457200"/>
            <a:ext cx="7772400" cy="1143000"/>
          </a:xfrm>
        </p:spPr>
        <p:txBody>
          <a:bodyPr/>
          <a:lstStyle/>
          <a:p>
            <a:pPr eaLnBrk="1" hangingPunct="1"/>
            <a:r>
              <a:rPr lang="en-US" b="1" dirty="0">
                <a:latin typeface="Courier New" pitchFamily="-109" charset="0"/>
                <a:ea typeface="ＭＳ Ｐゴシック" pitchFamily="-109" charset="-128"/>
                <a:cs typeface="ＭＳ Ｐゴシック" pitchFamily="-109" charset="-128"/>
              </a:rPr>
              <a:t>while</a:t>
            </a:r>
            <a:r>
              <a:rPr lang="en-US" dirty="0">
                <a:ea typeface="ＭＳ Ｐゴシック" pitchFamily="-109" charset="-128"/>
                <a:cs typeface="ＭＳ Ｐゴシック" pitchFamily="-109" charset="-128"/>
              </a:rPr>
              <a:t> loop</a:t>
            </a:r>
          </a:p>
        </p:txBody>
      </p:sp>
      <p:sp>
        <p:nvSpPr>
          <p:cNvPr id="27651" name="Rectangle 3"/>
          <p:cNvSpPr>
            <a:spLocks noGrp="1" noChangeArrowheads="1"/>
          </p:cNvSpPr>
          <p:nvPr>
            <p:ph idx="1"/>
          </p:nvPr>
        </p:nvSpPr>
        <p:spPr>
          <a:xfrm>
            <a:off x="685800" y="1447800"/>
            <a:ext cx="7772400" cy="4114800"/>
          </a:xfrm>
        </p:spPr>
        <p:txBody>
          <a:bodyPr/>
          <a:lstStyle/>
          <a:p>
            <a:pPr eaLnBrk="1" hangingPunct="1"/>
            <a:r>
              <a:rPr lang="en-US" dirty="0">
                <a:ea typeface="ＭＳ Ｐゴシック" pitchFamily="-109" charset="-128"/>
                <a:cs typeface="ＭＳ Ｐゴシック" pitchFamily="-109" charset="-128"/>
              </a:rPr>
              <a:t>Top-tested loop (pretest)</a:t>
            </a:r>
          </a:p>
          <a:p>
            <a:pPr lvl="1" eaLnBrk="1" hangingPunct="1"/>
            <a:r>
              <a:rPr lang="en-US" dirty="0"/>
              <a:t>test the </a:t>
            </a:r>
            <a:r>
              <a:rPr lang="en-US" dirty="0" err="1"/>
              <a:t>boolean</a:t>
            </a:r>
            <a:r>
              <a:rPr lang="en-US" dirty="0"/>
              <a:t> before running</a:t>
            </a:r>
          </a:p>
          <a:p>
            <a:pPr lvl="1" eaLnBrk="1" hangingPunct="1"/>
            <a:r>
              <a:rPr lang="en-US" dirty="0"/>
              <a:t>test the </a:t>
            </a:r>
            <a:r>
              <a:rPr lang="en-US" dirty="0" err="1"/>
              <a:t>boolean</a:t>
            </a:r>
            <a:r>
              <a:rPr lang="en-US" dirty="0"/>
              <a:t> before each iteration of the loop</a:t>
            </a:r>
          </a:p>
          <a:p>
            <a:pPr lvl="1" eaLnBrk="1" hangingPunct="1">
              <a:buFont typeface="Wingdings" pitchFamily="-109" charset="2"/>
              <a:buNone/>
            </a:pPr>
            <a:endParaRPr lang="en-US" dirty="0"/>
          </a:p>
          <a:p>
            <a:pPr eaLnBrk="1" hangingPunct="1">
              <a:buFont typeface="Wingdings" pitchFamily="-109" charset="2"/>
              <a:buNone/>
            </a:pPr>
            <a:r>
              <a:rPr lang="en-US" dirty="0">
                <a:solidFill>
                  <a:srgbClr val="000000"/>
                </a:solidFill>
                <a:latin typeface="Courier New"/>
                <a:ea typeface="ＭＳ Ｐゴシック" pitchFamily="-109" charset="-128"/>
                <a:cs typeface="Courier New"/>
              </a:rPr>
              <a:t>while </a:t>
            </a:r>
            <a:r>
              <a:rPr lang="en-US" dirty="0" err="1">
                <a:solidFill>
                  <a:srgbClr val="000000"/>
                </a:solidFill>
                <a:latin typeface="Courier New"/>
                <a:ea typeface="ＭＳ Ｐゴシック" pitchFamily="-109" charset="-128"/>
                <a:cs typeface="Courier New"/>
              </a:rPr>
              <a:t>boolean</a:t>
            </a:r>
            <a:r>
              <a:rPr lang="en-US" dirty="0">
                <a:solidFill>
                  <a:srgbClr val="000000"/>
                </a:solidFill>
                <a:latin typeface="Courier New"/>
                <a:ea typeface="ＭＳ Ｐゴシック" pitchFamily="-109" charset="-128"/>
                <a:cs typeface="Courier New"/>
              </a:rPr>
              <a:t> expression:</a:t>
            </a:r>
          </a:p>
          <a:p>
            <a:pPr eaLnBrk="1" hangingPunct="1">
              <a:buFont typeface="Wingdings" pitchFamily="-109" charset="2"/>
              <a:buNone/>
            </a:pPr>
            <a:r>
              <a:rPr lang="en-US" dirty="0">
                <a:solidFill>
                  <a:srgbClr val="000000"/>
                </a:solidFill>
                <a:latin typeface="Courier New"/>
                <a:ea typeface="ＭＳ Ｐゴシック" pitchFamily="-109" charset="-128"/>
                <a:cs typeface="Courier New"/>
              </a:rPr>
              <a:t>    suite</a:t>
            </a:r>
          </a:p>
        </p:txBody>
      </p:sp>
    </p:spTree>
    <p:extLst>
      <p:ext uri="{BB962C8B-B14F-4D97-AF65-F5344CB8AC3E}">
        <p14:creationId xmlns:p14="http://schemas.microsoft.com/office/powerpoint/2010/main" val="2517686236"/>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81000" y="3581400"/>
            <a:ext cx="2715491" cy="304800"/>
          </a:xfrm>
          <a:prstGeom prst="rect">
            <a:avLst/>
          </a:prstGeom>
        </p:spPr>
      </p:pic>
      <p:pic>
        <p:nvPicPr>
          <p:cNvPr id="3" name="Picture 2"/>
          <p:cNvPicPr>
            <a:picLocks noChangeAspect="1"/>
          </p:cNvPicPr>
          <p:nvPr/>
        </p:nvPicPr>
        <p:blipFill>
          <a:blip r:embed="rId3"/>
          <a:stretch>
            <a:fillRect/>
          </a:stretch>
        </p:blipFill>
        <p:spPr>
          <a:xfrm>
            <a:off x="4267200" y="304800"/>
            <a:ext cx="3276600" cy="5976189"/>
          </a:xfrm>
          <a:prstGeom prst="rect">
            <a:avLst/>
          </a:prstGeom>
        </p:spPr>
      </p:pic>
    </p:spTree>
    <p:extLst>
      <p:ext uri="{BB962C8B-B14F-4D97-AF65-F5344CB8AC3E}">
        <p14:creationId xmlns:p14="http://schemas.microsoft.com/office/powerpoint/2010/main" val="142987696"/>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a:t>repeat while the boolean is true</a:t>
            </a:r>
          </a:p>
        </p:txBody>
      </p:sp>
      <p:sp>
        <p:nvSpPr>
          <p:cNvPr id="29699" name="Rectangle 3"/>
          <p:cNvSpPr>
            <a:spLocks noGrp="1" noChangeArrowheads="1"/>
          </p:cNvSpPr>
          <p:nvPr>
            <p:ph idx="1"/>
          </p:nvPr>
        </p:nvSpPr>
        <p:spPr/>
        <p:txBody>
          <a:bodyPr/>
          <a:lstStyle/>
          <a:p>
            <a:r>
              <a:rPr lang="en-US" dirty="0"/>
              <a:t>while loop will repeat the statements in the suite while the </a:t>
            </a:r>
            <a:r>
              <a:rPr lang="en-US" dirty="0" err="1"/>
              <a:t>boolean</a:t>
            </a:r>
            <a:r>
              <a:rPr lang="en-US" dirty="0"/>
              <a:t> is </a:t>
            </a:r>
            <a:r>
              <a:rPr lang="en-US" dirty="0">
                <a:latin typeface="Courier New"/>
                <a:cs typeface="Courier New"/>
              </a:rPr>
              <a:t>True</a:t>
            </a:r>
            <a:r>
              <a:rPr lang="en-US" dirty="0"/>
              <a:t> (or its Python equivalent)</a:t>
            </a:r>
          </a:p>
          <a:p>
            <a:r>
              <a:rPr lang="en-US" dirty="0"/>
              <a:t>If the Boolean expression never changes during the course of the loop, the loop will continue forever.</a:t>
            </a:r>
          </a:p>
        </p:txBody>
      </p:sp>
    </p:spTree>
    <p:extLst>
      <p:ext uri="{BB962C8B-B14F-4D97-AF65-F5344CB8AC3E}">
        <p14:creationId xmlns:p14="http://schemas.microsoft.com/office/powerpoint/2010/main" val="4122748041"/>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2.8</a:t>
            </a:r>
          </a:p>
        </p:txBody>
      </p:sp>
    </p:spTree>
    <p:extLst>
      <p:ext uri="{BB962C8B-B14F-4D97-AF65-F5344CB8AC3E}">
        <p14:creationId xmlns:p14="http://schemas.microsoft.com/office/powerpoint/2010/main" val="187362477"/>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stretch>
            <a:fillRect/>
          </a:stretch>
        </p:blipFill>
        <p:spPr>
          <a:xfrm>
            <a:off x="762000" y="1524000"/>
            <a:ext cx="8012484" cy="2762250"/>
          </a:xfrm>
        </p:spPr>
      </p:pic>
    </p:spTree>
    <p:extLst>
      <p:ext uri="{BB962C8B-B14F-4D97-AF65-F5344CB8AC3E}">
        <p14:creationId xmlns:p14="http://schemas.microsoft.com/office/powerpoint/2010/main" val="2347867414"/>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General approach to a while</a:t>
            </a:r>
          </a:p>
        </p:txBody>
      </p:sp>
      <p:sp>
        <p:nvSpPr>
          <p:cNvPr id="30723" name="Rectangle 3"/>
          <p:cNvSpPr>
            <a:spLocks noGrp="1" noChangeArrowheads="1"/>
          </p:cNvSpPr>
          <p:nvPr>
            <p:ph idx="1"/>
          </p:nvPr>
        </p:nvSpPr>
        <p:spPr/>
        <p:txBody>
          <a:bodyPr/>
          <a:lstStyle/>
          <a:p>
            <a:pPr eaLnBrk="1" hangingPunct="1"/>
            <a:r>
              <a:rPr lang="en-US">
                <a:ea typeface="ＭＳ Ｐゴシック" pitchFamily="-109" charset="-128"/>
                <a:cs typeface="ＭＳ Ｐゴシック" pitchFamily="-109" charset="-128"/>
              </a:rPr>
              <a:t>outside the loop, initialize the boolean</a:t>
            </a:r>
          </a:p>
          <a:p>
            <a:pPr eaLnBrk="1" hangingPunct="1"/>
            <a:r>
              <a:rPr lang="en-US">
                <a:ea typeface="ＭＳ Ｐゴシック" pitchFamily="-109" charset="-128"/>
                <a:cs typeface="ＭＳ Ｐゴシック" pitchFamily="-109" charset="-128"/>
              </a:rPr>
              <a:t>somewhere inside the loop you perform some operation which changes the state of the program, eventually leading to a False boolean and exiting the loop</a:t>
            </a:r>
          </a:p>
          <a:p>
            <a:pPr eaLnBrk="1" hangingPunct="1"/>
            <a:r>
              <a:rPr lang="en-US">
                <a:ea typeface="ＭＳ Ｐゴシック" pitchFamily="-109" charset="-128"/>
                <a:cs typeface="ＭＳ Ｐゴシック" pitchFamily="-109" charset="-128"/>
              </a:rPr>
              <a:t>Have to have both!</a:t>
            </a:r>
          </a:p>
        </p:txBody>
      </p:sp>
    </p:spTree>
    <p:extLst>
      <p:ext uri="{BB962C8B-B14F-4D97-AF65-F5344CB8AC3E}">
        <p14:creationId xmlns:p14="http://schemas.microsoft.com/office/powerpoint/2010/main" val="249925374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for and iteration</a:t>
            </a:r>
            <a:endParaRPr lang="en-US" dirty="0"/>
          </a:p>
        </p:txBody>
      </p:sp>
      <p:sp>
        <p:nvSpPr>
          <p:cNvPr id="3" name="Content Placeholder 2"/>
          <p:cNvSpPr>
            <a:spLocks noGrp="1"/>
          </p:cNvSpPr>
          <p:nvPr>
            <p:ph idx="1"/>
          </p:nvPr>
        </p:nvSpPr>
        <p:spPr/>
        <p:txBody>
          <a:bodyPr/>
          <a:lstStyle/>
          <a:p>
            <a:r>
              <a:rPr lang="en-US" dirty="0"/>
              <a:t>One of Python</a:t>
            </a:r>
            <a:r>
              <a:rPr lang="fr-FR" dirty="0"/>
              <a:t>'</a:t>
            </a:r>
            <a:r>
              <a:rPr lang="en-US" dirty="0"/>
              <a:t>s strength</a:t>
            </a:r>
            <a:r>
              <a:rPr lang="fr-FR" dirty="0"/>
              <a:t>'</a:t>
            </a:r>
            <a:r>
              <a:rPr lang="en-US" dirty="0"/>
              <a:t>s is it</a:t>
            </a:r>
            <a:r>
              <a:rPr lang="fr-FR" dirty="0"/>
              <a:t>'</a:t>
            </a:r>
            <a:r>
              <a:rPr lang="en-US" dirty="0"/>
              <a:t>s rich set of built-in data structures (</a:t>
            </a:r>
            <a:r>
              <a:rPr lang="en-US" dirty="0" err="1">
                <a:solidFill>
                  <a:srgbClr val="FF0000"/>
                </a:solidFill>
              </a:rPr>
              <a:t>gagnaskipan</a:t>
            </a:r>
            <a:r>
              <a:rPr lang="en-US" dirty="0"/>
              <a:t>)</a:t>
            </a:r>
          </a:p>
          <a:p>
            <a:r>
              <a:rPr lang="en-US" dirty="0"/>
              <a:t>The for statement iterates (</a:t>
            </a:r>
            <a:r>
              <a:rPr lang="en-US" dirty="0" err="1">
                <a:solidFill>
                  <a:srgbClr val="FF0000"/>
                </a:solidFill>
              </a:rPr>
              <a:t>ítra</a:t>
            </a:r>
            <a:r>
              <a:rPr lang="en-US" dirty="0"/>
              <a:t>) through each element (</a:t>
            </a:r>
            <a:r>
              <a:rPr lang="en-US" dirty="0" err="1">
                <a:solidFill>
                  <a:srgbClr val="FF0000"/>
                </a:solidFill>
              </a:rPr>
              <a:t>stak</a:t>
            </a:r>
            <a:r>
              <a:rPr lang="en-US" dirty="0"/>
              <a:t>) of a collection (</a:t>
            </a:r>
            <a:r>
              <a:rPr lang="en-US" dirty="0" err="1">
                <a:solidFill>
                  <a:srgbClr val="FF0000"/>
                </a:solidFill>
              </a:rPr>
              <a:t>safn</a:t>
            </a:r>
            <a:r>
              <a:rPr lang="en-US" dirty="0"/>
              <a:t>) (list, etc.)</a:t>
            </a:r>
          </a:p>
          <a:p>
            <a:endParaRPr lang="en-US" dirty="0"/>
          </a:p>
          <a:p>
            <a:pPr marL="0" indent="0">
              <a:buNone/>
            </a:pPr>
            <a:r>
              <a:rPr lang="en-US" dirty="0">
                <a:latin typeface="Courier New"/>
                <a:cs typeface="Courier New"/>
              </a:rPr>
              <a:t>for element in collection:</a:t>
            </a:r>
          </a:p>
          <a:p>
            <a:pPr marL="0" indent="0">
              <a:buNone/>
            </a:pPr>
            <a:r>
              <a:rPr lang="en-US" dirty="0">
                <a:latin typeface="Courier New"/>
                <a:cs typeface="Courier New"/>
              </a:rPr>
              <a:t>    suite</a:t>
            </a:r>
          </a:p>
        </p:txBody>
      </p:sp>
    </p:spTree>
    <p:extLst>
      <p:ext uri="{BB962C8B-B14F-4D97-AF65-F5344CB8AC3E}">
        <p14:creationId xmlns:p14="http://schemas.microsoft.com/office/powerpoint/2010/main" val="719509693"/>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81000" y="3505200"/>
            <a:ext cx="3990109" cy="304800"/>
          </a:xfrm>
          <a:prstGeom prst="rect">
            <a:avLst/>
          </a:prstGeom>
        </p:spPr>
      </p:pic>
      <p:pic>
        <p:nvPicPr>
          <p:cNvPr id="3" name="Picture 2"/>
          <p:cNvPicPr>
            <a:picLocks noChangeAspect="1"/>
          </p:cNvPicPr>
          <p:nvPr/>
        </p:nvPicPr>
        <p:blipFill>
          <a:blip r:embed="rId3"/>
          <a:stretch>
            <a:fillRect/>
          </a:stretch>
        </p:blipFill>
        <p:spPr>
          <a:xfrm>
            <a:off x="4724400" y="76200"/>
            <a:ext cx="3352800" cy="6330616"/>
          </a:xfrm>
          <a:prstGeom prst="rect">
            <a:avLst/>
          </a:prstGeom>
        </p:spPr>
      </p:pic>
      <p:sp>
        <p:nvSpPr>
          <p:cNvPr id="4" name="Content Placeholder 3"/>
          <p:cNvSpPr>
            <a:spLocks noGrp="1"/>
          </p:cNvSpPr>
          <p:nvPr>
            <p:ph sz="quarter" idx="10"/>
          </p:nvPr>
        </p:nvSpPr>
        <p:spPr/>
        <p:txBody>
          <a:bodyPr/>
          <a:lstStyle/>
          <a:p>
            <a:endParaRPr lang="en-US"/>
          </a:p>
        </p:txBody>
      </p:sp>
    </p:spTree>
    <p:extLst>
      <p:ext uri="{BB962C8B-B14F-4D97-AF65-F5344CB8AC3E}">
        <p14:creationId xmlns:p14="http://schemas.microsoft.com/office/powerpoint/2010/main" val="2366021005"/>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Perfect Number Example</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206303214"/>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a perfect number</a:t>
            </a:r>
          </a:p>
        </p:txBody>
      </p:sp>
      <p:sp>
        <p:nvSpPr>
          <p:cNvPr id="47107" name="Rectangle 3"/>
          <p:cNvSpPr>
            <a:spLocks noGrp="1" noChangeArrowheads="1"/>
          </p:cNvSpPr>
          <p:nvPr>
            <p:ph idx="1"/>
          </p:nvPr>
        </p:nvSpPr>
        <p:spPr/>
        <p:txBody>
          <a:bodyPr/>
          <a:lstStyle/>
          <a:p>
            <a:pPr eaLnBrk="1" hangingPunct="1"/>
            <a:r>
              <a:rPr lang="en-US" sz="2800">
                <a:ea typeface="ＭＳ Ｐゴシック" pitchFamily="-111" charset="-128"/>
                <a:cs typeface="ＭＳ Ｐゴシック" pitchFamily="-111" charset="-128"/>
              </a:rPr>
              <a:t>numbers and their factors were mysterious to the Greeks and early mathematicians</a:t>
            </a:r>
          </a:p>
          <a:p>
            <a:pPr eaLnBrk="1" hangingPunct="1"/>
            <a:r>
              <a:rPr lang="en-US" sz="2800">
                <a:ea typeface="ＭＳ Ｐゴシック" pitchFamily="-111" charset="-128"/>
                <a:cs typeface="ＭＳ Ｐゴシック" pitchFamily="-111" charset="-128"/>
              </a:rPr>
              <a:t>They were curious about the properties of numbers as they held some significance</a:t>
            </a:r>
          </a:p>
          <a:p>
            <a:pPr eaLnBrk="1" hangingPunct="1"/>
            <a:r>
              <a:rPr lang="en-US" sz="2800">
                <a:ea typeface="ＭＳ Ｐゴシック" pitchFamily="-111" charset="-128"/>
                <a:cs typeface="ＭＳ Ｐゴシック" pitchFamily="-111" charset="-128"/>
              </a:rPr>
              <a:t>A perfect number is a number whose sum of factors (excluding the number) equals the number</a:t>
            </a:r>
          </a:p>
          <a:p>
            <a:pPr eaLnBrk="1" hangingPunct="1"/>
            <a:r>
              <a:rPr lang="en-US" sz="2800">
                <a:ea typeface="ＭＳ Ｐゴシック" pitchFamily="-111" charset="-128"/>
                <a:cs typeface="ＭＳ Ｐゴシック" pitchFamily="-111" charset="-128"/>
              </a:rPr>
              <a:t>First perfect number is: 6 (1+2+3)</a:t>
            </a:r>
          </a:p>
        </p:txBody>
      </p:sp>
    </p:spTree>
    <p:extLst>
      <p:ext uri="{BB962C8B-B14F-4D97-AF65-F5344CB8AC3E}">
        <p14:creationId xmlns:p14="http://schemas.microsoft.com/office/powerpoint/2010/main" val="15186801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 2</a:t>
            </a:r>
          </a:p>
        </p:txBody>
      </p:sp>
      <p:sp>
        <p:nvSpPr>
          <p:cNvPr id="3" name="Content Placeholder 2"/>
          <p:cNvSpPr>
            <a:spLocks noGrp="1"/>
          </p:cNvSpPr>
          <p:nvPr>
            <p:ph idx="1"/>
          </p:nvPr>
        </p:nvSpPr>
        <p:spPr/>
        <p:txBody>
          <a:bodyPr/>
          <a:lstStyle/>
          <a:p>
            <a:pPr marL="0" indent="0">
              <a:buNone/>
            </a:pPr>
            <a:r>
              <a:rPr lang="en-US" dirty="0"/>
              <a:t>A program is a human-readable essay on problem solving that also </a:t>
            </a:r>
            <a:r>
              <a:rPr lang="en-US"/>
              <a:t>happens to </a:t>
            </a:r>
            <a:r>
              <a:rPr lang="en-US" dirty="0"/>
              <a:t>execute on a computer.</a:t>
            </a: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abundant, deficient</a:t>
            </a:r>
          </a:p>
        </p:txBody>
      </p:sp>
      <p:sp>
        <p:nvSpPr>
          <p:cNvPr id="48131" name="Rectangle 3"/>
          <p:cNvSpPr>
            <a:spLocks noGrp="1" noChangeArrowheads="1"/>
          </p:cNvSpPr>
          <p:nvPr>
            <p:ph idx="1"/>
          </p:nvPr>
        </p:nvSpPr>
        <p:spPr/>
        <p:txBody>
          <a:bodyPr/>
          <a:lstStyle/>
          <a:p>
            <a:pPr eaLnBrk="1" hangingPunct="1"/>
            <a:r>
              <a:rPr lang="en-US">
                <a:ea typeface="ＭＳ Ｐゴシック" pitchFamily="-111" charset="-128"/>
                <a:cs typeface="ＭＳ Ｐゴシック" pitchFamily="-111" charset="-128"/>
              </a:rPr>
              <a:t>abundant numbers summed to more than the number.</a:t>
            </a:r>
          </a:p>
          <a:p>
            <a:pPr lvl="1" eaLnBrk="1" hangingPunct="1"/>
            <a:r>
              <a:rPr lang="en-US"/>
              <a:t>12: 1+2+3+4+6 =16</a:t>
            </a:r>
          </a:p>
          <a:p>
            <a:pPr eaLnBrk="1" hangingPunct="1"/>
            <a:r>
              <a:rPr lang="en-US">
                <a:ea typeface="ＭＳ Ｐゴシック" pitchFamily="-111" charset="-128"/>
                <a:cs typeface="ＭＳ Ｐゴシック" pitchFamily="-111" charset="-128"/>
              </a:rPr>
              <a:t>deficient numbers summed to less than the number.</a:t>
            </a:r>
          </a:p>
          <a:p>
            <a:pPr lvl="1" eaLnBrk="1" hangingPunct="1"/>
            <a:r>
              <a:rPr lang="en-US"/>
              <a:t>13: 1</a:t>
            </a:r>
          </a:p>
        </p:txBody>
      </p:sp>
    </p:spTree>
    <p:extLst>
      <p:ext uri="{BB962C8B-B14F-4D97-AF65-F5344CB8AC3E}">
        <p14:creationId xmlns:p14="http://schemas.microsoft.com/office/powerpoint/2010/main" val="1322602227"/>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design</a:t>
            </a:r>
          </a:p>
        </p:txBody>
      </p:sp>
      <p:sp>
        <p:nvSpPr>
          <p:cNvPr id="49155" name="Rectangle 3"/>
          <p:cNvSpPr>
            <a:spLocks noGrp="1" noChangeArrowheads="1"/>
          </p:cNvSpPr>
          <p:nvPr>
            <p:ph idx="1"/>
          </p:nvPr>
        </p:nvSpPr>
        <p:spPr/>
        <p:txBody>
          <a:bodyPr/>
          <a:lstStyle/>
          <a:p>
            <a:pPr eaLnBrk="1" hangingPunct="1"/>
            <a:r>
              <a:rPr lang="en-US" dirty="0">
                <a:ea typeface="ＭＳ Ｐゴシック" pitchFamily="-111" charset="-128"/>
                <a:cs typeface="ＭＳ Ｐゴシック" pitchFamily="-111" charset="-128"/>
              </a:rPr>
              <a:t>prompt for a number</a:t>
            </a:r>
          </a:p>
          <a:p>
            <a:r>
              <a:rPr lang="en-US" dirty="0"/>
              <a:t>for the number, collect all the factors</a:t>
            </a:r>
          </a:p>
          <a:p>
            <a:r>
              <a:rPr lang="en-US" dirty="0"/>
              <a:t>once collected, sum up the factors</a:t>
            </a:r>
          </a:p>
          <a:p>
            <a:r>
              <a:rPr lang="en-US" dirty="0"/>
              <a:t>compare the sum and the number and respond accordingly</a:t>
            </a:r>
          </a:p>
        </p:txBody>
      </p:sp>
    </p:spTree>
    <p:extLst>
      <p:ext uri="{BB962C8B-B14F-4D97-AF65-F5344CB8AC3E}">
        <p14:creationId xmlns:p14="http://schemas.microsoft.com/office/powerpoint/2010/main" val="1476859095"/>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a:spLocks noGrp="1"/>
          </p:cNvSpPr>
          <p:nvPr>
            <p:ph type="subTitle" idx="1"/>
          </p:nvPr>
        </p:nvSpPr>
        <p:spPr/>
        <p:txBody>
          <a:bodyPr/>
          <a:lstStyle/>
          <a:p>
            <a:r>
              <a:rPr lang="en-US" dirty="0"/>
              <a:t>Code Listing 2.10,2.11</a:t>
            </a:r>
          </a:p>
          <a:p>
            <a:r>
              <a:rPr lang="en-US" dirty="0"/>
              <a:t>Check Perfection</a:t>
            </a:r>
          </a:p>
          <a:p>
            <a:r>
              <a:rPr lang="en-US" dirty="0"/>
              <a:t>Sum Divisors</a:t>
            </a:r>
          </a:p>
        </p:txBody>
      </p:sp>
    </p:spTree>
    <p:extLst>
      <p:ext uri="{BB962C8B-B14F-4D97-AF65-F5344CB8AC3E}">
        <p14:creationId xmlns:p14="http://schemas.microsoft.com/office/powerpoint/2010/main" val="1745846512"/>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srcRect t="-121308" b="-121308"/>
          <a:stretch>
            <a:fillRect/>
          </a:stretch>
        </p:blipFill>
        <p:spPr>
          <a:xfrm>
            <a:off x="0" y="-1143000"/>
            <a:ext cx="9144000" cy="6324600"/>
          </a:xfrm>
        </p:spPr>
      </p:pic>
      <p:pic>
        <p:nvPicPr>
          <p:cNvPr id="7" name="Picture 6"/>
          <p:cNvPicPr>
            <a:picLocks noChangeAspect="1"/>
          </p:cNvPicPr>
          <p:nvPr/>
        </p:nvPicPr>
        <p:blipFill>
          <a:blip r:embed="rId3"/>
          <a:stretch>
            <a:fillRect/>
          </a:stretch>
        </p:blipFill>
        <p:spPr>
          <a:xfrm>
            <a:off x="0" y="3429000"/>
            <a:ext cx="9144000" cy="2339662"/>
          </a:xfrm>
          <a:prstGeom prst="rect">
            <a:avLst/>
          </a:prstGeom>
        </p:spPr>
      </p:pic>
    </p:spTree>
    <p:extLst>
      <p:ext uri="{BB962C8B-B14F-4D97-AF65-F5344CB8AC3E}">
        <p14:creationId xmlns:p14="http://schemas.microsoft.com/office/powerpoint/2010/main" val="247377904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417638"/>
          </a:xfrm>
        </p:spPr>
        <p:txBody>
          <a:bodyPr/>
          <a:lstStyle/>
          <a:p>
            <a:r>
              <a:rPr lang="en-US" dirty="0"/>
              <a:t>Improving the Perfect </a:t>
            </a:r>
            <a:br>
              <a:rPr lang="en-US" dirty="0"/>
            </a:br>
            <a:r>
              <a:rPr lang="en-US" dirty="0"/>
              <a:t>Number Program</a:t>
            </a:r>
          </a:p>
        </p:txBody>
      </p:sp>
      <p:sp>
        <p:nvSpPr>
          <p:cNvPr id="4" name="Content Placeholder 3"/>
          <p:cNvSpPr>
            <a:spLocks noGrp="1"/>
          </p:cNvSpPr>
          <p:nvPr>
            <p:ph idx="1"/>
          </p:nvPr>
        </p:nvSpPr>
        <p:spPr/>
        <p:txBody>
          <a:bodyPr/>
          <a:lstStyle/>
          <a:p>
            <a:pPr>
              <a:buNone/>
            </a:pPr>
            <a:r>
              <a:rPr lang="en-US" dirty="0"/>
              <a:t>Work with a range of numbers</a:t>
            </a:r>
          </a:p>
          <a:p>
            <a:pPr>
              <a:buNone/>
            </a:pPr>
            <a:r>
              <a:rPr lang="en-US" dirty="0"/>
              <a:t>For each number in the range of numbers:</a:t>
            </a:r>
          </a:p>
          <a:p>
            <a:r>
              <a:rPr lang="en-US" dirty="0"/>
              <a:t>collect all the factors</a:t>
            </a:r>
          </a:p>
          <a:p>
            <a:r>
              <a:rPr lang="en-US" dirty="0"/>
              <a:t>once collected, sum up the factors</a:t>
            </a:r>
          </a:p>
          <a:p>
            <a:r>
              <a:rPr lang="en-US" dirty="0"/>
              <a:t>compare the sum and the number and respond accordingly</a:t>
            </a:r>
          </a:p>
          <a:p>
            <a:pPr>
              <a:buNone/>
            </a:pPr>
            <a:r>
              <a:rPr lang="en-US" dirty="0"/>
              <a:t>Print a summary</a:t>
            </a:r>
          </a:p>
          <a:p>
            <a:pPr>
              <a:buNone/>
            </a:pPr>
            <a:endParaRPr lang="en-US" dirty="0"/>
          </a:p>
        </p:txBody>
      </p:sp>
    </p:spTree>
    <p:extLst>
      <p:ext uri="{BB962C8B-B14F-4D97-AF65-F5344CB8AC3E}">
        <p14:creationId xmlns:p14="http://schemas.microsoft.com/office/powerpoint/2010/main" val="1300718338"/>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2.13</a:t>
            </a:r>
          </a:p>
          <a:p>
            <a:r>
              <a:rPr lang="en-US" dirty="0"/>
              <a:t>Examine a range of numbers</a:t>
            </a:r>
          </a:p>
        </p:txBody>
      </p:sp>
    </p:spTree>
    <p:extLst>
      <p:ext uri="{BB962C8B-B14F-4D97-AF65-F5344CB8AC3E}">
        <p14:creationId xmlns:p14="http://schemas.microsoft.com/office/powerpoint/2010/main" val="1022654824"/>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304800" y="1524000"/>
            <a:ext cx="8676531" cy="2413000"/>
          </a:xfrm>
        </p:spPr>
      </p:pic>
    </p:spTree>
    <p:extLst>
      <p:ext uri="{BB962C8B-B14F-4D97-AF65-F5344CB8AC3E}">
        <p14:creationId xmlns:p14="http://schemas.microsoft.com/office/powerpoint/2010/main" val="3324813519"/>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Code Listing 2.15</a:t>
            </a:r>
          </a:p>
          <a:p>
            <a:r>
              <a:rPr lang="en-US" dirty="0"/>
              <a:t>Classify range of numbers</a:t>
            </a:r>
          </a:p>
        </p:txBody>
      </p:sp>
    </p:spTree>
    <p:extLst>
      <p:ext uri="{BB962C8B-B14F-4D97-AF65-F5344CB8AC3E}">
        <p14:creationId xmlns:p14="http://schemas.microsoft.com/office/powerpoint/2010/main" val="509639538"/>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srcRect t="-24057" b="-24057"/>
          <a:stretch>
            <a:fillRect/>
          </a:stretch>
        </p:blipFill>
        <p:spPr>
          <a:xfrm>
            <a:off x="0" y="-838200"/>
            <a:ext cx="9144000" cy="6324600"/>
          </a:xfrm>
        </p:spPr>
      </p:pic>
      <p:pic>
        <p:nvPicPr>
          <p:cNvPr id="5" name="Picture 4"/>
          <p:cNvPicPr>
            <a:picLocks noChangeAspect="1"/>
          </p:cNvPicPr>
          <p:nvPr/>
        </p:nvPicPr>
        <p:blipFill>
          <a:blip r:embed="rId3"/>
          <a:stretch>
            <a:fillRect/>
          </a:stretch>
        </p:blipFill>
        <p:spPr>
          <a:xfrm>
            <a:off x="0" y="4191000"/>
            <a:ext cx="8991600" cy="2348394"/>
          </a:xfrm>
          <a:prstGeom prst="rect">
            <a:avLst/>
          </a:prstGeom>
        </p:spPr>
      </p:pic>
    </p:spTree>
    <p:extLst>
      <p:ext uri="{BB962C8B-B14F-4D97-AF65-F5344CB8AC3E}">
        <p14:creationId xmlns:p14="http://schemas.microsoft.com/office/powerpoint/2010/main" val="3051104496"/>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Control in Depth</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3733528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80"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Why Python?</a:t>
            </a:r>
          </a:p>
        </p:txBody>
      </p:sp>
      <p:sp>
        <p:nvSpPr>
          <p:cNvPr id="75781" name="Rectangle 3"/>
          <p:cNvSpPr>
            <a:spLocks noGrp="1" noChangeArrowheads="1"/>
          </p:cNvSpPr>
          <p:nvPr>
            <p:ph idx="1"/>
          </p:nvPr>
        </p:nvSpPr>
        <p:spPr/>
        <p:txBody>
          <a:bodyPr/>
          <a:lstStyle/>
          <a:p>
            <a:pPr marL="0" indent="0" eaLnBrk="1" hangingPunct="1">
              <a:lnSpc>
                <a:spcPct val="90000"/>
              </a:lnSpc>
              <a:buFont typeface="Wingdings" pitchFamily="-111" charset="2"/>
              <a:buNone/>
            </a:pPr>
            <a:r>
              <a:rPr lang="en-US" dirty="0">
                <a:ea typeface="ＭＳ Ｐゴシック" pitchFamily="-111" charset="-128"/>
                <a:cs typeface="ＭＳ Ｐゴシック" pitchFamily="-111" charset="-128"/>
              </a:rPr>
              <a:t>This book utilizes the programming language known as Python.</a:t>
            </a:r>
          </a:p>
          <a:p>
            <a:pPr marL="0" indent="0" eaLnBrk="1" hangingPunct="1">
              <a:lnSpc>
                <a:spcPct val="90000"/>
              </a:lnSpc>
              <a:buFont typeface="Wingdings" pitchFamily="-111" charset="2"/>
              <a:buNone/>
            </a:pPr>
            <a:endParaRPr lang="en-US" dirty="0">
              <a:ea typeface="ＭＳ Ｐゴシック" pitchFamily="-111" charset="-128"/>
              <a:cs typeface="ＭＳ Ｐゴシック" pitchFamily="-111" charset="-128"/>
            </a:endParaRPr>
          </a:p>
          <a:p>
            <a:pPr marL="0" indent="0" eaLnBrk="1" hangingPunct="1">
              <a:lnSpc>
                <a:spcPct val="90000"/>
              </a:lnSpc>
              <a:buFont typeface="Wingdings" pitchFamily="-111" charset="2"/>
              <a:buNone/>
            </a:pPr>
            <a:r>
              <a:rPr lang="en-US" dirty="0">
                <a:ea typeface="ＭＳ Ｐゴシック" pitchFamily="-111" charset="-128"/>
                <a:cs typeface="ＭＳ Ｐゴシック" pitchFamily="-111" charset="-128"/>
              </a:rPr>
              <a:t>Why?</a:t>
            </a:r>
          </a:p>
          <a:p>
            <a:pPr marL="0" indent="0" eaLnBrk="1" hangingPunct="1">
              <a:lnSpc>
                <a:spcPct val="90000"/>
              </a:lnSpc>
              <a:buFont typeface="Wingdings" pitchFamily="-111" charset="2"/>
              <a:buNone/>
            </a:pPr>
            <a:endParaRPr lang="en-US" dirty="0">
              <a:ea typeface="ＭＳ Ｐゴシック" pitchFamily="-111" charset="-128"/>
              <a:cs typeface="ＭＳ Ｐゴシック" pitchFamily="-111" charset="-128"/>
            </a:endParaRPr>
          </a:p>
          <a:p>
            <a:pPr marL="0" indent="0" eaLnBrk="1" hangingPunct="1">
              <a:lnSpc>
                <a:spcPct val="90000"/>
              </a:lnSpc>
              <a:buFont typeface="Wingdings" pitchFamily="-111" charset="2"/>
              <a:buNone/>
            </a:pPr>
            <a:endParaRPr lang="en-US" dirty="0">
              <a:ea typeface="ＭＳ Ｐゴシック" pitchFamily="-111" charset="-128"/>
              <a:cs typeface="ＭＳ Ｐゴシック" pitchFamily="-111" charset="-128"/>
            </a:endParaRP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4"/>
          <p:cNvSpPr>
            <a:spLocks noGrp="1" noChangeArrowheads="1"/>
          </p:cNvSpPr>
          <p:nvPr>
            <p:ph type="ctrTitle"/>
          </p:nvPr>
        </p:nvSpPr>
        <p:spPr/>
        <p:txBody>
          <a:bodyPr/>
          <a:lstStyle/>
          <a:p>
            <a:pPr eaLnBrk="1" hangingPunct="1"/>
            <a:r>
              <a:rPr lang="en-US">
                <a:ea typeface="ＭＳ Ｐゴシック" pitchFamily="-109" charset="-128"/>
                <a:cs typeface="ＭＳ Ｐゴシック" pitchFamily="-109" charset="-128"/>
              </a:rPr>
              <a:t>Booleans</a:t>
            </a:r>
          </a:p>
        </p:txBody>
      </p:sp>
      <p:sp>
        <p:nvSpPr>
          <p:cNvPr id="18435" name="Rectangle 5"/>
          <p:cNvSpPr>
            <a:spLocks noGrp="1" noChangeArrowheads="1"/>
          </p:cNvSpPr>
          <p:nvPr>
            <p:ph type="subTitle" idx="1"/>
          </p:nvPr>
        </p:nvSpPr>
        <p:spPr/>
        <p:txBody>
          <a:bodyPr/>
          <a:lstStyle/>
          <a:p>
            <a:pPr eaLnBrk="1" hangingPunct="1">
              <a:buFont typeface="Wingdings" pitchFamily="-109" charset="2"/>
              <a:buNone/>
            </a:pPr>
            <a:endParaRPr lang="en-US">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8959575"/>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dirty="0"/>
              <a:t>Boolean Expressions </a:t>
            </a:r>
            <a:br>
              <a:rPr lang="en-US" dirty="0"/>
            </a:br>
            <a:r>
              <a:rPr lang="en-US" dirty="0"/>
              <a:t>(</a:t>
            </a:r>
            <a:r>
              <a:rPr lang="en-US" dirty="0">
                <a:solidFill>
                  <a:srgbClr val="FF0000"/>
                </a:solidFill>
              </a:rPr>
              <a:t>bool </a:t>
            </a:r>
            <a:r>
              <a:rPr lang="en-US" dirty="0" err="1">
                <a:solidFill>
                  <a:srgbClr val="FF0000"/>
                </a:solidFill>
              </a:rPr>
              <a:t>segðir</a:t>
            </a:r>
            <a:r>
              <a:rPr lang="en-US" dirty="0"/>
              <a:t>)</a:t>
            </a:r>
          </a:p>
        </p:txBody>
      </p:sp>
      <p:sp>
        <p:nvSpPr>
          <p:cNvPr id="4099" name="Rectangle 3"/>
          <p:cNvSpPr>
            <a:spLocks noGrp="1" noChangeArrowheads="1"/>
          </p:cNvSpPr>
          <p:nvPr>
            <p:ph idx="1"/>
          </p:nvPr>
        </p:nvSpPr>
        <p:spPr/>
        <p:txBody>
          <a:bodyPr/>
          <a:lstStyle/>
          <a:p>
            <a:r>
              <a:rPr lang="en-US" dirty="0"/>
              <a:t>George Boole</a:t>
            </a:r>
            <a:r>
              <a:rPr lang="fr-FR" dirty="0"/>
              <a:t>'</a:t>
            </a:r>
            <a:r>
              <a:rPr lang="en-US" dirty="0"/>
              <a:t>s (mid-1800</a:t>
            </a:r>
            <a:r>
              <a:rPr lang="fr-FR" dirty="0"/>
              <a:t>'</a:t>
            </a:r>
            <a:r>
              <a:rPr lang="en-US" dirty="0"/>
              <a:t>s) mathematics of logical expressions</a:t>
            </a:r>
          </a:p>
          <a:p>
            <a:r>
              <a:rPr lang="en-US" dirty="0"/>
              <a:t>Boolean expressions (conditions; </a:t>
            </a:r>
            <a:r>
              <a:rPr lang="en-US" dirty="0" err="1">
                <a:solidFill>
                  <a:srgbClr val="FF0000"/>
                </a:solidFill>
              </a:rPr>
              <a:t>skilyrði</a:t>
            </a:r>
            <a:r>
              <a:rPr lang="en-US" dirty="0"/>
              <a:t>)     </a:t>
            </a:r>
            <a:br>
              <a:rPr lang="en-US" dirty="0"/>
            </a:br>
            <a:r>
              <a:rPr lang="en-US" dirty="0"/>
              <a:t>have a value of True or False</a:t>
            </a:r>
          </a:p>
          <a:p>
            <a:r>
              <a:rPr lang="en-US" dirty="0"/>
              <a:t>Conditions are the basis of choices in a computer, and, hence, are the basis of the appearance of intelligence in them.</a:t>
            </a:r>
          </a:p>
        </p:txBody>
      </p:sp>
    </p:spTree>
    <p:extLst>
      <p:ext uri="{BB962C8B-B14F-4D97-AF65-F5344CB8AC3E}">
        <p14:creationId xmlns:p14="http://schemas.microsoft.com/office/powerpoint/2010/main" val="3841933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099">
                                            <p:txEl>
                                              <p:pRg st="0" end="0"/>
                                            </p:txEl>
                                          </p:spTgt>
                                        </p:tgtEl>
                                        <p:attrNameLst>
                                          <p:attrName>style.visibility</p:attrName>
                                        </p:attrNameLst>
                                      </p:cBhvr>
                                      <p:to>
                                        <p:strVal val="visible"/>
                                      </p:to>
                                    </p:set>
                                    <p:anim calcmode="lin" valueType="num">
                                      <p:cBhvr additive="base">
                                        <p:cTn id="7" dur="500" fill="hold"/>
                                        <p:tgtEl>
                                          <p:spTgt spid="4099">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099">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099">
                                            <p:txEl>
                                              <p:pRg st="1" end="1"/>
                                            </p:txEl>
                                          </p:spTgt>
                                        </p:tgtEl>
                                        <p:attrNameLst>
                                          <p:attrName>style.visibility</p:attrName>
                                        </p:attrNameLst>
                                      </p:cBhvr>
                                      <p:to>
                                        <p:strVal val="visible"/>
                                      </p:to>
                                    </p:set>
                                    <p:anim calcmode="lin" valueType="num">
                                      <p:cBhvr additive="base">
                                        <p:cTn id="13" dur="500" fill="hold"/>
                                        <p:tgtEl>
                                          <p:spTgt spid="4099">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099">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4099">
                                            <p:txEl>
                                              <p:pRg st="2" end="2"/>
                                            </p:txEl>
                                          </p:spTgt>
                                        </p:tgtEl>
                                        <p:attrNameLst>
                                          <p:attrName>style.visibility</p:attrName>
                                        </p:attrNameLst>
                                      </p:cBhvr>
                                      <p:to>
                                        <p:strVal val="visible"/>
                                      </p:to>
                                    </p:set>
                                    <p:anim calcmode="lin" valueType="num">
                                      <p:cBhvr additive="base">
                                        <p:cTn id="19" dur="500" fill="hold"/>
                                        <p:tgtEl>
                                          <p:spTgt spid="4099">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099">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9" grpId="0" build="p" autoUpdateAnimBg="0"/>
    </p:bld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a:t>What is True, and what is False</a:t>
            </a:r>
          </a:p>
        </p:txBody>
      </p:sp>
      <p:sp>
        <p:nvSpPr>
          <p:cNvPr id="169987" name="Rectangle 3"/>
          <p:cNvSpPr>
            <a:spLocks noGrp="1" noChangeArrowheads="1"/>
          </p:cNvSpPr>
          <p:nvPr>
            <p:ph idx="1"/>
          </p:nvPr>
        </p:nvSpPr>
        <p:spPr>
          <a:xfrm>
            <a:off x="457200" y="1295400"/>
            <a:ext cx="8229600" cy="4525963"/>
          </a:xfrm>
        </p:spPr>
        <p:txBody>
          <a:bodyPr/>
          <a:lstStyle/>
          <a:p>
            <a:r>
              <a:rPr lang="en-US" dirty="0"/>
              <a:t>true: any nonzero number or nonempty object. </a:t>
            </a:r>
            <a:r>
              <a:rPr lang="en-US" dirty="0">
                <a:solidFill>
                  <a:srgbClr val="660066"/>
                </a:solidFill>
                <a:latin typeface="Courier New"/>
                <a:cs typeface="Courier New"/>
              </a:rPr>
              <a:t>1, 100, "hello", [</a:t>
            </a:r>
            <a:r>
              <a:rPr lang="en-US" dirty="0" err="1">
                <a:solidFill>
                  <a:srgbClr val="660066"/>
                </a:solidFill>
                <a:latin typeface="Courier New"/>
                <a:cs typeface="Courier New"/>
              </a:rPr>
              <a:t>a,b</a:t>
            </a:r>
            <a:r>
              <a:rPr lang="en-US" dirty="0">
                <a:solidFill>
                  <a:srgbClr val="660066"/>
                </a:solidFill>
                <a:latin typeface="Courier New"/>
                <a:cs typeface="Courier New"/>
              </a:rPr>
              <a:t>]</a:t>
            </a:r>
          </a:p>
          <a:p>
            <a:r>
              <a:rPr lang="en-US" dirty="0"/>
              <a:t>false: a zero number or empty object. </a:t>
            </a:r>
            <a:r>
              <a:rPr lang="en-US" dirty="0">
                <a:solidFill>
                  <a:srgbClr val="660066"/>
                </a:solidFill>
                <a:latin typeface="Courier New"/>
                <a:cs typeface="Courier New"/>
              </a:rPr>
              <a:t>0, "",[ ]</a:t>
            </a:r>
          </a:p>
          <a:p>
            <a:r>
              <a:rPr lang="en-US" dirty="0"/>
              <a:t>Special values called </a:t>
            </a:r>
            <a:r>
              <a:rPr lang="en-US" dirty="0">
                <a:solidFill>
                  <a:srgbClr val="660066"/>
                </a:solidFill>
                <a:latin typeface="Courier New"/>
                <a:cs typeface="Courier New"/>
              </a:rPr>
              <a:t>True</a:t>
            </a:r>
            <a:r>
              <a:rPr lang="en-US" dirty="0">
                <a:solidFill>
                  <a:srgbClr val="660066"/>
                </a:solidFill>
              </a:rPr>
              <a:t> </a:t>
            </a:r>
            <a:r>
              <a:rPr lang="en-US" dirty="0"/>
              <a:t>and </a:t>
            </a:r>
            <a:r>
              <a:rPr lang="en-US" dirty="0">
                <a:solidFill>
                  <a:srgbClr val="660066"/>
                </a:solidFill>
                <a:latin typeface="Courier New"/>
                <a:cs typeface="Courier New"/>
              </a:rPr>
              <a:t>False</a:t>
            </a:r>
            <a:r>
              <a:rPr lang="en-US" dirty="0"/>
              <a:t>, which are just subs for 1 and 0. However, they print nicely (</a:t>
            </a:r>
            <a:r>
              <a:rPr lang="en-US" dirty="0">
                <a:solidFill>
                  <a:srgbClr val="660066"/>
                </a:solidFill>
                <a:latin typeface="Courier New"/>
                <a:cs typeface="Courier New"/>
              </a:rPr>
              <a:t>True</a:t>
            </a:r>
            <a:r>
              <a:rPr lang="en-US" dirty="0">
                <a:solidFill>
                  <a:srgbClr val="660066"/>
                </a:solidFill>
              </a:rPr>
              <a:t> </a:t>
            </a:r>
            <a:r>
              <a:rPr lang="en-US" dirty="0"/>
              <a:t>or </a:t>
            </a:r>
            <a:r>
              <a:rPr lang="en-US" dirty="0">
                <a:solidFill>
                  <a:srgbClr val="660066"/>
                </a:solidFill>
                <a:latin typeface="Courier New"/>
                <a:cs typeface="Courier New"/>
              </a:rPr>
              <a:t>False</a:t>
            </a:r>
            <a:r>
              <a:rPr lang="en-US" dirty="0"/>
              <a:t>)</a:t>
            </a:r>
          </a:p>
          <a:p>
            <a:r>
              <a:rPr lang="en-US" dirty="0"/>
              <a:t>Also a special value, </a:t>
            </a:r>
            <a:r>
              <a:rPr lang="en-US" dirty="0">
                <a:solidFill>
                  <a:srgbClr val="660066"/>
                </a:solidFill>
                <a:latin typeface="Courier New"/>
                <a:cs typeface="Courier New"/>
              </a:rPr>
              <a:t>None</a:t>
            </a:r>
            <a:r>
              <a:rPr lang="en-US" dirty="0"/>
              <a:t>, less than everything and equal to nothing</a:t>
            </a:r>
          </a:p>
        </p:txBody>
      </p:sp>
    </p:spTree>
    <p:extLst>
      <p:ext uri="{BB962C8B-B14F-4D97-AF65-F5344CB8AC3E}">
        <p14:creationId xmlns:p14="http://schemas.microsoft.com/office/powerpoint/2010/main" val="1851372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69987">
                                            <p:txEl>
                                              <p:pRg st="0" end="0"/>
                                            </p:txEl>
                                          </p:spTgt>
                                        </p:tgtEl>
                                        <p:attrNameLst>
                                          <p:attrName>style.visibility</p:attrName>
                                        </p:attrNameLst>
                                      </p:cBhvr>
                                      <p:to>
                                        <p:strVal val="visible"/>
                                      </p:to>
                                    </p:set>
                                    <p:anim calcmode="lin" valueType="num">
                                      <p:cBhvr additive="base">
                                        <p:cTn id="7" dur="500" fill="hold"/>
                                        <p:tgtEl>
                                          <p:spTgt spid="16998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6998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69987">
                                            <p:txEl>
                                              <p:pRg st="1" end="1"/>
                                            </p:txEl>
                                          </p:spTgt>
                                        </p:tgtEl>
                                        <p:attrNameLst>
                                          <p:attrName>style.visibility</p:attrName>
                                        </p:attrNameLst>
                                      </p:cBhvr>
                                      <p:to>
                                        <p:strVal val="visible"/>
                                      </p:to>
                                    </p:set>
                                    <p:anim calcmode="lin" valueType="num">
                                      <p:cBhvr additive="base">
                                        <p:cTn id="13" dur="500" fill="hold"/>
                                        <p:tgtEl>
                                          <p:spTgt spid="16998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6998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69987">
                                            <p:txEl>
                                              <p:pRg st="2" end="2"/>
                                            </p:txEl>
                                          </p:spTgt>
                                        </p:tgtEl>
                                        <p:attrNameLst>
                                          <p:attrName>style.visibility</p:attrName>
                                        </p:attrNameLst>
                                      </p:cBhvr>
                                      <p:to>
                                        <p:strVal val="visible"/>
                                      </p:to>
                                    </p:set>
                                    <p:anim calcmode="lin" valueType="num">
                                      <p:cBhvr additive="base">
                                        <p:cTn id="19" dur="500" fill="hold"/>
                                        <p:tgtEl>
                                          <p:spTgt spid="16998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6998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69987">
                                            <p:txEl>
                                              <p:pRg st="3" end="3"/>
                                            </p:txEl>
                                          </p:spTgt>
                                        </p:tgtEl>
                                        <p:attrNameLst>
                                          <p:attrName>style.visibility</p:attrName>
                                        </p:attrNameLst>
                                      </p:cBhvr>
                                      <p:to>
                                        <p:strVal val="visible"/>
                                      </p:to>
                                    </p:set>
                                    <p:anim calcmode="lin" valueType="num">
                                      <p:cBhvr additive="base">
                                        <p:cTn id="25" dur="500" fill="hold"/>
                                        <p:tgtEl>
                                          <p:spTgt spid="169987">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69987">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987" grpId="0" build="p" autoUpdateAnimBg="0"/>
    </p:bld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a:t>Boolean expression</a:t>
            </a:r>
          </a:p>
        </p:txBody>
      </p:sp>
      <p:sp>
        <p:nvSpPr>
          <p:cNvPr id="24579" name="Rectangle 3"/>
          <p:cNvSpPr>
            <a:spLocks noGrp="1" noChangeArrowheads="1"/>
          </p:cNvSpPr>
          <p:nvPr>
            <p:ph idx="1"/>
          </p:nvPr>
        </p:nvSpPr>
        <p:spPr/>
        <p:txBody>
          <a:bodyPr/>
          <a:lstStyle/>
          <a:p>
            <a:r>
              <a:rPr lang="en-US" dirty="0"/>
              <a:t>Every </a:t>
            </a:r>
            <a:r>
              <a:rPr lang="en-US" dirty="0" err="1"/>
              <a:t>boolean</a:t>
            </a:r>
            <a:r>
              <a:rPr lang="en-US" dirty="0"/>
              <a:t> expression has the form:</a:t>
            </a:r>
          </a:p>
          <a:p>
            <a:pPr lvl="1"/>
            <a:r>
              <a:rPr lang="en-US" dirty="0"/>
              <a:t>expression </a:t>
            </a:r>
            <a:r>
              <a:rPr lang="en-US" dirty="0" err="1"/>
              <a:t>booleanOperator</a:t>
            </a:r>
            <a:r>
              <a:rPr lang="en-US" dirty="0"/>
              <a:t> expression</a:t>
            </a:r>
          </a:p>
          <a:p>
            <a:r>
              <a:rPr lang="en-US" dirty="0"/>
              <a:t>The result of evaluating (</a:t>
            </a:r>
            <a:r>
              <a:rPr lang="en-US" dirty="0" err="1">
                <a:solidFill>
                  <a:srgbClr val="FF0000"/>
                </a:solidFill>
              </a:rPr>
              <a:t>ákvarða</a:t>
            </a:r>
            <a:r>
              <a:rPr lang="en-US" dirty="0">
                <a:solidFill>
                  <a:srgbClr val="FF0000"/>
                </a:solidFill>
              </a:rPr>
              <a:t> </a:t>
            </a:r>
            <a:r>
              <a:rPr lang="en-US" dirty="0" err="1">
                <a:solidFill>
                  <a:srgbClr val="FF0000"/>
                </a:solidFill>
              </a:rPr>
              <a:t>gildi</a:t>
            </a:r>
            <a:r>
              <a:rPr lang="en-US" dirty="0"/>
              <a:t>) something like the above is also just true or false.</a:t>
            </a:r>
          </a:p>
          <a:p>
            <a:r>
              <a:rPr lang="en-US" dirty="0"/>
              <a:t>However, remember what constitutes true or false in Python!</a:t>
            </a:r>
          </a:p>
        </p:txBody>
      </p:sp>
    </p:spTree>
    <p:extLst>
      <p:ext uri="{BB962C8B-B14F-4D97-AF65-F5344CB8AC3E}">
        <p14:creationId xmlns:p14="http://schemas.microsoft.com/office/powerpoint/2010/main" val="2568994319"/>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Relational Operators (</a:t>
            </a:r>
            <a:r>
              <a:rPr lang="en-US" dirty="0" err="1">
                <a:solidFill>
                  <a:srgbClr val="FF0000"/>
                </a:solidFill>
              </a:rPr>
              <a:t>samanburðarvirkjar</a:t>
            </a:r>
            <a:r>
              <a:rPr lang="en-US" dirty="0"/>
              <a:t>)</a:t>
            </a:r>
          </a:p>
        </p:txBody>
      </p:sp>
      <p:sp>
        <p:nvSpPr>
          <p:cNvPr id="3" name="Content Placeholder 2"/>
          <p:cNvSpPr>
            <a:spLocks noGrp="1"/>
          </p:cNvSpPr>
          <p:nvPr>
            <p:ph idx="1"/>
          </p:nvPr>
        </p:nvSpPr>
        <p:spPr/>
        <p:txBody>
          <a:bodyPr/>
          <a:lstStyle/>
          <a:p>
            <a:r>
              <a:rPr lang="en-US" dirty="0">
                <a:latin typeface="Courier New"/>
                <a:cs typeface="Courier New"/>
              </a:rPr>
              <a:t>3 &gt; 2 </a:t>
            </a:r>
            <a:r>
              <a:rPr lang="en-US" dirty="0">
                <a:sym typeface="Wingdings"/>
              </a:rPr>
              <a:t> </a:t>
            </a:r>
            <a:r>
              <a:rPr lang="en-US" dirty="0">
                <a:latin typeface="Courier New"/>
                <a:cs typeface="Courier New"/>
                <a:sym typeface="Wingdings"/>
              </a:rPr>
              <a:t>True</a:t>
            </a:r>
            <a:endParaRPr lang="en-US" dirty="0">
              <a:latin typeface="Courier New"/>
              <a:cs typeface="Courier New"/>
            </a:endParaRPr>
          </a:p>
          <a:p>
            <a:r>
              <a:rPr lang="en-US" dirty="0"/>
              <a:t>Relational Operators have low preference</a:t>
            </a:r>
          </a:p>
          <a:p>
            <a:pPr lvl="2"/>
            <a:r>
              <a:rPr lang="en-US" dirty="0">
                <a:latin typeface="Courier New"/>
                <a:cs typeface="Courier New"/>
              </a:rPr>
              <a:t>5 + 3 &lt; 3 – 2</a:t>
            </a:r>
          </a:p>
          <a:p>
            <a:pPr lvl="2"/>
            <a:r>
              <a:rPr lang="en-US" dirty="0">
                <a:latin typeface="Courier New"/>
                <a:cs typeface="Courier New"/>
              </a:rPr>
              <a:t>8 &lt; 1  </a:t>
            </a:r>
            <a:r>
              <a:rPr lang="en-US" dirty="0">
                <a:sym typeface="Wingdings"/>
              </a:rPr>
              <a:t> </a:t>
            </a:r>
            <a:r>
              <a:rPr lang="en-US" dirty="0">
                <a:latin typeface="Courier New"/>
                <a:cs typeface="Courier New"/>
                <a:sym typeface="Wingdings"/>
              </a:rPr>
              <a:t>False</a:t>
            </a:r>
            <a:endParaRPr lang="en-US" dirty="0">
              <a:latin typeface="Courier New"/>
              <a:cs typeface="Courier New"/>
            </a:endParaRPr>
          </a:p>
          <a:p>
            <a:r>
              <a:rPr lang="fr-FR" dirty="0">
                <a:latin typeface="Courier New"/>
                <a:cs typeface="Courier New"/>
              </a:rPr>
              <a:t>'</a:t>
            </a:r>
            <a:r>
              <a:rPr lang="en-US" dirty="0">
                <a:latin typeface="Courier New"/>
                <a:cs typeface="Courier New"/>
              </a:rPr>
              <a:t>1</a:t>
            </a:r>
            <a:r>
              <a:rPr lang="fr-FR" dirty="0">
                <a:latin typeface="Courier New"/>
                <a:cs typeface="Courier New"/>
              </a:rPr>
              <a:t>'</a:t>
            </a:r>
            <a:r>
              <a:rPr lang="en-US" dirty="0">
                <a:latin typeface="Courier New"/>
                <a:cs typeface="Courier New"/>
              </a:rPr>
              <a:t> &lt; 2</a:t>
            </a:r>
            <a:r>
              <a:rPr lang="en-US" dirty="0"/>
              <a:t>	</a:t>
            </a:r>
            <a:r>
              <a:rPr lang="en-US" dirty="0">
                <a:sym typeface="Wingdings"/>
              </a:rPr>
              <a:t> Error</a:t>
            </a:r>
            <a:endParaRPr lang="en-US" dirty="0"/>
          </a:p>
          <a:p>
            <a:pPr lvl="2"/>
            <a:r>
              <a:rPr lang="en-US" dirty="0"/>
              <a:t>can only compare like types</a:t>
            </a:r>
          </a:p>
          <a:p>
            <a:r>
              <a:rPr lang="en-US" dirty="0" err="1">
                <a:latin typeface="Courier New"/>
                <a:cs typeface="Courier New"/>
              </a:rPr>
              <a:t>int</a:t>
            </a:r>
            <a:r>
              <a:rPr lang="en-US" dirty="0">
                <a:latin typeface="Courier New"/>
                <a:cs typeface="Courier New"/>
              </a:rPr>
              <a:t>(</a:t>
            </a:r>
            <a:r>
              <a:rPr lang="fr-FR" dirty="0">
                <a:latin typeface="Courier New"/>
                <a:cs typeface="Courier New"/>
              </a:rPr>
              <a:t>'</a:t>
            </a:r>
            <a:r>
              <a:rPr lang="en-US" dirty="0">
                <a:latin typeface="Courier New"/>
                <a:cs typeface="Courier New"/>
              </a:rPr>
              <a:t>1</a:t>
            </a:r>
            <a:r>
              <a:rPr lang="fr-FR" dirty="0">
                <a:latin typeface="Courier New"/>
                <a:cs typeface="Courier New"/>
              </a:rPr>
              <a:t>'</a:t>
            </a:r>
            <a:r>
              <a:rPr lang="en-US" dirty="0">
                <a:latin typeface="Courier New"/>
                <a:cs typeface="Courier New"/>
              </a:rPr>
              <a:t>) &lt; 2 </a:t>
            </a:r>
            <a:r>
              <a:rPr lang="en-US" dirty="0">
                <a:sym typeface="Wingdings"/>
              </a:rPr>
              <a:t> </a:t>
            </a:r>
            <a:r>
              <a:rPr lang="en-US" dirty="0">
                <a:latin typeface="Courier New"/>
                <a:cs typeface="Courier New"/>
                <a:sym typeface="Wingdings"/>
              </a:rPr>
              <a:t>True</a:t>
            </a:r>
          </a:p>
          <a:p>
            <a:pPr lvl="2"/>
            <a:r>
              <a:rPr lang="en-US" dirty="0">
                <a:sym typeface="Wingdings"/>
              </a:rPr>
              <a:t>like types, regular compare</a:t>
            </a:r>
          </a:p>
          <a:p>
            <a:pPr marL="914400" lvl="2" indent="0">
              <a:buNone/>
            </a:pPr>
            <a:endParaRPr lang="en-US" dirty="0"/>
          </a:p>
        </p:txBody>
      </p:sp>
    </p:spTree>
    <p:extLst>
      <p:ext uri="{BB962C8B-B14F-4D97-AF65-F5344CB8AC3E}">
        <p14:creationId xmlns:p14="http://schemas.microsoft.com/office/powerpoint/2010/main" val="3101787376"/>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does Equality mean?</a:t>
            </a:r>
            <a:endParaRPr lang="en-US" dirty="0"/>
          </a:p>
        </p:txBody>
      </p:sp>
      <p:sp>
        <p:nvSpPr>
          <p:cNvPr id="3" name="Content Placeholder 2"/>
          <p:cNvSpPr>
            <a:spLocks noGrp="1"/>
          </p:cNvSpPr>
          <p:nvPr>
            <p:ph idx="1"/>
          </p:nvPr>
        </p:nvSpPr>
        <p:spPr/>
        <p:txBody>
          <a:bodyPr/>
          <a:lstStyle/>
          <a:p>
            <a:pPr marL="0" indent="0">
              <a:buNone/>
            </a:pPr>
            <a:r>
              <a:rPr lang="en-US" dirty="0"/>
              <a:t>Two senses of equality</a:t>
            </a:r>
          </a:p>
          <a:p>
            <a:r>
              <a:rPr lang="en-US" dirty="0"/>
              <a:t>two variables refer to different objects, each object representing the same value</a:t>
            </a:r>
          </a:p>
          <a:p>
            <a:r>
              <a:rPr lang="en-US" dirty="0"/>
              <a:t>two variables refer to the same object. The </a:t>
            </a:r>
            <a:r>
              <a:rPr lang="en-US" dirty="0">
                <a:solidFill>
                  <a:srgbClr val="660066"/>
                </a:solidFill>
                <a:latin typeface="Courier New"/>
                <a:cs typeface="Courier New"/>
              </a:rPr>
              <a:t>id() </a:t>
            </a:r>
            <a:r>
              <a:rPr lang="en-US" dirty="0"/>
              <a:t>function used for this.</a:t>
            </a:r>
          </a:p>
        </p:txBody>
      </p:sp>
    </p:spTree>
    <p:extLst>
      <p:ext uri="{BB962C8B-B14F-4D97-AF65-F5344CB8AC3E}">
        <p14:creationId xmlns:p14="http://schemas.microsoft.com/office/powerpoint/2010/main" val="3067679167"/>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sz="quarter" idx="10"/>
          </p:nvPr>
        </p:nvPicPr>
        <p:blipFill>
          <a:blip r:embed="rId2"/>
          <a:stretch>
            <a:fillRect/>
          </a:stretch>
        </p:blipFill>
        <p:spPr>
          <a:xfrm>
            <a:off x="1447800" y="1066800"/>
            <a:ext cx="6884377" cy="4419600"/>
          </a:xfrm>
        </p:spPr>
      </p:pic>
      <p:pic>
        <p:nvPicPr>
          <p:cNvPr id="5" name="Picture 4"/>
          <p:cNvPicPr>
            <a:picLocks noChangeAspect="1"/>
          </p:cNvPicPr>
          <p:nvPr/>
        </p:nvPicPr>
        <p:blipFill>
          <a:blip r:embed="rId3"/>
          <a:stretch>
            <a:fillRect/>
          </a:stretch>
        </p:blipFill>
        <p:spPr>
          <a:xfrm>
            <a:off x="4953000" y="152400"/>
            <a:ext cx="4052455" cy="381000"/>
          </a:xfrm>
          <a:prstGeom prst="rect">
            <a:avLst/>
          </a:prstGeom>
        </p:spPr>
      </p:pic>
    </p:spTree>
    <p:extLst>
      <p:ext uri="{BB962C8B-B14F-4D97-AF65-F5344CB8AC3E}">
        <p14:creationId xmlns:p14="http://schemas.microsoft.com/office/powerpoint/2010/main" val="1451029635"/>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equal vs. same</a:t>
            </a:r>
          </a:p>
        </p:txBody>
      </p:sp>
      <p:sp>
        <p:nvSpPr>
          <p:cNvPr id="4" name="Content Placeholder 3"/>
          <p:cNvSpPr>
            <a:spLocks noGrp="1"/>
          </p:cNvSpPr>
          <p:nvPr>
            <p:ph idx="1"/>
          </p:nvPr>
        </p:nvSpPr>
        <p:spPr/>
        <p:txBody>
          <a:bodyPr/>
          <a:lstStyle/>
          <a:p>
            <a:r>
              <a:rPr lang="en-US" dirty="0">
                <a:solidFill>
                  <a:srgbClr val="660066"/>
                </a:solidFill>
              </a:rPr>
              <a:t>== </a:t>
            </a:r>
            <a:r>
              <a:rPr lang="en-US" dirty="0"/>
              <a:t>compares values of two variable</a:t>
            </a:r>
            <a:r>
              <a:rPr lang="fr-FR" dirty="0"/>
              <a:t>'</a:t>
            </a:r>
            <a:r>
              <a:rPr lang="en-US" dirty="0"/>
              <a:t>s objects, do they represent the same value</a:t>
            </a:r>
          </a:p>
          <a:p>
            <a:r>
              <a:rPr lang="en-US" dirty="0">
                <a:solidFill>
                  <a:srgbClr val="660066"/>
                </a:solidFill>
              </a:rPr>
              <a:t>is </a:t>
            </a:r>
            <a:r>
              <a:rPr lang="en-US" dirty="0"/>
              <a:t>operator determines if two variables are associated with the same value</a:t>
            </a:r>
          </a:p>
          <a:p>
            <a:pPr marL="0" indent="0">
              <a:buNone/>
            </a:pPr>
            <a:r>
              <a:rPr lang="en-US" dirty="0"/>
              <a:t>From the figure:</a:t>
            </a:r>
          </a:p>
          <a:p>
            <a:pPr marL="0" indent="0">
              <a:buNone/>
            </a:pPr>
            <a:r>
              <a:rPr lang="en-US" dirty="0" err="1">
                <a:latin typeface="Courier New"/>
                <a:cs typeface="Courier New"/>
              </a:rPr>
              <a:t>a_float</a:t>
            </a:r>
            <a:r>
              <a:rPr lang="en-US" dirty="0">
                <a:latin typeface="Courier New"/>
                <a:cs typeface="Courier New"/>
              </a:rPr>
              <a:t> == </a:t>
            </a:r>
            <a:r>
              <a:rPr lang="en-US" dirty="0" err="1">
                <a:latin typeface="Courier New"/>
                <a:cs typeface="Courier New"/>
              </a:rPr>
              <a:t>b_float</a:t>
            </a:r>
            <a:r>
              <a:rPr lang="en-US" dirty="0">
                <a:latin typeface="Courier New"/>
                <a:cs typeface="Courier New"/>
              </a:rPr>
              <a:t> </a:t>
            </a:r>
            <a:r>
              <a:rPr lang="en-US" dirty="0">
                <a:latin typeface="Courier New"/>
                <a:cs typeface="Courier New"/>
                <a:sym typeface="Wingdings"/>
              </a:rPr>
              <a:t> True </a:t>
            </a:r>
            <a:r>
              <a:rPr lang="en-US" dirty="0" err="1">
                <a:latin typeface="Courier New"/>
                <a:cs typeface="Courier New"/>
                <a:sym typeface="Wingdings"/>
              </a:rPr>
              <a:t>a_float</a:t>
            </a:r>
            <a:r>
              <a:rPr lang="en-US" dirty="0">
                <a:latin typeface="Courier New"/>
                <a:cs typeface="Courier New"/>
                <a:sym typeface="Wingdings"/>
              </a:rPr>
              <a:t> is </a:t>
            </a:r>
            <a:r>
              <a:rPr lang="en-US" dirty="0" err="1">
                <a:latin typeface="Courier New"/>
                <a:cs typeface="Courier New"/>
                <a:sym typeface="Wingdings"/>
              </a:rPr>
              <a:t>b_float</a:t>
            </a:r>
            <a:r>
              <a:rPr lang="en-US" dirty="0">
                <a:latin typeface="Courier New"/>
                <a:cs typeface="Courier New"/>
                <a:sym typeface="Wingdings"/>
              </a:rPr>
              <a:t>  False</a:t>
            </a:r>
          </a:p>
          <a:p>
            <a:pPr marL="0" indent="0">
              <a:buNone/>
            </a:pPr>
            <a:r>
              <a:rPr lang="en-US" dirty="0" err="1">
                <a:latin typeface="Courier New"/>
                <a:cs typeface="Courier New"/>
                <a:sym typeface="Wingdings"/>
              </a:rPr>
              <a:t>b_float</a:t>
            </a:r>
            <a:r>
              <a:rPr lang="en-US" dirty="0">
                <a:latin typeface="Courier New"/>
                <a:cs typeface="Courier New"/>
                <a:sym typeface="Wingdings"/>
              </a:rPr>
              <a:t> is </a:t>
            </a:r>
            <a:r>
              <a:rPr lang="en-US" dirty="0" err="1">
                <a:latin typeface="Courier New"/>
                <a:cs typeface="Courier New"/>
                <a:sym typeface="Wingdings"/>
              </a:rPr>
              <a:t>c_float</a:t>
            </a:r>
            <a:r>
              <a:rPr lang="en-US" dirty="0">
                <a:latin typeface="Courier New"/>
                <a:cs typeface="Courier New"/>
                <a:sym typeface="Wingdings"/>
              </a:rPr>
              <a:t>  True</a:t>
            </a:r>
            <a:endParaRPr lang="en-US" dirty="0">
              <a:latin typeface="Courier New"/>
              <a:cs typeface="Courier New"/>
            </a:endParaRPr>
          </a:p>
        </p:txBody>
      </p:sp>
    </p:spTree>
    <p:extLst>
      <p:ext uri="{BB962C8B-B14F-4D97-AF65-F5344CB8AC3E}">
        <p14:creationId xmlns:p14="http://schemas.microsoft.com/office/powerpoint/2010/main" val="2877372918"/>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a:t>Chained comparisons</a:t>
            </a:r>
          </a:p>
        </p:txBody>
      </p:sp>
      <p:sp>
        <p:nvSpPr>
          <p:cNvPr id="173059" name="Rectangle 3"/>
          <p:cNvSpPr>
            <a:spLocks noGrp="1" noChangeArrowheads="1"/>
          </p:cNvSpPr>
          <p:nvPr>
            <p:ph idx="1"/>
          </p:nvPr>
        </p:nvSpPr>
        <p:spPr/>
        <p:txBody>
          <a:bodyPr/>
          <a:lstStyle/>
          <a:p>
            <a:r>
              <a:rPr lang="en-US" dirty="0"/>
              <a:t>In Python, chained comparisons work just like you would expect in a mathematical expression:</a:t>
            </a:r>
          </a:p>
          <a:p>
            <a:r>
              <a:rPr lang="en-US" dirty="0"/>
              <a:t>Given </a:t>
            </a:r>
            <a:r>
              <a:rPr lang="en-US" dirty="0" err="1"/>
              <a:t>myInt</a:t>
            </a:r>
            <a:r>
              <a:rPr lang="en-US" dirty="0"/>
              <a:t> has the value 5</a:t>
            </a:r>
          </a:p>
          <a:p>
            <a:pPr lvl="1"/>
            <a:r>
              <a:rPr lang="en-US" dirty="0">
                <a:latin typeface="Courier New"/>
                <a:cs typeface="Courier New"/>
              </a:rPr>
              <a:t>0 &lt;= </a:t>
            </a:r>
            <a:r>
              <a:rPr lang="en-US" dirty="0" err="1">
                <a:latin typeface="Courier New"/>
                <a:cs typeface="Courier New"/>
              </a:rPr>
              <a:t>myInt</a:t>
            </a:r>
            <a:r>
              <a:rPr lang="en-US" dirty="0">
                <a:latin typeface="Courier New"/>
                <a:cs typeface="Courier New"/>
              </a:rPr>
              <a:t> &lt;= 5 </a:t>
            </a:r>
            <a:r>
              <a:rPr lang="en-US" dirty="0">
                <a:latin typeface="Courier New"/>
                <a:cs typeface="Courier New"/>
                <a:sym typeface="Wingdings"/>
              </a:rPr>
              <a:t> True</a:t>
            </a:r>
            <a:endParaRPr lang="en-US" dirty="0"/>
          </a:p>
          <a:p>
            <a:pPr lvl="1"/>
            <a:r>
              <a:rPr lang="en-US" dirty="0">
                <a:latin typeface="Courier New"/>
                <a:cs typeface="Courier New"/>
              </a:rPr>
              <a:t>0 &lt; </a:t>
            </a:r>
            <a:r>
              <a:rPr lang="en-US" dirty="0" err="1">
                <a:latin typeface="Courier New"/>
                <a:cs typeface="Courier New"/>
              </a:rPr>
              <a:t>myInt</a:t>
            </a:r>
            <a:r>
              <a:rPr lang="en-US" dirty="0">
                <a:latin typeface="Courier New"/>
                <a:cs typeface="Courier New"/>
              </a:rPr>
              <a:t> &lt;= 5 &gt; 1 </a:t>
            </a:r>
            <a:r>
              <a:rPr lang="en-US" dirty="0">
                <a:latin typeface="Courier New"/>
                <a:cs typeface="Courier New"/>
                <a:sym typeface="Wingdings"/>
              </a:rPr>
              <a:t> False</a:t>
            </a:r>
            <a:endParaRPr lang="en-US" dirty="0">
              <a:latin typeface="Courier New"/>
              <a:cs typeface="Courier New"/>
            </a:endParaRPr>
          </a:p>
        </p:txBody>
      </p:sp>
    </p:spTree>
    <p:extLst>
      <p:ext uri="{BB962C8B-B14F-4D97-AF65-F5344CB8AC3E}">
        <p14:creationId xmlns:p14="http://schemas.microsoft.com/office/powerpoint/2010/main" val="2344978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3059">
                                            <p:txEl>
                                              <p:pRg st="3" end="3"/>
                                            </p:txEl>
                                          </p:spTgt>
                                        </p:tgtEl>
                                        <p:attrNameLst>
                                          <p:attrName>style.visibility</p:attrName>
                                        </p:attrNameLst>
                                      </p:cBhvr>
                                      <p:to>
                                        <p:strVal val="visible"/>
                                      </p:to>
                                    </p:set>
                                    <p:animEffect transition="in" filter="fade">
                                      <p:cBhvr>
                                        <p:cTn id="7" dur="2000"/>
                                        <p:tgtEl>
                                          <p:spTgt spid="17305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a:t>Pitfall</a:t>
            </a:r>
          </a:p>
        </p:txBody>
      </p:sp>
      <p:sp>
        <p:nvSpPr>
          <p:cNvPr id="174083" name="Rectangle 3"/>
          <p:cNvSpPr>
            <a:spLocks noGrp="1" noChangeArrowheads="1"/>
          </p:cNvSpPr>
          <p:nvPr>
            <p:ph idx="1"/>
          </p:nvPr>
        </p:nvSpPr>
        <p:spPr/>
        <p:txBody>
          <a:bodyPr/>
          <a:lstStyle/>
          <a:p>
            <a:pPr marL="0" indent="0">
              <a:buNone/>
            </a:pPr>
            <a:r>
              <a:rPr lang="en-US" dirty="0"/>
              <a:t>floating point arithmetic is approximate!</a:t>
            </a:r>
          </a:p>
          <a:p>
            <a:pPr marL="0" indent="0">
              <a:buNone/>
            </a:pPr>
            <a:endParaRPr lang="en-US" dirty="0"/>
          </a:p>
        </p:txBody>
      </p:sp>
      <p:pic>
        <p:nvPicPr>
          <p:cNvPr id="2" name="Picture 1"/>
          <p:cNvPicPr>
            <a:picLocks noChangeAspect="1"/>
          </p:cNvPicPr>
          <p:nvPr/>
        </p:nvPicPr>
        <p:blipFill>
          <a:blip r:embed="rId3"/>
          <a:stretch>
            <a:fillRect/>
          </a:stretch>
        </p:blipFill>
        <p:spPr>
          <a:xfrm>
            <a:off x="1295400" y="2286000"/>
            <a:ext cx="5638800" cy="3506176"/>
          </a:xfrm>
          <a:prstGeom prst="rect">
            <a:avLst/>
          </a:prstGeom>
        </p:spPr>
      </p:pic>
    </p:spTree>
    <p:extLst>
      <p:ext uri="{BB962C8B-B14F-4D97-AF65-F5344CB8AC3E}">
        <p14:creationId xmlns:p14="http://schemas.microsoft.com/office/powerpoint/2010/main" val="890252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4"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Why Python (1): Simpler</a:t>
            </a:r>
          </a:p>
        </p:txBody>
      </p:sp>
      <p:sp>
        <p:nvSpPr>
          <p:cNvPr id="76805" name="Rectangle 3"/>
          <p:cNvSpPr>
            <a:spLocks noGrp="1" noChangeArrowheads="1"/>
          </p:cNvSpPr>
          <p:nvPr>
            <p:ph idx="1"/>
          </p:nvPr>
        </p:nvSpPr>
        <p:spPr/>
        <p:txBody>
          <a:bodyPr/>
          <a:lstStyle/>
          <a:p>
            <a:pPr eaLnBrk="1" hangingPunct="1"/>
            <a:r>
              <a:rPr lang="en-US" dirty="0">
                <a:ea typeface="ＭＳ Ｐゴシック" pitchFamily="-111" charset="-128"/>
                <a:cs typeface="ＭＳ Ｐゴシック" pitchFamily="-111" charset="-128"/>
              </a:rPr>
              <a:t>Python is a simpler language </a:t>
            </a:r>
          </a:p>
          <a:p>
            <a:pPr eaLnBrk="1" hangingPunct="1"/>
            <a:r>
              <a:rPr lang="en-US" dirty="0">
                <a:ea typeface="ＭＳ Ｐゴシック" pitchFamily="-111" charset="-128"/>
                <a:cs typeface="ＭＳ Ｐゴシック" pitchFamily="-111" charset="-128"/>
              </a:rPr>
              <a:t>Simpler means:</a:t>
            </a:r>
          </a:p>
          <a:p>
            <a:pPr lvl="1" eaLnBrk="1" hangingPunct="1"/>
            <a:r>
              <a:rPr lang="en-US" dirty="0"/>
              <a:t>Fewer alternatives (one way to do it)</a:t>
            </a:r>
          </a:p>
          <a:p>
            <a:pPr lvl="1" eaLnBrk="1" hangingPunct="1"/>
            <a:r>
              <a:rPr lang="en-US" dirty="0"/>
              <a:t>Better alternatives (easier to accomplish common tasks)</a:t>
            </a:r>
          </a:p>
          <a:p>
            <a:pPr eaLnBrk="1" hangingPunct="1"/>
            <a:r>
              <a:rPr lang="en-US" dirty="0">
                <a:ea typeface="ＭＳ Ｐゴシック" pitchFamily="-111" charset="-128"/>
                <a:cs typeface="ＭＳ Ｐゴシック" pitchFamily="-111" charset="-128"/>
              </a:rPr>
              <a:t>This allows us to focus less on the language and more on problem solving</a:t>
            </a:r>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compare using "close enough"</a:t>
            </a:r>
          </a:p>
        </p:txBody>
      </p:sp>
      <p:sp>
        <p:nvSpPr>
          <p:cNvPr id="5" name="Content Placeholder 4"/>
          <p:cNvSpPr>
            <a:spLocks noGrp="1"/>
          </p:cNvSpPr>
          <p:nvPr>
            <p:ph idx="1"/>
          </p:nvPr>
        </p:nvSpPr>
        <p:spPr/>
        <p:txBody>
          <a:bodyPr/>
          <a:lstStyle/>
          <a:p>
            <a:pPr marL="0" indent="0">
              <a:buNone/>
            </a:pPr>
            <a:r>
              <a:rPr lang="en-US" dirty="0"/>
              <a:t>Establish a level of "close enough" for equality</a:t>
            </a:r>
          </a:p>
          <a:p>
            <a:pPr marL="0" indent="0">
              <a:buNone/>
            </a:pPr>
            <a:endParaRPr lang="en-US" dirty="0"/>
          </a:p>
        </p:txBody>
      </p:sp>
      <p:pic>
        <p:nvPicPr>
          <p:cNvPr id="6" name="Picture 5"/>
          <p:cNvPicPr>
            <a:picLocks noChangeAspect="1"/>
          </p:cNvPicPr>
          <p:nvPr/>
        </p:nvPicPr>
        <p:blipFill>
          <a:blip r:embed="rId2"/>
          <a:stretch>
            <a:fillRect/>
          </a:stretch>
        </p:blipFill>
        <p:spPr>
          <a:xfrm>
            <a:off x="884380" y="3048000"/>
            <a:ext cx="3112994" cy="1091152"/>
          </a:xfrm>
          <a:prstGeom prst="rect">
            <a:avLst/>
          </a:prstGeom>
        </p:spPr>
      </p:pic>
      <p:pic>
        <p:nvPicPr>
          <p:cNvPr id="7" name="Picture 6"/>
          <p:cNvPicPr>
            <a:picLocks noChangeAspect="1"/>
          </p:cNvPicPr>
          <p:nvPr/>
        </p:nvPicPr>
        <p:blipFill>
          <a:blip r:embed="rId3"/>
          <a:stretch>
            <a:fillRect/>
          </a:stretch>
        </p:blipFill>
        <p:spPr>
          <a:xfrm>
            <a:off x="838200" y="4114800"/>
            <a:ext cx="8358188" cy="1981200"/>
          </a:xfrm>
          <a:prstGeom prst="rect">
            <a:avLst/>
          </a:prstGeom>
        </p:spPr>
      </p:pic>
    </p:spTree>
    <p:extLst>
      <p:ext uri="{BB962C8B-B14F-4D97-AF65-F5344CB8AC3E}">
        <p14:creationId xmlns:p14="http://schemas.microsoft.com/office/powerpoint/2010/main" val="3539889216"/>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r>
              <a:rPr lang="en-US" dirty="0"/>
              <a:t>Compound Expressions</a:t>
            </a:r>
            <a:br>
              <a:rPr lang="en-US" dirty="0"/>
            </a:br>
            <a:r>
              <a:rPr lang="en-US" dirty="0"/>
              <a:t>(</a:t>
            </a:r>
            <a:r>
              <a:rPr lang="en-US" dirty="0" err="1">
                <a:solidFill>
                  <a:srgbClr val="FF0000"/>
                </a:solidFill>
              </a:rPr>
              <a:t>fjölsegðir</a:t>
            </a:r>
            <a:r>
              <a:rPr lang="en-US" dirty="0"/>
              <a:t>)</a:t>
            </a:r>
          </a:p>
        </p:txBody>
      </p:sp>
      <p:sp>
        <p:nvSpPr>
          <p:cNvPr id="62467" name="Rectangle 3"/>
          <p:cNvSpPr>
            <a:spLocks noGrp="1" noChangeArrowheads="1"/>
          </p:cNvSpPr>
          <p:nvPr>
            <p:ph idx="1"/>
          </p:nvPr>
        </p:nvSpPr>
        <p:spPr/>
        <p:txBody>
          <a:bodyPr/>
          <a:lstStyle/>
          <a:p>
            <a:pPr marL="0" indent="0">
              <a:buNone/>
            </a:pPr>
            <a:r>
              <a:rPr lang="en-US" dirty="0"/>
              <a:t>Python allows bracketing of a value between two Booleans, as in math</a:t>
            </a:r>
          </a:p>
          <a:p>
            <a:pPr marL="0" indent="0">
              <a:buNone/>
            </a:pPr>
            <a:r>
              <a:rPr lang="en-US" dirty="0"/>
              <a:t>	</a:t>
            </a:r>
            <a:r>
              <a:rPr lang="en-US" dirty="0" err="1">
                <a:latin typeface="Courier New"/>
                <a:cs typeface="Courier New"/>
              </a:rPr>
              <a:t>a_int</a:t>
            </a:r>
            <a:r>
              <a:rPr lang="en-US" dirty="0">
                <a:latin typeface="Courier New"/>
                <a:cs typeface="Courier New"/>
              </a:rPr>
              <a:t> = 5</a:t>
            </a:r>
          </a:p>
          <a:p>
            <a:pPr marL="0" indent="0">
              <a:buNone/>
            </a:pPr>
            <a:r>
              <a:rPr lang="en-US" dirty="0">
                <a:latin typeface="Courier New"/>
                <a:cs typeface="Courier New"/>
              </a:rPr>
              <a:t>	0 &lt;= </a:t>
            </a:r>
            <a:r>
              <a:rPr lang="en-US" dirty="0" err="1">
                <a:latin typeface="Courier New"/>
                <a:cs typeface="Courier New"/>
              </a:rPr>
              <a:t>a_int</a:t>
            </a:r>
            <a:r>
              <a:rPr lang="en-US" dirty="0">
                <a:latin typeface="Courier New"/>
                <a:cs typeface="Courier New"/>
              </a:rPr>
              <a:t> &lt;= 10  </a:t>
            </a:r>
            <a:r>
              <a:rPr lang="en-US" dirty="0">
                <a:latin typeface="Courier New"/>
                <a:cs typeface="Courier New"/>
                <a:sym typeface="Wingdings"/>
              </a:rPr>
              <a:t> True</a:t>
            </a:r>
          </a:p>
          <a:p>
            <a:r>
              <a:rPr lang="en-US" dirty="0" err="1">
                <a:latin typeface="Courier New"/>
                <a:cs typeface="Courier New"/>
                <a:sym typeface="Wingdings"/>
              </a:rPr>
              <a:t>a_int</a:t>
            </a:r>
            <a:r>
              <a:rPr lang="en-US" dirty="0">
                <a:latin typeface="Courier New"/>
                <a:cs typeface="Courier New"/>
                <a:sym typeface="Wingdings"/>
              </a:rPr>
              <a:t> &gt;= 0 </a:t>
            </a:r>
            <a:r>
              <a:rPr lang="en-US" dirty="0">
                <a:sym typeface="Wingdings"/>
              </a:rPr>
              <a:t>and </a:t>
            </a:r>
            <a:r>
              <a:rPr lang="en-US" dirty="0" err="1">
                <a:latin typeface="Courier New"/>
                <a:cs typeface="Courier New"/>
                <a:sym typeface="Wingdings"/>
              </a:rPr>
              <a:t>a_int</a:t>
            </a:r>
            <a:r>
              <a:rPr lang="en-US" dirty="0">
                <a:latin typeface="Courier New"/>
                <a:cs typeface="Courier New"/>
                <a:sym typeface="Wingdings"/>
              </a:rPr>
              <a:t> &lt;= 10</a:t>
            </a:r>
          </a:p>
          <a:p>
            <a:r>
              <a:rPr lang="en-US" dirty="0">
                <a:solidFill>
                  <a:srgbClr val="660066"/>
                </a:solidFill>
                <a:latin typeface="Courier New"/>
                <a:cs typeface="Courier New"/>
                <a:sym typeface="Wingdings"/>
              </a:rPr>
              <a:t>and</a:t>
            </a:r>
            <a:r>
              <a:rPr lang="en-US" dirty="0">
                <a:solidFill>
                  <a:srgbClr val="660066"/>
                </a:solidFill>
                <a:latin typeface="+mj-lt"/>
                <a:cs typeface="Courier New"/>
                <a:sym typeface="Wingdings"/>
              </a:rPr>
              <a:t>, </a:t>
            </a:r>
            <a:r>
              <a:rPr lang="en-US" dirty="0">
                <a:solidFill>
                  <a:srgbClr val="660066"/>
                </a:solidFill>
                <a:latin typeface="Courier New"/>
                <a:cs typeface="Courier New"/>
                <a:sym typeface="Wingdings"/>
              </a:rPr>
              <a:t>or</a:t>
            </a:r>
            <a:r>
              <a:rPr lang="en-US" dirty="0">
                <a:solidFill>
                  <a:srgbClr val="660066"/>
                </a:solidFill>
                <a:latin typeface="+mj-lt"/>
                <a:cs typeface="Courier New"/>
                <a:sym typeface="Wingdings"/>
              </a:rPr>
              <a:t>, </a:t>
            </a:r>
            <a:r>
              <a:rPr lang="en-US" dirty="0">
                <a:solidFill>
                  <a:srgbClr val="660066"/>
                </a:solidFill>
                <a:latin typeface="Courier New"/>
                <a:cs typeface="Courier New"/>
                <a:sym typeface="Wingdings"/>
              </a:rPr>
              <a:t>not</a:t>
            </a:r>
            <a:r>
              <a:rPr lang="en-US" dirty="0">
                <a:solidFill>
                  <a:srgbClr val="660066"/>
                </a:solidFill>
                <a:latin typeface="+mj-lt"/>
                <a:cs typeface="Courier New"/>
                <a:sym typeface="Wingdings"/>
              </a:rPr>
              <a:t> </a:t>
            </a:r>
            <a:r>
              <a:rPr lang="en-US" dirty="0">
                <a:latin typeface="+mj-lt"/>
                <a:cs typeface="Courier New"/>
                <a:sym typeface="Wingdings"/>
              </a:rPr>
              <a:t>are the three Boolean operators in Python</a:t>
            </a:r>
            <a:endParaRPr lang="en-US" dirty="0">
              <a:latin typeface="+mj-lt"/>
              <a:cs typeface="Courier New"/>
            </a:endParaRPr>
          </a:p>
        </p:txBody>
      </p:sp>
    </p:spTree>
    <p:extLst>
      <p:ext uri="{BB962C8B-B14F-4D97-AF65-F5344CB8AC3E}">
        <p14:creationId xmlns:p14="http://schemas.microsoft.com/office/powerpoint/2010/main" val="3781291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2467">
                                            <p:txEl>
                                              <p:pRg st="0" end="0"/>
                                            </p:txEl>
                                          </p:spTgt>
                                        </p:tgtEl>
                                        <p:attrNameLst>
                                          <p:attrName>style.visibility</p:attrName>
                                        </p:attrNameLst>
                                      </p:cBhvr>
                                      <p:to>
                                        <p:strVal val="visible"/>
                                      </p:to>
                                    </p:set>
                                    <p:anim calcmode="lin" valueType="num">
                                      <p:cBhvr additive="base">
                                        <p:cTn id="7" dur="500" fill="hold"/>
                                        <p:tgtEl>
                                          <p:spTgt spid="6246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6246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62467">
                                            <p:txEl>
                                              <p:pRg st="1" end="1"/>
                                            </p:txEl>
                                          </p:spTgt>
                                        </p:tgtEl>
                                        <p:attrNameLst>
                                          <p:attrName>style.visibility</p:attrName>
                                        </p:attrNameLst>
                                      </p:cBhvr>
                                      <p:to>
                                        <p:strVal val="visible"/>
                                      </p:to>
                                    </p:set>
                                    <p:anim calcmode="lin" valueType="num">
                                      <p:cBhvr additive="base">
                                        <p:cTn id="13" dur="500" fill="hold"/>
                                        <p:tgtEl>
                                          <p:spTgt spid="6246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6246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62467">
                                            <p:txEl>
                                              <p:pRg st="2" end="2"/>
                                            </p:txEl>
                                          </p:spTgt>
                                        </p:tgtEl>
                                        <p:attrNameLst>
                                          <p:attrName>style.visibility</p:attrName>
                                        </p:attrNameLst>
                                      </p:cBhvr>
                                      <p:to>
                                        <p:strVal val="visible"/>
                                      </p:to>
                                    </p:set>
                                    <p:anim calcmode="lin" valueType="num">
                                      <p:cBhvr additive="base">
                                        <p:cTn id="19" dur="500" fill="hold"/>
                                        <p:tgtEl>
                                          <p:spTgt spid="6246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6246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62467">
                                            <p:txEl>
                                              <p:pRg st="3" end="3"/>
                                            </p:txEl>
                                          </p:spTgt>
                                        </p:tgtEl>
                                        <p:attrNameLst>
                                          <p:attrName>style.visibility</p:attrName>
                                        </p:attrNameLst>
                                      </p:cBhvr>
                                      <p:to>
                                        <p:strVal val="visible"/>
                                      </p:to>
                                    </p:set>
                                    <p:anim calcmode="lin" valueType="num">
                                      <p:cBhvr additive="base">
                                        <p:cTn id="25" dur="500" fill="hold"/>
                                        <p:tgtEl>
                                          <p:spTgt spid="62467">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62467">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62467">
                                            <p:txEl>
                                              <p:pRg st="4" end="4"/>
                                            </p:txEl>
                                          </p:spTgt>
                                        </p:tgtEl>
                                        <p:attrNameLst>
                                          <p:attrName>style.visibility</p:attrName>
                                        </p:attrNameLst>
                                      </p:cBhvr>
                                      <p:to>
                                        <p:strVal val="visible"/>
                                      </p:to>
                                    </p:set>
                                    <p:anim calcmode="lin" valueType="num">
                                      <p:cBhvr additive="base">
                                        <p:cTn id="31" dur="500" fill="hold"/>
                                        <p:tgtEl>
                                          <p:spTgt spid="62467">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62467">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467" grpId="0" build="p" autoUpdateAnimBg="0"/>
    </p:bld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2"/>
          <p:cNvSpPr>
            <a:spLocks noGrp="1" noChangeArrowheads="1"/>
          </p:cNvSpPr>
          <p:nvPr>
            <p:ph type="title"/>
          </p:nvPr>
        </p:nvSpPr>
        <p:spPr/>
        <p:txBody>
          <a:bodyPr/>
          <a:lstStyle/>
          <a:p>
            <a:pPr eaLnBrk="1" hangingPunct="1"/>
            <a:br>
              <a:rPr lang="en-US">
                <a:ea typeface="ＭＳ Ｐゴシック" pitchFamily="-109" charset="-128"/>
                <a:cs typeface="ＭＳ Ｐゴシック" pitchFamily="-109" charset="-128"/>
              </a:rPr>
            </a:br>
            <a:endParaRPr lang="en-US">
              <a:ea typeface="ＭＳ Ｐゴシック" pitchFamily="-109" charset="-128"/>
              <a:cs typeface="ＭＳ Ｐゴシック" pitchFamily="-109" charset="-128"/>
            </a:endParaRPr>
          </a:p>
        </p:txBody>
      </p:sp>
      <p:sp>
        <p:nvSpPr>
          <p:cNvPr id="13" name="Content Placeholder 12"/>
          <p:cNvSpPr>
            <a:spLocks noGrp="1"/>
          </p:cNvSpPr>
          <p:nvPr>
            <p:ph idx="1"/>
          </p:nvPr>
        </p:nvSpPr>
        <p:spPr/>
        <p:txBody>
          <a:bodyPr/>
          <a:lstStyle/>
          <a:p>
            <a:endParaRPr lang="en-US"/>
          </a:p>
        </p:txBody>
      </p:sp>
      <p:sp>
        <p:nvSpPr>
          <p:cNvPr id="36868" name="Rectangle 4"/>
          <p:cNvSpPr>
            <a:spLocks noChangeArrowheads="1"/>
          </p:cNvSpPr>
          <p:nvPr/>
        </p:nvSpPr>
        <p:spPr bwMode="auto">
          <a:xfrm>
            <a:off x="685800" y="609600"/>
            <a:ext cx="7772400" cy="1143000"/>
          </a:xfrm>
          <a:prstGeom prst="rect">
            <a:avLst/>
          </a:prstGeom>
          <a:noFill/>
          <a:ln w="9525">
            <a:noFill/>
            <a:miter lim="800000"/>
            <a:headEnd/>
            <a:tailEnd/>
          </a:ln>
        </p:spPr>
        <p:txBody>
          <a:bodyPr anchor="ctr">
            <a:prstTxWarp prst="textNoShape">
              <a:avLst/>
            </a:prstTxWarp>
          </a:bodyPr>
          <a:lstStyle/>
          <a:p>
            <a:r>
              <a:rPr lang="en-US" sz="4400" dirty="0">
                <a:solidFill>
                  <a:schemeClr val="tx1"/>
                </a:solidFill>
                <a:latin typeface="Times New Roman" pitchFamily="-109" charset="0"/>
              </a:rPr>
              <a:t>Truth Tables (</a:t>
            </a:r>
            <a:r>
              <a:rPr lang="en-US" sz="4400" dirty="0" err="1">
                <a:solidFill>
                  <a:srgbClr val="FF0000"/>
                </a:solidFill>
                <a:latin typeface="Times New Roman" pitchFamily="-109" charset="0"/>
              </a:rPr>
              <a:t>sanntöflur</a:t>
            </a:r>
            <a:r>
              <a:rPr lang="en-US" sz="4400" dirty="0">
                <a:solidFill>
                  <a:schemeClr val="tx1"/>
                </a:solidFill>
                <a:latin typeface="Times New Roman" pitchFamily="-109" charset="0"/>
              </a:rPr>
              <a:t>)</a:t>
            </a:r>
          </a:p>
        </p:txBody>
      </p:sp>
      <p:graphicFrame>
        <p:nvGraphicFramePr>
          <p:cNvPr id="36866" name="Object 2"/>
          <p:cNvGraphicFramePr>
            <a:graphicFrameLocks noChangeAspect="1"/>
          </p:cNvGraphicFramePr>
          <p:nvPr/>
        </p:nvGraphicFramePr>
        <p:xfrm>
          <a:off x="693738" y="1982788"/>
          <a:ext cx="7854950" cy="3956050"/>
        </p:xfrm>
        <a:graphic>
          <a:graphicData uri="http://schemas.openxmlformats.org/presentationml/2006/ole">
            <mc:AlternateContent xmlns:mc="http://schemas.openxmlformats.org/markup-compatibility/2006">
              <mc:Choice xmlns:v="urn:schemas-microsoft-com:vml" Requires="v">
                <p:oleObj spid="_x0000_s1025" name="Document" r:id="rId4" imgW="6518520" imgH="3273120" progId="Word.Document.8">
                  <p:embed/>
                </p:oleObj>
              </mc:Choice>
              <mc:Fallback>
                <p:oleObj name="Document" r:id="rId4" imgW="6518520" imgH="3273120" progId="Word.Document.8">
                  <p:embed/>
                  <p:pic>
                    <p:nvPicPr>
                      <p:cNvPr id="3686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3738" y="1982788"/>
                        <a:ext cx="7854950" cy="39560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6869" name="Line 6"/>
          <p:cNvSpPr>
            <a:spLocks noChangeShapeType="1"/>
          </p:cNvSpPr>
          <p:nvPr/>
        </p:nvSpPr>
        <p:spPr bwMode="auto">
          <a:xfrm>
            <a:off x="685800" y="2667000"/>
            <a:ext cx="7239000" cy="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6870" name="Line 7"/>
          <p:cNvSpPr>
            <a:spLocks noChangeShapeType="1"/>
          </p:cNvSpPr>
          <p:nvPr/>
        </p:nvSpPr>
        <p:spPr bwMode="auto">
          <a:xfrm>
            <a:off x="19812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6871" name="Line 8"/>
          <p:cNvSpPr>
            <a:spLocks noChangeShapeType="1"/>
          </p:cNvSpPr>
          <p:nvPr/>
        </p:nvSpPr>
        <p:spPr bwMode="auto">
          <a:xfrm>
            <a:off x="35814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6872" name="Line 9"/>
          <p:cNvSpPr>
            <a:spLocks noChangeShapeType="1"/>
          </p:cNvSpPr>
          <p:nvPr/>
        </p:nvSpPr>
        <p:spPr bwMode="auto">
          <a:xfrm>
            <a:off x="51054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6873" name="Line 10"/>
          <p:cNvSpPr>
            <a:spLocks noChangeShapeType="1"/>
          </p:cNvSpPr>
          <p:nvPr/>
        </p:nvSpPr>
        <p:spPr bwMode="auto">
          <a:xfrm>
            <a:off x="67818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6874" name="Line 11"/>
          <p:cNvSpPr>
            <a:spLocks noChangeShapeType="1"/>
          </p:cNvSpPr>
          <p:nvPr/>
        </p:nvSpPr>
        <p:spPr bwMode="auto">
          <a:xfrm>
            <a:off x="35052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6875" name="Line 12"/>
          <p:cNvSpPr>
            <a:spLocks noChangeShapeType="1"/>
          </p:cNvSpPr>
          <p:nvPr/>
        </p:nvSpPr>
        <p:spPr bwMode="auto">
          <a:xfrm>
            <a:off x="685800" y="2590800"/>
            <a:ext cx="7239000" cy="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3404767912"/>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Rectangle 2"/>
          <p:cNvSpPr>
            <a:spLocks noGrp="1" noChangeArrowheads="1"/>
          </p:cNvSpPr>
          <p:nvPr>
            <p:ph type="title"/>
          </p:nvPr>
        </p:nvSpPr>
        <p:spPr/>
        <p:txBody>
          <a:bodyPr/>
          <a:lstStyle/>
          <a:p>
            <a:pPr eaLnBrk="1" hangingPunct="1"/>
            <a:br>
              <a:rPr lang="en-US">
                <a:ea typeface="ＭＳ Ｐゴシック" pitchFamily="-109" charset="-128"/>
                <a:cs typeface="ＭＳ Ｐゴシック" pitchFamily="-109" charset="-128"/>
              </a:rPr>
            </a:br>
            <a:endParaRPr lang="en-US">
              <a:ea typeface="ＭＳ Ｐゴシック" pitchFamily="-109" charset="-128"/>
              <a:cs typeface="ＭＳ Ｐゴシック" pitchFamily="-109" charset="-128"/>
            </a:endParaRPr>
          </a:p>
        </p:txBody>
      </p:sp>
      <p:sp>
        <p:nvSpPr>
          <p:cNvPr id="13" name="Content Placeholder 12"/>
          <p:cNvSpPr>
            <a:spLocks noGrp="1"/>
          </p:cNvSpPr>
          <p:nvPr>
            <p:ph idx="1"/>
          </p:nvPr>
        </p:nvSpPr>
        <p:spPr/>
        <p:txBody>
          <a:bodyPr/>
          <a:lstStyle/>
          <a:p>
            <a:endParaRPr lang="en-US"/>
          </a:p>
        </p:txBody>
      </p:sp>
      <p:sp>
        <p:nvSpPr>
          <p:cNvPr id="38916" name="Rectangle 3"/>
          <p:cNvSpPr>
            <a:spLocks noChangeArrowheads="1"/>
          </p:cNvSpPr>
          <p:nvPr/>
        </p:nvSpPr>
        <p:spPr bwMode="auto">
          <a:xfrm>
            <a:off x="685800" y="609600"/>
            <a:ext cx="7772400" cy="1143000"/>
          </a:xfrm>
          <a:prstGeom prst="rect">
            <a:avLst/>
          </a:prstGeom>
          <a:noFill/>
          <a:ln w="9525">
            <a:noFill/>
            <a:miter lim="800000"/>
            <a:headEnd/>
            <a:tailEnd/>
          </a:ln>
        </p:spPr>
        <p:txBody>
          <a:bodyPr anchor="ctr">
            <a:prstTxWarp prst="textNoShape">
              <a:avLst/>
            </a:prstTxWarp>
          </a:bodyPr>
          <a:lstStyle/>
          <a:p>
            <a:r>
              <a:rPr lang="en-US" sz="4400">
                <a:solidFill>
                  <a:schemeClr val="tx1"/>
                </a:solidFill>
                <a:latin typeface="Times New Roman" pitchFamily="-109" charset="0"/>
              </a:rPr>
              <a:t>Truth Tables</a:t>
            </a:r>
          </a:p>
        </p:txBody>
      </p:sp>
      <p:graphicFrame>
        <p:nvGraphicFramePr>
          <p:cNvPr id="38914" name="Object 2"/>
          <p:cNvGraphicFramePr>
            <a:graphicFrameLocks noChangeAspect="1"/>
          </p:cNvGraphicFramePr>
          <p:nvPr/>
        </p:nvGraphicFramePr>
        <p:xfrm>
          <a:off x="692150" y="1981200"/>
          <a:ext cx="7759700" cy="3935413"/>
        </p:xfrm>
        <a:graphic>
          <a:graphicData uri="http://schemas.openxmlformats.org/presentationml/2006/ole">
            <mc:AlternateContent xmlns:mc="http://schemas.openxmlformats.org/markup-compatibility/2006">
              <mc:Choice xmlns:v="urn:schemas-microsoft-com:vml" Requires="v">
                <p:oleObj spid="_x0000_s2049" name="Document" r:id="rId4" imgW="6536880" imgH="3300480" progId="Word.Document.8">
                  <p:embed/>
                </p:oleObj>
              </mc:Choice>
              <mc:Fallback>
                <p:oleObj name="Document" r:id="rId4" imgW="6536880" imgH="3300480" progId="Word.Document.8">
                  <p:embed/>
                  <p:pic>
                    <p:nvPicPr>
                      <p:cNvPr id="38914"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2150" y="1981200"/>
                        <a:ext cx="7759700" cy="39354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8917" name="Line 5"/>
          <p:cNvSpPr>
            <a:spLocks noChangeShapeType="1"/>
          </p:cNvSpPr>
          <p:nvPr/>
        </p:nvSpPr>
        <p:spPr bwMode="auto">
          <a:xfrm>
            <a:off x="685800" y="2667000"/>
            <a:ext cx="7239000" cy="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8918" name="Line 6"/>
          <p:cNvSpPr>
            <a:spLocks noChangeShapeType="1"/>
          </p:cNvSpPr>
          <p:nvPr/>
        </p:nvSpPr>
        <p:spPr bwMode="auto">
          <a:xfrm>
            <a:off x="19812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8919" name="Line 7"/>
          <p:cNvSpPr>
            <a:spLocks noChangeShapeType="1"/>
          </p:cNvSpPr>
          <p:nvPr/>
        </p:nvSpPr>
        <p:spPr bwMode="auto">
          <a:xfrm>
            <a:off x="35814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8920" name="Line 8"/>
          <p:cNvSpPr>
            <a:spLocks noChangeShapeType="1"/>
          </p:cNvSpPr>
          <p:nvPr/>
        </p:nvSpPr>
        <p:spPr bwMode="auto">
          <a:xfrm>
            <a:off x="51054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8921" name="Line 9"/>
          <p:cNvSpPr>
            <a:spLocks noChangeShapeType="1"/>
          </p:cNvSpPr>
          <p:nvPr/>
        </p:nvSpPr>
        <p:spPr bwMode="auto">
          <a:xfrm>
            <a:off x="67818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8922" name="Line 10"/>
          <p:cNvSpPr>
            <a:spLocks noChangeShapeType="1"/>
          </p:cNvSpPr>
          <p:nvPr/>
        </p:nvSpPr>
        <p:spPr bwMode="auto">
          <a:xfrm>
            <a:off x="35052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38923" name="Line 11"/>
          <p:cNvSpPr>
            <a:spLocks noChangeShapeType="1"/>
          </p:cNvSpPr>
          <p:nvPr/>
        </p:nvSpPr>
        <p:spPr bwMode="auto">
          <a:xfrm>
            <a:off x="685800" y="2590800"/>
            <a:ext cx="7239000" cy="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1637914916"/>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2"/>
          <p:cNvSpPr>
            <a:spLocks noGrp="1" noChangeArrowheads="1"/>
          </p:cNvSpPr>
          <p:nvPr>
            <p:ph type="title"/>
          </p:nvPr>
        </p:nvSpPr>
        <p:spPr/>
        <p:txBody>
          <a:bodyPr/>
          <a:lstStyle/>
          <a:p>
            <a:pPr eaLnBrk="1" hangingPunct="1"/>
            <a:br>
              <a:rPr lang="en-US">
                <a:ea typeface="ＭＳ Ｐゴシック" pitchFamily="-109" charset="-128"/>
                <a:cs typeface="ＭＳ Ｐゴシック" pitchFamily="-109" charset="-128"/>
              </a:rPr>
            </a:br>
            <a:endParaRPr lang="en-US">
              <a:ea typeface="ＭＳ Ｐゴシック" pitchFamily="-109" charset="-128"/>
              <a:cs typeface="ＭＳ Ｐゴシック" pitchFamily="-109" charset="-128"/>
            </a:endParaRPr>
          </a:p>
        </p:txBody>
      </p:sp>
      <p:sp>
        <p:nvSpPr>
          <p:cNvPr id="13" name="Content Placeholder 12"/>
          <p:cNvSpPr>
            <a:spLocks noGrp="1"/>
          </p:cNvSpPr>
          <p:nvPr>
            <p:ph idx="1"/>
          </p:nvPr>
        </p:nvSpPr>
        <p:spPr/>
        <p:txBody>
          <a:bodyPr/>
          <a:lstStyle/>
          <a:p>
            <a:endParaRPr lang="en-US"/>
          </a:p>
        </p:txBody>
      </p:sp>
      <p:sp>
        <p:nvSpPr>
          <p:cNvPr id="40964" name="Rectangle 3"/>
          <p:cNvSpPr>
            <a:spLocks noChangeArrowheads="1"/>
          </p:cNvSpPr>
          <p:nvPr/>
        </p:nvSpPr>
        <p:spPr bwMode="auto">
          <a:xfrm>
            <a:off x="685800" y="609600"/>
            <a:ext cx="7772400" cy="1143000"/>
          </a:xfrm>
          <a:prstGeom prst="rect">
            <a:avLst/>
          </a:prstGeom>
          <a:noFill/>
          <a:ln w="9525">
            <a:noFill/>
            <a:miter lim="800000"/>
            <a:headEnd/>
            <a:tailEnd/>
          </a:ln>
        </p:spPr>
        <p:txBody>
          <a:bodyPr anchor="ctr">
            <a:prstTxWarp prst="textNoShape">
              <a:avLst/>
            </a:prstTxWarp>
          </a:bodyPr>
          <a:lstStyle/>
          <a:p>
            <a:r>
              <a:rPr lang="en-US" sz="4400">
                <a:solidFill>
                  <a:schemeClr val="tx1"/>
                </a:solidFill>
                <a:latin typeface="Times New Roman" pitchFamily="-109" charset="0"/>
              </a:rPr>
              <a:t>Truth Tables</a:t>
            </a:r>
          </a:p>
        </p:txBody>
      </p:sp>
      <p:graphicFrame>
        <p:nvGraphicFramePr>
          <p:cNvPr id="40962" name="Object 2"/>
          <p:cNvGraphicFramePr>
            <a:graphicFrameLocks noChangeAspect="1"/>
          </p:cNvGraphicFramePr>
          <p:nvPr/>
        </p:nvGraphicFramePr>
        <p:xfrm>
          <a:off x="693738" y="1982788"/>
          <a:ext cx="7723187" cy="3911600"/>
        </p:xfrm>
        <a:graphic>
          <a:graphicData uri="http://schemas.openxmlformats.org/presentationml/2006/ole">
            <mc:AlternateContent xmlns:mc="http://schemas.openxmlformats.org/markup-compatibility/2006">
              <mc:Choice xmlns:v="urn:schemas-microsoft-com:vml" Requires="v">
                <p:oleObj spid="_x0000_s3073" name="Document" r:id="rId4" imgW="7387200" imgH="3748320" progId="Word.Document.8">
                  <p:embed/>
                </p:oleObj>
              </mc:Choice>
              <mc:Fallback>
                <p:oleObj name="Document" r:id="rId4" imgW="7387200" imgH="3748320" progId="Word.Document.8">
                  <p:embed/>
                  <p:pic>
                    <p:nvPicPr>
                      <p:cNvPr id="40962"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3738" y="1982788"/>
                        <a:ext cx="7723187" cy="3911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0965" name="Line 5"/>
          <p:cNvSpPr>
            <a:spLocks noChangeShapeType="1"/>
          </p:cNvSpPr>
          <p:nvPr/>
        </p:nvSpPr>
        <p:spPr bwMode="auto">
          <a:xfrm>
            <a:off x="685800" y="2667000"/>
            <a:ext cx="7239000" cy="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0966" name="Line 6"/>
          <p:cNvSpPr>
            <a:spLocks noChangeShapeType="1"/>
          </p:cNvSpPr>
          <p:nvPr/>
        </p:nvSpPr>
        <p:spPr bwMode="auto">
          <a:xfrm>
            <a:off x="19812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0967" name="Line 7"/>
          <p:cNvSpPr>
            <a:spLocks noChangeShapeType="1"/>
          </p:cNvSpPr>
          <p:nvPr/>
        </p:nvSpPr>
        <p:spPr bwMode="auto">
          <a:xfrm>
            <a:off x="35814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0968" name="Line 8"/>
          <p:cNvSpPr>
            <a:spLocks noChangeShapeType="1"/>
          </p:cNvSpPr>
          <p:nvPr/>
        </p:nvSpPr>
        <p:spPr bwMode="auto">
          <a:xfrm>
            <a:off x="51054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0969" name="Line 9"/>
          <p:cNvSpPr>
            <a:spLocks noChangeShapeType="1"/>
          </p:cNvSpPr>
          <p:nvPr/>
        </p:nvSpPr>
        <p:spPr bwMode="auto">
          <a:xfrm>
            <a:off x="67818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0970" name="Line 10"/>
          <p:cNvSpPr>
            <a:spLocks noChangeShapeType="1"/>
          </p:cNvSpPr>
          <p:nvPr/>
        </p:nvSpPr>
        <p:spPr bwMode="auto">
          <a:xfrm>
            <a:off x="35052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0971" name="Line 11"/>
          <p:cNvSpPr>
            <a:spLocks noChangeShapeType="1"/>
          </p:cNvSpPr>
          <p:nvPr/>
        </p:nvSpPr>
        <p:spPr bwMode="auto">
          <a:xfrm>
            <a:off x="685800" y="2590800"/>
            <a:ext cx="7239000" cy="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2160305986"/>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Grp="1" noChangeArrowheads="1"/>
          </p:cNvSpPr>
          <p:nvPr>
            <p:ph type="title"/>
          </p:nvPr>
        </p:nvSpPr>
        <p:spPr/>
        <p:txBody>
          <a:bodyPr/>
          <a:lstStyle/>
          <a:p>
            <a:pPr eaLnBrk="1" hangingPunct="1"/>
            <a:br>
              <a:rPr lang="en-US">
                <a:ea typeface="ＭＳ Ｐゴシック" pitchFamily="-109" charset="-128"/>
                <a:cs typeface="ＭＳ Ｐゴシック" pitchFamily="-109" charset="-128"/>
              </a:rPr>
            </a:br>
            <a:endParaRPr lang="en-US">
              <a:ea typeface="ＭＳ Ｐゴシック" pitchFamily="-109" charset="-128"/>
              <a:cs typeface="ＭＳ Ｐゴシック" pitchFamily="-109" charset="-128"/>
            </a:endParaRPr>
          </a:p>
        </p:txBody>
      </p:sp>
      <p:sp>
        <p:nvSpPr>
          <p:cNvPr id="13" name="Content Placeholder 12"/>
          <p:cNvSpPr>
            <a:spLocks noGrp="1"/>
          </p:cNvSpPr>
          <p:nvPr>
            <p:ph idx="1"/>
          </p:nvPr>
        </p:nvSpPr>
        <p:spPr/>
        <p:txBody>
          <a:bodyPr/>
          <a:lstStyle/>
          <a:p>
            <a:endParaRPr lang="en-US"/>
          </a:p>
        </p:txBody>
      </p:sp>
      <p:sp>
        <p:nvSpPr>
          <p:cNvPr id="43012" name="Rectangle 3"/>
          <p:cNvSpPr>
            <a:spLocks noChangeArrowheads="1"/>
          </p:cNvSpPr>
          <p:nvPr/>
        </p:nvSpPr>
        <p:spPr bwMode="auto">
          <a:xfrm>
            <a:off x="685800" y="609600"/>
            <a:ext cx="7772400" cy="1143000"/>
          </a:xfrm>
          <a:prstGeom prst="rect">
            <a:avLst/>
          </a:prstGeom>
          <a:noFill/>
          <a:ln w="9525">
            <a:noFill/>
            <a:miter lim="800000"/>
            <a:headEnd/>
            <a:tailEnd/>
          </a:ln>
        </p:spPr>
        <p:txBody>
          <a:bodyPr anchor="ctr">
            <a:prstTxWarp prst="textNoShape">
              <a:avLst/>
            </a:prstTxWarp>
          </a:bodyPr>
          <a:lstStyle/>
          <a:p>
            <a:r>
              <a:rPr lang="en-US" sz="4400">
                <a:solidFill>
                  <a:schemeClr val="tx1"/>
                </a:solidFill>
                <a:latin typeface="Times New Roman" pitchFamily="-109" charset="0"/>
              </a:rPr>
              <a:t>Truth Tables</a:t>
            </a:r>
          </a:p>
        </p:txBody>
      </p:sp>
      <p:graphicFrame>
        <p:nvGraphicFramePr>
          <p:cNvPr id="43010" name="Object 2"/>
          <p:cNvGraphicFramePr>
            <a:graphicFrameLocks noChangeAspect="1"/>
          </p:cNvGraphicFramePr>
          <p:nvPr/>
        </p:nvGraphicFramePr>
        <p:xfrm>
          <a:off x="693738" y="1982788"/>
          <a:ext cx="7723187" cy="3933825"/>
        </p:xfrm>
        <a:graphic>
          <a:graphicData uri="http://schemas.openxmlformats.org/presentationml/2006/ole">
            <mc:AlternateContent xmlns:mc="http://schemas.openxmlformats.org/markup-compatibility/2006">
              <mc:Choice xmlns:v="urn:schemas-microsoft-com:vml" Requires="v">
                <p:oleObj spid="_x0000_s4097" name="Document" r:id="rId4" imgW="7387200" imgH="3775680" progId="Word.Document.8">
                  <p:embed/>
                </p:oleObj>
              </mc:Choice>
              <mc:Fallback>
                <p:oleObj name="Document" r:id="rId4" imgW="7387200" imgH="3775680" progId="Word.Document.8">
                  <p:embed/>
                  <p:pic>
                    <p:nvPicPr>
                      <p:cNvPr id="4301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3738" y="1982788"/>
                        <a:ext cx="7723187" cy="39338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3013" name="Line 5"/>
          <p:cNvSpPr>
            <a:spLocks noChangeShapeType="1"/>
          </p:cNvSpPr>
          <p:nvPr/>
        </p:nvSpPr>
        <p:spPr bwMode="auto">
          <a:xfrm>
            <a:off x="685800" y="2667000"/>
            <a:ext cx="7239000" cy="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3014" name="Line 6"/>
          <p:cNvSpPr>
            <a:spLocks noChangeShapeType="1"/>
          </p:cNvSpPr>
          <p:nvPr/>
        </p:nvSpPr>
        <p:spPr bwMode="auto">
          <a:xfrm>
            <a:off x="19812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3015" name="Line 7"/>
          <p:cNvSpPr>
            <a:spLocks noChangeShapeType="1"/>
          </p:cNvSpPr>
          <p:nvPr/>
        </p:nvSpPr>
        <p:spPr bwMode="auto">
          <a:xfrm>
            <a:off x="35814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3016" name="Line 8"/>
          <p:cNvSpPr>
            <a:spLocks noChangeShapeType="1"/>
          </p:cNvSpPr>
          <p:nvPr/>
        </p:nvSpPr>
        <p:spPr bwMode="auto">
          <a:xfrm>
            <a:off x="51054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3017" name="Line 9"/>
          <p:cNvSpPr>
            <a:spLocks noChangeShapeType="1"/>
          </p:cNvSpPr>
          <p:nvPr/>
        </p:nvSpPr>
        <p:spPr bwMode="auto">
          <a:xfrm>
            <a:off x="67818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3018" name="Line 10"/>
          <p:cNvSpPr>
            <a:spLocks noChangeShapeType="1"/>
          </p:cNvSpPr>
          <p:nvPr/>
        </p:nvSpPr>
        <p:spPr bwMode="auto">
          <a:xfrm>
            <a:off x="35052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3019" name="Line 11"/>
          <p:cNvSpPr>
            <a:spLocks noChangeShapeType="1"/>
          </p:cNvSpPr>
          <p:nvPr/>
        </p:nvSpPr>
        <p:spPr bwMode="auto">
          <a:xfrm>
            <a:off x="685800" y="2590800"/>
            <a:ext cx="7239000" cy="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3176289384"/>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Rectangle 2"/>
          <p:cNvSpPr>
            <a:spLocks noGrp="1" noChangeArrowheads="1"/>
          </p:cNvSpPr>
          <p:nvPr>
            <p:ph type="title"/>
          </p:nvPr>
        </p:nvSpPr>
        <p:spPr>
          <a:prstGeom prst="rect">
            <a:avLst/>
          </a:prstGeom>
        </p:spPr>
        <p:txBody>
          <a:bodyPr/>
          <a:lstStyle/>
          <a:p>
            <a:pPr eaLnBrk="1" hangingPunct="1"/>
            <a:r>
              <a:rPr lang="en-US">
                <a:ea typeface="ＭＳ Ｐゴシック" pitchFamily="-109" charset="-128"/>
                <a:cs typeface="ＭＳ Ｐゴシック" pitchFamily="-109" charset="-128"/>
              </a:rPr>
              <a:t>Truth Tables</a:t>
            </a:r>
          </a:p>
        </p:txBody>
      </p:sp>
      <p:graphicFrame>
        <p:nvGraphicFramePr>
          <p:cNvPr id="45058" name="Object 2"/>
          <p:cNvGraphicFramePr>
            <a:graphicFrameLocks noGrp="1" noChangeAspect="1"/>
          </p:cNvGraphicFramePr>
          <p:nvPr>
            <p:ph idx="1"/>
          </p:nvPr>
        </p:nvGraphicFramePr>
        <p:xfrm>
          <a:off x="1143000" y="2135188"/>
          <a:ext cx="6858000" cy="3454400"/>
        </p:xfrm>
        <a:graphic>
          <a:graphicData uri="http://schemas.openxmlformats.org/presentationml/2006/ole">
            <mc:AlternateContent xmlns:mc="http://schemas.openxmlformats.org/markup-compatibility/2006">
              <mc:Choice xmlns:v="urn:schemas-microsoft-com:vml" Requires="v">
                <p:oleObj spid="_x0000_s5121" name="Document" r:id="rId4" imgW="6847920" imgH="3446640" progId="Word.Document.8">
                  <p:embed/>
                </p:oleObj>
              </mc:Choice>
              <mc:Fallback>
                <p:oleObj name="Document" r:id="rId4" imgW="6847920" imgH="3446640" progId="Word.Document.8">
                  <p:embed/>
                  <p:pic>
                    <p:nvPicPr>
                      <p:cNvPr id="45058" name="Object 2"/>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3000" y="2135188"/>
                        <a:ext cx="6858000" cy="3454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5060" name="Line 4"/>
          <p:cNvSpPr>
            <a:spLocks noChangeShapeType="1"/>
          </p:cNvSpPr>
          <p:nvPr/>
        </p:nvSpPr>
        <p:spPr bwMode="auto">
          <a:xfrm>
            <a:off x="685800" y="2667000"/>
            <a:ext cx="7239000" cy="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5061" name="Line 6"/>
          <p:cNvSpPr>
            <a:spLocks noChangeShapeType="1"/>
          </p:cNvSpPr>
          <p:nvPr/>
        </p:nvSpPr>
        <p:spPr bwMode="auto">
          <a:xfrm>
            <a:off x="22860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5062" name="Line 7"/>
          <p:cNvSpPr>
            <a:spLocks noChangeShapeType="1"/>
          </p:cNvSpPr>
          <p:nvPr/>
        </p:nvSpPr>
        <p:spPr bwMode="auto">
          <a:xfrm>
            <a:off x="35814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5063" name="Line 8"/>
          <p:cNvSpPr>
            <a:spLocks noChangeShapeType="1"/>
          </p:cNvSpPr>
          <p:nvPr/>
        </p:nvSpPr>
        <p:spPr bwMode="auto">
          <a:xfrm>
            <a:off x="48768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5064" name="Line 9"/>
          <p:cNvSpPr>
            <a:spLocks noChangeShapeType="1"/>
          </p:cNvSpPr>
          <p:nvPr/>
        </p:nvSpPr>
        <p:spPr bwMode="auto">
          <a:xfrm>
            <a:off x="63246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5065" name="Line 10"/>
          <p:cNvSpPr>
            <a:spLocks noChangeShapeType="1"/>
          </p:cNvSpPr>
          <p:nvPr/>
        </p:nvSpPr>
        <p:spPr bwMode="auto">
          <a:xfrm>
            <a:off x="3505200" y="2133600"/>
            <a:ext cx="0" cy="335280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
        <p:nvSpPr>
          <p:cNvPr id="45066" name="Line 11"/>
          <p:cNvSpPr>
            <a:spLocks noChangeShapeType="1"/>
          </p:cNvSpPr>
          <p:nvPr/>
        </p:nvSpPr>
        <p:spPr bwMode="auto">
          <a:xfrm>
            <a:off x="685800" y="2590800"/>
            <a:ext cx="7239000" cy="0"/>
          </a:xfrm>
          <a:prstGeom prst="line">
            <a:avLst/>
          </a:prstGeom>
          <a:noFill/>
          <a:ln w="28575">
            <a:solidFill>
              <a:schemeClr val="tx1"/>
            </a:solidFill>
            <a:round/>
            <a:headEnd/>
            <a:tailEnd/>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4072950717"/>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r>
              <a:rPr lang="en-US"/>
              <a:t>Compound Evaluation</a:t>
            </a:r>
          </a:p>
        </p:txBody>
      </p:sp>
      <p:sp>
        <p:nvSpPr>
          <p:cNvPr id="65539" name="Rectangle 3"/>
          <p:cNvSpPr>
            <a:spLocks noGrp="1" noChangeArrowheads="1"/>
          </p:cNvSpPr>
          <p:nvPr>
            <p:ph idx="1"/>
          </p:nvPr>
        </p:nvSpPr>
        <p:spPr>
          <a:xfrm>
            <a:off x="457200" y="1066800"/>
            <a:ext cx="8229600" cy="4525963"/>
          </a:xfrm>
        </p:spPr>
        <p:txBody>
          <a:bodyPr/>
          <a:lstStyle/>
          <a:p>
            <a:r>
              <a:rPr lang="en-US" dirty="0"/>
              <a:t>Logically </a:t>
            </a:r>
            <a:r>
              <a:rPr lang="en-US" dirty="0">
                <a:latin typeface="Courier New"/>
                <a:cs typeface="Courier New"/>
              </a:rPr>
              <a:t>0 &lt; </a:t>
            </a:r>
            <a:r>
              <a:rPr lang="en-US" dirty="0" err="1">
                <a:latin typeface="Courier New"/>
                <a:cs typeface="Courier New"/>
              </a:rPr>
              <a:t>a_int</a:t>
            </a:r>
            <a:r>
              <a:rPr lang="en-US" dirty="0">
                <a:latin typeface="Courier New"/>
                <a:cs typeface="Courier New"/>
              </a:rPr>
              <a:t> &lt; 3 </a:t>
            </a:r>
            <a:r>
              <a:rPr lang="en-US" dirty="0"/>
              <a:t>is actually</a:t>
            </a:r>
            <a:br>
              <a:rPr lang="en-US" dirty="0"/>
            </a:br>
            <a:r>
              <a:rPr lang="en-US" dirty="0">
                <a:latin typeface="Courier New"/>
                <a:cs typeface="Courier New"/>
              </a:rPr>
              <a:t>(0 &lt; </a:t>
            </a:r>
            <a:r>
              <a:rPr lang="en-US" dirty="0" err="1">
                <a:latin typeface="Courier New"/>
                <a:cs typeface="Courier New"/>
              </a:rPr>
              <a:t>a_int</a:t>
            </a:r>
            <a:r>
              <a:rPr lang="en-US" dirty="0">
                <a:latin typeface="Courier New"/>
                <a:cs typeface="Courier New"/>
              </a:rPr>
              <a:t>) and (</a:t>
            </a:r>
            <a:r>
              <a:rPr lang="en-US" dirty="0" err="1">
                <a:latin typeface="Courier New"/>
                <a:cs typeface="Courier New"/>
              </a:rPr>
              <a:t>a_int</a:t>
            </a:r>
            <a:r>
              <a:rPr lang="en-US" dirty="0">
                <a:latin typeface="Courier New"/>
                <a:cs typeface="Courier New"/>
              </a:rPr>
              <a:t> &lt; 3)</a:t>
            </a:r>
          </a:p>
          <a:p>
            <a:r>
              <a:rPr lang="en-US" dirty="0"/>
              <a:t>Evaluate using </a:t>
            </a:r>
            <a:r>
              <a:rPr lang="en-US" dirty="0" err="1">
                <a:latin typeface="Courier New"/>
                <a:cs typeface="Courier New"/>
              </a:rPr>
              <a:t>a_int</a:t>
            </a:r>
            <a:r>
              <a:rPr lang="en-US" dirty="0"/>
              <a:t> with a value of 5:   </a:t>
            </a:r>
            <a:br>
              <a:rPr lang="en-US" dirty="0"/>
            </a:br>
            <a:r>
              <a:rPr lang="en-US" dirty="0">
                <a:latin typeface="Courier New"/>
                <a:cs typeface="Courier New"/>
              </a:rPr>
              <a:t>(0&lt; </a:t>
            </a:r>
            <a:r>
              <a:rPr lang="en-US" dirty="0" err="1">
                <a:latin typeface="Courier New"/>
                <a:cs typeface="Courier New"/>
              </a:rPr>
              <a:t>a_int</a:t>
            </a:r>
            <a:r>
              <a:rPr lang="en-US" dirty="0">
                <a:latin typeface="Courier New"/>
                <a:cs typeface="Courier New"/>
              </a:rPr>
              <a:t>) and (</a:t>
            </a:r>
            <a:r>
              <a:rPr lang="en-US" dirty="0" err="1">
                <a:latin typeface="Courier New"/>
                <a:cs typeface="Courier New"/>
              </a:rPr>
              <a:t>a_int</a:t>
            </a:r>
            <a:r>
              <a:rPr lang="en-US" dirty="0">
                <a:latin typeface="Courier New"/>
                <a:cs typeface="Courier New"/>
              </a:rPr>
              <a:t> &lt; 3)</a:t>
            </a:r>
          </a:p>
          <a:p>
            <a:r>
              <a:rPr lang="en-US" dirty="0"/>
              <a:t>Parenthesis first: </a:t>
            </a:r>
            <a:r>
              <a:rPr lang="en-US" dirty="0">
                <a:latin typeface="Courier New"/>
                <a:cs typeface="Courier New"/>
              </a:rPr>
              <a:t>(True) and (False)</a:t>
            </a:r>
          </a:p>
          <a:p>
            <a:r>
              <a:rPr lang="en-US" dirty="0"/>
              <a:t>Final value: </a:t>
            </a:r>
            <a:r>
              <a:rPr lang="en-US" dirty="0">
                <a:latin typeface="Courier New"/>
                <a:cs typeface="Courier New"/>
              </a:rPr>
              <a:t>False </a:t>
            </a:r>
          </a:p>
          <a:p>
            <a:endParaRPr lang="en-US" dirty="0"/>
          </a:p>
          <a:p>
            <a:r>
              <a:rPr lang="en-US" dirty="0"/>
              <a:t>(Note: parenthesis are not necessary in this case.)</a:t>
            </a:r>
          </a:p>
        </p:txBody>
      </p:sp>
    </p:spTree>
    <p:extLst>
      <p:ext uri="{BB962C8B-B14F-4D97-AF65-F5344CB8AC3E}">
        <p14:creationId xmlns:p14="http://schemas.microsoft.com/office/powerpoint/2010/main" val="999191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5539">
                                            <p:txEl>
                                              <p:pRg st="0" end="0"/>
                                            </p:txEl>
                                          </p:spTgt>
                                        </p:tgtEl>
                                        <p:attrNameLst>
                                          <p:attrName>style.visibility</p:attrName>
                                        </p:attrNameLst>
                                      </p:cBhvr>
                                      <p:to>
                                        <p:strVal val="visible"/>
                                      </p:to>
                                    </p:set>
                                    <p:anim calcmode="lin" valueType="num">
                                      <p:cBhvr additive="base">
                                        <p:cTn id="7" dur="500" fill="hold"/>
                                        <p:tgtEl>
                                          <p:spTgt spid="65539">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65539">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65539">
                                            <p:txEl>
                                              <p:pRg st="1" end="1"/>
                                            </p:txEl>
                                          </p:spTgt>
                                        </p:tgtEl>
                                        <p:attrNameLst>
                                          <p:attrName>style.visibility</p:attrName>
                                        </p:attrNameLst>
                                      </p:cBhvr>
                                      <p:to>
                                        <p:strVal val="visible"/>
                                      </p:to>
                                    </p:set>
                                    <p:anim calcmode="lin" valueType="num">
                                      <p:cBhvr additive="base">
                                        <p:cTn id="13" dur="500" fill="hold"/>
                                        <p:tgtEl>
                                          <p:spTgt spid="65539">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65539">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65539">
                                            <p:txEl>
                                              <p:pRg st="2" end="2"/>
                                            </p:txEl>
                                          </p:spTgt>
                                        </p:tgtEl>
                                        <p:attrNameLst>
                                          <p:attrName>style.visibility</p:attrName>
                                        </p:attrNameLst>
                                      </p:cBhvr>
                                      <p:to>
                                        <p:strVal val="visible"/>
                                      </p:to>
                                    </p:set>
                                    <p:anim calcmode="lin" valueType="num">
                                      <p:cBhvr additive="base">
                                        <p:cTn id="19" dur="500" fill="hold"/>
                                        <p:tgtEl>
                                          <p:spTgt spid="65539">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65539">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65539">
                                            <p:txEl>
                                              <p:pRg st="3" end="3"/>
                                            </p:txEl>
                                          </p:spTgt>
                                        </p:tgtEl>
                                        <p:attrNameLst>
                                          <p:attrName>style.visibility</p:attrName>
                                        </p:attrNameLst>
                                      </p:cBhvr>
                                      <p:to>
                                        <p:strVal val="visible"/>
                                      </p:to>
                                    </p:set>
                                    <p:anim calcmode="lin" valueType="num">
                                      <p:cBhvr additive="base">
                                        <p:cTn id="25" dur="500" fill="hold"/>
                                        <p:tgtEl>
                                          <p:spTgt spid="65539">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65539">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65539">
                                            <p:txEl>
                                              <p:pRg st="5" end="5"/>
                                            </p:txEl>
                                          </p:spTgt>
                                        </p:tgtEl>
                                        <p:attrNameLst>
                                          <p:attrName>style.visibility</p:attrName>
                                        </p:attrNameLst>
                                      </p:cBhvr>
                                      <p:to>
                                        <p:strVal val="visible"/>
                                      </p:to>
                                    </p:set>
                                    <p:anim calcmode="lin" valueType="num">
                                      <p:cBhvr additive="base">
                                        <p:cTn id="31" dur="500" fill="hold"/>
                                        <p:tgtEl>
                                          <p:spTgt spid="65539">
                                            <p:txEl>
                                              <p:pRg st="5" end="5"/>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65539">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539" grpId="0" build="p" autoUpdateAnimBg="0"/>
    </p:bld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r>
              <a:rPr lang="en-US" dirty="0"/>
              <a:t>Precedence &amp; Associativity (</a:t>
            </a:r>
            <a:r>
              <a:rPr lang="en-US" dirty="0" err="1">
                <a:solidFill>
                  <a:srgbClr val="FF0000"/>
                </a:solidFill>
              </a:rPr>
              <a:t>forgangur</a:t>
            </a:r>
            <a:r>
              <a:rPr lang="en-US" dirty="0">
                <a:solidFill>
                  <a:srgbClr val="FF0000"/>
                </a:solidFill>
              </a:rPr>
              <a:t> </a:t>
            </a:r>
            <a:r>
              <a:rPr lang="en-US" dirty="0" err="1">
                <a:solidFill>
                  <a:srgbClr val="FF0000"/>
                </a:solidFill>
              </a:rPr>
              <a:t>og</a:t>
            </a:r>
            <a:r>
              <a:rPr lang="en-US" dirty="0">
                <a:solidFill>
                  <a:srgbClr val="FF0000"/>
                </a:solidFill>
              </a:rPr>
              <a:t> </a:t>
            </a:r>
            <a:r>
              <a:rPr lang="en-US" dirty="0" err="1">
                <a:solidFill>
                  <a:srgbClr val="FF0000"/>
                </a:solidFill>
              </a:rPr>
              <a:t>tengsl</a:t>
            </a:r>
            <a:r>
              <a:rPr lang="en-US" dirty="0"/>
              <a:t>)</a:t>
            </a:r>
          </a:p>
        </p:txBody>
      </p:sp>
      <p:sp>
        <p:nvSpPr>
          <p:cNvPr id="49155" name="Rectangle 3"/>
          <p:cNvSpPr>
            <a:spLocks noGrp="1" noChangeArrowheads="1"/>
          </p:cNvSpPr>
          <p:nvPr>
            <p:ph idx="1"/>
          </p:nvPr>
        </p:nvSpPr>
        <p:spPr>
          <a:xfrm>
            <a:off x="457200" y="1371600"/>
            <a:ext cx="8229600" cy="4754563"/>
          </a:xfrm>
        </p:spPr>
        <p:txBody>
          <a:bodyPr/>
          <a:lstStyle/>
          <a:p>
            <a:pPr marL="0" indent="0">
              <a:buNone/>
            </a:pPr>
            <a:r>
              <a:rPr lang="en-US" dirty="0"/>
              <a:t>Relational operators have precedence and associativity just like numerical operators. </a:t>
            </a:r>
          </a:p>
          <a:p>
            <a:pPr marL="0" indent="0">
              <a:buNone/>
            </a:pPr>
            <a:endParaRPr lang="en-US" dirty="0"/>
          </a:p>
          <a:p>
            <a:endParaRPr lang="en-US" dirty="0"/>
          </a:p>
        </p:txBody>
      </p:sp>
      <p:pic>
        <p:nvPicPr>
          <p:cNvPr id="2" name="Picture 1"/>
          <p:cNvPicPr>
            <a:picLocks noChangeAspect="1"/>
          </p:cNvPicPr>
          <p:nvPr/>
        </p:nvPicPr>
        <p:blipFill>
          <a:blip r:embed="rId3"/>
          <a:stretch>
            <a:fillRect/>
          </a:stretch>
        </p:blipFill>
        <p:spPr>
          <a:xfrm>
            <a:off x="1295400" y="2438400"/>
            <a:ext cx="6179457" cy="2971800"/>
          </a:xfrm>
          <a:prstGeom prst="rect">
            <a:avLst/>
          </a:prstGeom>
        </p:spPr>
      </p:pic>
      <p:pic>
        <p:nvPicPr>
          <p:cNvPr id="3" name="Picture 2"/>
          <p:cNvPicPr>
            <a:picLocks noChangeAspect="1"/>
          </p:cNvPicPr>
          <p:nvPr/>
        </p:nvPicPr>
        <p:blipFill>
          <a:blip r:embed="rId4"/>
          <a:stretch>
            <a:fillRect/>
          </a:stretch>
        </p:blipFill>
        <p:spPr>
          <a:xfrm>
            <a:off x="34636" y="5410200"/>
            <a:ext cx="8839200" cy="304800"/>
          </a:xfrm>
          <a:prstGeom prst="rect">
            <a:avLst/>
          </a:prstGeom>
        </p:spPr>
      </p:pic>
    </p:spTree>
    <p:extLst>
      <p:ext uri="{BB962C8B-B14F-4D97-AF65-F5344CB8AC3E}">
        <p14:creationId xmlns:p14="http://schemas.microsoft.com/office/powerpoint/2010/main" val="2467649270"/>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lstStyle/>
          <a:p>
            <a:r>
              <a:rPr lang="en-US" dirty="0"/>
              <a:t>Boolean operators vs. </a:t>
            </a:r>
            <a:r>
              <a:rPr lang="en-US" dirty="0" err="1"/>
              <a:t>relationals</a:t>
            </a:r>
            <a:r>
              <a:rPr lang="en-US" dirty="0"/>
              <a:t> </a:t>
            </a:r>
          </a:p>
        </p:txBody>
      </p:sp>
      <p:sp>
        <p:nvSpPr>
          <p:cNvPr id="51203" name="Rectangle 3"/>
          <p:cNvSpPr>
            <a:spLocks noGrp="1" noChangeArrowheads="1"/>
          </p:cNvSpPr>
          <p:nvPr>
            <p:ph idx="1"/>
          </p:nvPr>
        </p:nvSpPr>
        <p:spPr/>
        <p:txBody>
          <a:bodyPr/>
          <a:lstStyle/>
          <a:p>
            <a:r>
              <a:rPr lang="en-US" dirty="0"/>
              <a:t>Relational operations always return </a:t>
            </a:r>
            <a:r>
              <a:rPr lang="en-US" dirty="0">
                <a:latin typeface="Courier New"/>
                <a:cs typeface="Courier New"/>
              </a:rPr>
              <a:t>True</a:t>
            </a:r>
            <a:r>
              <a:rPr lang="en-US" dirty="0"/>
              <a:t> or </a:t>
            </a:r>
            <a:r>
              <a:rPr lang="en-US" dirty="0">
                <a:latin typeface="Courier New"/>
                <a:cs typeface="Courier New"/>
              </a:rPr>
              <a:t>False</a:t>
            </a:r>
          </a:p>
          <a:p>
            <a:r>
              <a:rPr lang="en-US" dirty="0"/>
              <a:t>Boolean operators (</a:t>
            </a:r>
            <a:r>
              <a:rPr lang="en-US" dirty="0">
                <a:solidFill>
                  <a:srgbClr val="660066"/>
                </a:solidFill>
                <a:latin typeface="Courier New"/>
                <a:cs typeface="Courier New"/>
              </a:rPr>
              <a:t>and, or</a:t>
            </a:r>
            <a:r>
              <a:rPr lang="en-US" dirty="0"/>
              <a:t>) are different in that:</a:t>
            </a:r>
          </a:p>
          <a:p>
            <a:pPr lvl="1"/>
            <a:r>
              <a:rPr lang="en-US" dirty="0"/>
              <a:t>They can return values (that represent </a:t>
            </a:r>
            <a:r>
              <a:rPr lang="en-US" dirty="0">
                <a:latin typeface="Courier New"/>
                <a:cs typeface="Courier New"/>
              </a:rPr>
              <a:t>True</a:t>
            </a:r>
            <a:r>
              <a:rPr lang="en-US" dirty="0"/>
              <a:t> or </a:t>
            </a:r>
            <a:r>
              <a:rPr lang="en-US" dirty="0">
                <a:latin typeface="Courier New"/>
                <a:cs typeface="Courier New"/>
              </a:rPr>
              <a:t>False</a:t>
            </a:r>
            <a:r>
              <a:rPr lang="en-US" dirty="0"/>
              <a:t>)</a:t>
            </a:r>
          </a:p>
          <a:p>
            <a:pPr lvl="1"/>
            <a:r>
              <a:rPr lang="en-US" dirty="0"/>
              <a:t>They have </a:t>
            </a:r>
            <a:r>
              <a:rPr lang="en-US" b="1" i="1" dirty="0"/>
              <a:t>short circuiting</a:t>
            </a:r>
          </a:p>
          <a:p>
            <a:pPr lvl="1"/>
            <a:endParaRPr lang="en-US" dirty="0"/>
          </a:p>
        </p:txBody>
      </p:sp>
    </p:spTree>
    <p:extLst>
      <p:ext uri="{BB962C8B-B14F-4D97-AF65-F5344CB8AC3E}">
        <p14:creationId xmlns:p14="http://schemas.microsoft.com/office/powerpoint/2010/main" val="839993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8" name="Rectangle 2"/>
          <p:cNvSpPr>
            <a:spLocks noGrp="1" noChangeArrowheads="1"/>
          </p:cNvSpPr>
          <p:nvPr>
            <p:ph type="title"/>
          </p:nvPr>
        </p:nvSpPr>
        <p:spPr>
          <a:xfrm>
            <a:off x="457200" y="274638"/>
            <a:ext cx="7696200" cy="1143000"/>
          </a:xfrm>
        </p:spPr>
        <p:txBody>
          <a:bodyPr/>
          <a:lstStyle/>
          <a:p>
            <a:pPr eaLnBrk="1" hangingPunct="1"/>
            <a:r>
              <a:rPr lang="en-US" dirty="0">
                <a:ea typeface="ＭＳ Ｐゴシック" pitchFamily="-111" charset="-128"/>
                <a:cs typeface="ＭＳ Ｐゴシック" pitchFamily="-111" charset="-128"/>
              </a:rPr>
              <a:t>Why Python(2): Best Practices</a:t>
            </a:r>
          </a:p>
        </p:txBody>
      </p:sp>
      <p:sp>
        <p:nvSpPr>
          <p:cNvPr id="77829" name="Rectangle 3"/>
          <p:cNvSpPr>
            <a:spLocks noGrp="1" noChangeArrowheads="1"/>
          </p:cNvSpPr>
          <p:nvPr>
            <p:ph idx="1"/>
          </p:nvPr>
        </p:nvSpPr>
        <p:spPr/>
        <p:txBody>
          <a:bodyPr/>
          <a:lstStyle/>
          <a:p>
            <a:pPr eaLnBrk="1" hangingPunct="1"/>
            <a:r>
              <a:rPr lang="en-US" dirty="0">
                <a:ea typeface="ＭＳ Ｐゴシック" pitchFamily="-111" charset="-128"/>
                <a:cs typeface="ＭＳ Ｐゴシック" pitchFamily="-111" charset="-128"/>
              </a:rPr>
              <a:t>Many of the best parts of other languages are included in Python</a:t>
            </a:r>
          </a:p>
          <a:p>
            <a:pPr lvl="1"/>
            <a:r>
              <a:rPr lang="en-US" dirty="0">
                <a:ea typeface="ＭＳ Ｐゴシック" pitchFamily="-111" charset="-128"/>
                <a:cs typeface="ＭＳ Ｐゴシック" pitchFamily="-111" charset="-128"/>
              </a:rPr>
              <a:t>data structures (lists, dictionaries)</a:t>
            </a:r>
          </a:p>
          <a:p>
            <a:pPr lvl="1"/>
            <a:r>
              <a:rPr lang="en-US" dirty="0">
                <a:ea typeface="ＭＳ Ｐゴシック" pitchFamily="-111" charset="-128"/>
                <a:cs typeface="ＭＳ Ｐゴシック" pitchFamily="-111" charset="-128"/>
              </a:rPr>
              <a:t>control (iteration, exceptions)</a:t>
            </a:r>
          </a:p>
          <a:p>
            <a:pPr lvl="1"/>
            <a:r>
              <a:rPr lang="en-US" dirty="0">
                <a:ea typeface="ＭＳ Ｐゴシック" pitchFamily="-111" charset="-128"/>
                <a:cs typeface="ＭＳ Ｐゴシック" pitchFamily="-111" charset="-128"/>
              </a:rPr>
              <a:t>many packages for common tasks</a:t>
            </a:r>
          </a:p>
          <a:p>
            <a:r>
              <a:rPr lang="en-US" dirty="0">
                <a:ea typeface="ＭＳ Ｐゴシック" pitchFamily="-111" charset="-128"/>
                <a:cs typeface="ＭＳ Ｐゴシック" pitchFamily="-111" charset="-128"/>
              </a:rPr>
              <a:t>Python is often described as "batteries included"</a:t>
            </a:r>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r>
              <a:rPr lang="en-US"/>
              <a:t>Remember!</a:t>
            </a:r>
          </a:p>
        </p:txBody>
      </p:sp>
      <p:sp>
        <p:nvSpPr>
          <p:cNvPr id="53251" name="Rectangle 3"/>
          <p:cNvSpPr>
            <a:spLocks noGrp="1" noChangeArrowheads="1"/>
          </p:cNvSpPr>
          <p:nvPr>
            <p:ph idx="1"/>
          </p:nvPr>
        </p:nvSpPr>
        <p:spPr/>
        <p:txBody>
          <a:bodyPr/>
          <a:lstStyle/>
          <a:p>
            <a:r>
              <a:rPr lang="en-US" dirty="0">
                <a:latin typeface="Courier New"/>
                <a:cs typeface="Courier New"/>
              </a:rPr>
              <a:t>0, </a:t>
            </a:r>
            <a:r>
              <a:rPr lang="fr-FR" dirty="0">
                <a:latin typeface="Courier New"/>
                <a:cs typeface="Courier New"/>
              </a:rPr>
              <a:t>''</a:t>
            </a:r>
            <a:r>
              <a:rPr lang="en-US" dirty="0">
                <a:latin typeface="Courier New"/>
                <a:cs typeface="Courier New"/>
              </a:rPr>
              <a:t>,[ ]</a:t>
            </a:r>
            <a:r>
              <a:rPr lang="en-US" dirty="0"/>
              <a:t> or other “empty” objects are equivalent to </a:t>
            </a:r>
            <a:r>
              <a:rPr lang="en-US" dirty="0">
                <a:latin typeface="Courier New"/>
                <a:cs typeface="Courier New"/>
              </a:rPr>
              <a:t>False</a:t>
            </a:r>
          </a:p>
          <a:p>
            <a:r>
              <a:rPr lang="en-US" dirty="0"/>
              <a:t>anything else is equivalent to </a:t>
            </a:r>
            <a:r>
              <a:rPr lang="en-US" dirty="0">
                <a:latin typeface="Courier New"/>
                <a:cs typeface="Courier New"/>
              </a:rPr>
              <a:t>True</a:t>
            </a:r>
          </a:p>
          <a:p>
            <a:endParaRPr lang="en-US" dirty="0"/>
          </a:p>
        </p:txBody>
      </p:sp>
    </p:spTree>
    <p:extLst>
      <p:ext uri="{BB962C8B-B14F-4D97-AF65-F5344CB8AC3E}">
        <p14:creationId xmlns:p14="http://schemas.microsoft.com/office/powerpoint/2010/main" val="847228666"/>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Ego Search on Google</a:t>
            </a:r>
            <a:endParaRPr lang="en-US" dirty="0"/>
          </a:p>
        </p:txBody>
      </p:sp>
      <p:sp>
        <p:nvSpPr>
          <p:cNvPr id="3" name="Content Placeholder 2"/>
          <p:cNvSpPr>
            <a:spLocks noGrp="1"/>
          </p:cNvSpPr>
          <p:nvPr>
            <p:ph idx="1"/>
          </p:nvPr>
        </p:nvSpPr>
        <p:spPr>
          <a:xfrm>
            <a:off x="0" y="1600200"/>
            <a:ext cx="9067800" cy="4525963"/>
          </a:xfrm>
        </p:spPr>
        <p:txBody>
          <a:bodyPr/>
          <a:lstStyle/>
          <a:p>
            <a:r>
              <a:rPr lang="en-US" dirty="0"/>
              <a:t>Google search uses Booleans</a:t>
            </a:r>
          </a:p>
          <a:p>
            <a:r>
              <a:rPr lang="en-US" dirty="0"/>
              <a:t>by default, all terms are and</a:t>
            </a:r>
            <a:r>
              <a:rPr lang="fr-FR" dirty="0"/>
              <a:t>'</a:t>
            </a:r>
            <a:r>
              <a:rPr lang="en-US" dirty="0" err="1"/>
              <a:t>ed</a:t>
            </a:r>
            <a:r>
              <a:rPr lang="en-US" dirty="0"/>
              <a:t> together</a:t>
            </a:r>
          </a:p>
          <a:p>
            <a:r>
              <a:rPr lang="en-US" dirty="0"/>
              <a:t>you can specify or (using OR)</a:t>
            </a:r>
          </a:p>
          <a:p>
            <a:r>
              <a:rPr lang="en-US" dirty="0"/>
              <a:t>you can specify not (using -)</a:t>
            </a:r>
          </a:p>
          <a:p>
            <a:r>
              <a:rPr lang="en-US" dirty="0"/>
              <a:t>Example is:</a:t>
            </a:r>
          </a:p>
          <a:p>
            <a:pPr marL="0" indent="0">
              <a:buNone/>
            </a:pPr>
            <a:r>
              <a:rPr lang="fr-FR" sz="2800" dirty="0">
                <a:latin typeface="Courier New"/>
                <a:cs typeface="Courier New"/>
              </a:rPr>
              <a:t>'</a:t>
            </a:r>
            <a:r>
              <a:rPr lang="en-US" sz="2800" dirty="0">
                <a:latin typeface="Courier New"/>
                <a:cs typeface="Courier New"/>
              </a:rPr>
              <a:t>Punch</a:t>
            </a:r>
            <a:r>
              <a:rPr lang="fr-FR" sz="2800" dirty="0">
                <a:latin typeface="Courier New"/>
                <a:cs typeface="Courier New"/>
              </a:rPr>
              <a:t>'</a:t>
            </a:r>
            <a:r>
              <a:rPr lang="en-US" sz="2800" dirty="0">
                <a:latin typeface="Courier New"/>
                <a:cs typeface="Courier New"/>
              </a:rPr>
              <a:t> and (</a:t>
            </a:r>
            <a:r>
              <a:rPr lang="fr-FR" sz="2800" dirty="0">
                <a:latin typeface="Courier New"/>
                <a:cs typeface="Courier New"/>
              </a:rPr>
              <a:t>'</a:t>
            </a:r>
            <a:r>
              <a:rPr lang="en-US" sz="2800" dirty="0">
                <a:latin typeface="Courier New"/>
                <a:cs typeface="Courier New"/>
              </a:rPr>
              <a:t>Bill</a:t>
            </a:r>
            <a:r>
              <a:rPr lang="fr-FR" sz="2800" dirty="0">
                <a:latin typeface="Courier New"/>
                <a:cs typeface="Courier New"/>
              </a:rPr>
              <a:t>'</a:t>
            </a:r>
            <a:r>
              <a:rPr lang="en-US" sz="2800" dirty="0">
                <a:latin typeface="Courier New"/>
                <a:cs typeface="Courier New"/>
              </a:rPr>
              <a:t> or </a:t>
            </a:r>
            <a:r>
              <a:rPr lang="fr-FR" sz="2800" dirty="0">
                <a:latin typeface="Courier New"/>
                <a:cs typeface="Courier New"/>
              </a:rPr>
              <a:t>'</a:t>
            </a:r>
            <a:r>
              <a:rPr lang="en-US" sz="2800" dirty="0">
                <a:latin typeface="Courier New"/>
                <a:cs typeface="Courier New"/>
              </a:rPr>
              <a:t>William</a:t>
            </a:r>
            <a:r>
              <a:rPr lang="fr-FR" sz="2800" dirty="0">
                <a:latin typeface="Courier New"/>
                <a:cs typeface="Courier New"/>
              </a:rPr>
              <a:t>'</a:t>
            </a:r>
            <a:r>
              <a:rPr lang="en-US" sz="2800" dirty="0">
                <a:latin typeface="Courier New"/>
                <a:cs typeface="Courier New"/>
              </a:rPr>
              <a:t>) and not </a:t>
            </a:r>
            <a:r>
              <a:rPr lang="fr-FR" sz="2800" dirty="0">
                <a:latin typeface="Courier New"/>
                <a:cs typeface="Courier New"/>
              </a:rPr>
              <a:t>'</a:t>
            </a:r>
            <a:r>
              <a:rPr lang="en-US" sz="2800" dirty="0">
                <a:latin typeface="Courier New"/>
                <a:cs typeface="Courier New"/>
              </a:rPr>
              <a:t>gates</a:t>
            </a:r>
            <a:r>
              <a:rPr lang="fr-FR" sz="2800" dirty="0">
                <a:latin typeface="Courier New"/>
                <a:cs typeface="Courier New"/>
              </a:rPr>
              <a:t>'</a:t>
            </a:r>
            <a:endParaRPr lang="en-US" sz="2800" dirty="0">
              <a:latin typeface="Courier New"/>
              <a:cs typeface="Courier New"/>
            </a:endParaRPr>
          </a:p>
        </p:txBody>
      </p:sp>
    </p:spTree>
    <p:extLst>
      <p:ext uri="{BB962C8B-B14F-4D97-AF65-F5344CB8AC3E}">
        <p14:creationId xmlns:p14="http://schemas.microsoft.com/office/powerpoint/2010/main" val="1052422396"/>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455942" y="457200"/>
            <a:ext cx="8582890" cy="5867400"/>
          </a:xfrm>
        </p:spPr>
      </p:pic>
    </p:spTree>
    <p:extLst>
      <p:ext uri="{BB962C8B-B14F-4D97-AF65-F5344CB8AC3E}">
        <p14:creationId xmlns:p14="http://schemas.microsoft.com/office/powerpoint/2010/main" val="1673899364"/>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a:t>More on Assignments</a:t>
            </a:r>
            <a:endParaRPr lang="en-US" dirty="0"/>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3473467182"/>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p:nvPr>
        </p:nvSpPr>
        <p:spPr/>
        <p:txBody>
          <a:bodyPr/>
          <a:lstStyle/>
          <a:p>
            <a:r>
              <a:rPr lang="en-US"/>
              <a:t>Remember Assignments?</a:t>
            </a:r>
          </a:p>
        </p:txBody>
      </p:sp>
      <p:sp>
        <p:nvSpPr>
          <p:cNvPr id="71683" name="Rectangle 3"/>
          <p:cNvSpPr>
            <a:spLocks noGrp="1" noChangeArrowheads="1"/>
          </p:cNvSpPr>
          <p:nvPr>
            <p:ph idx="1"/>
          </p:nvPr>
        </p:nvSpPr>
        <p:spPr/>
        <p:txBody>
          <a:bodyPr/>
          <a:lstStyle/>
          <a:p>
            <a:r>
              <a:rPr lang="en-US" dirty="0"/>
              <a:t>Format: </a:t>
            </a:r>
            <a:r>
              <a:rPr lang="en-US" dirty="0">
                <a:solidFill>
                  <a:srgbClr val="660066"/>
                </a:solidFill>
                <a:latin typeface="Courier New"/>
                <a:cs typeface="Courier New"/>
              </a:rPr>
              <a:t>lhs = </a:t>
            </a:r>
            <a:r>
              <a:rPr lang="en-US" dirty="0" err="1">
                <a:solidFill>
                  <a:srgbClr val="660066"/>
                </a:solidFill>
                <a:latin typeface="Courier New"/>
                <a:cs typeface="Courier New"/>
              </a:rPr>
              <a:t>rhs</a:t>
            </a:r>
            <a:endParaRPr lang="en-US" dirty="0">
              <a:solidFill>
                <a:srgbClr val="660066"/>
              </a:solidFill>
              <a:latin typeface="Courier New"/>
              <a:cs typeface="Courier New"/>
            </a:endParaRPr>
          </a:p>
          <a:p>
            <a:r>
              <a:rPr lang="en-US" dirty="0"/>
              <a:t>Behavior:</a:t>
            </a:r>
          </a:p>
          <a:p>
            <a:pPr lvl="1"/>
            <a:r>
              <a:rPr lang="en-US" dirty="0"/>
              <a:t>expression in the </a:t>
            </a:r>
            <a:r>
              <a:rPr lang="en-US" dirty="0" err="1"/>
              <a:t>rhs</a:t>
            </a:r>
            <a:r>
              <a:rPr lang="en-US" dirty="0"/>
              <a:t> is evaluated producing a value</a:t>
            </a:r>
          </a:p>
          <a:p>
            <a:pPr lvl="1"/>
            <a:r>
              <a:rPr lang="en-US" dirty="0"/>
              <a:t>the value produced is placed in the location indicated on the lhs</a:t>
            </a:r>
          </a:p>
        </p:txBody>
      </p:sp>
    </p:spTree>
    <p:extLst>
      <p:ext uri="{BB962C8B-B14F-4D97-AF65-F5344CB8AC3E}">
        <p14:creationId xmlns:p14="http://schemas.microsoft.com/office/powerpoint/2010/main" val="3550930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1683">
                                            <p:txEl>
                                              <p:pRg st="0" end="0"/>
                                            </p:txEl>
                                          </p:spTgt>
                                        </p:tgtEl>
                                        <p:attrNameLst>
                                          <p:attrName>style.visibility</p:attrName>
                                        </p:attrNameLst>
                                      </p:cBhvr>
                                      <p:to>
                                        <p:strVal val="visible"/>
                                      </p:to>
                                    </p:set>
                                    <p:anim calcmode="lin" valueType="num">
                                      <p:cBhvr additive="base">
                                        <p:cTn id="7" dur="500" fill="hold"/>
                                        <p:tgtEl>
                                          <p:spTgt spid="7168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168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1683">
                                            <p:txEl>
                                              <p:pRg st="1" end="1"/>
                                            </p:txEl>
                                          </p:spTgt>
                                        </p:tgtEl>
                                        <p:attrNameLst>
                                          <p:attrName>style.visibility</p:attrName>
                                        </p:attrNameLst>
                                      </p:cBhvr>
                                      <p:to>
                                        <p:strVal val="visible"/>
                                      </p:to>
                                    </p:set>
                                    <p:anim calcmode="lin" valueType="num">
                                      <p:cBhvr additive="base">
                                        <p:cTn id="13" dur="500" fill="hold"/>
                                        <p:tgtEl>
                                          <p:spTgt spid="7168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7168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71683">
                                            <p:txEl>
                                              <p:pRg st="2" end="2"/>
                                            </p:txEl>
                                          </p:spTgt>
                                        </p:tgtEl>
                                        <p:attrNameLst>
                                          <p:attrName>style.visibility</p:attrName>
                                        </p:attrNameLst>
                                      </p:cBhvr>
                                      <p:to>
                                        <p:strVal val="visible"/>
                                      </p:to>
                                    </p:set>
                                    <p:anim calcmode="lin" valueType="num">
                                      <p:cBhvr additive="base">
                                        <p:cTn id="19" dur="500" fill="hold"/>
                                        <p:tgtEl>
                                          <p:spTgt spid="7168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7168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71683">
                                            <p:txEl>
                                              <p:pRg st="3" end="3"/>
                                            </p:txEl>
                                          </p:spTgt>
                                        </p:tgtEl>
                                        <p:attrNameLst>
                                          <p:attrName>style.visibility</p:attrName>
                                        </p:attrNameLst>
                                      </p:cBhvr>
                                      <p:to>
                                        <p:strVal val="visible"/>
                                      </p:to>
                                    </p:set>
                                    <p:anim calcmode="lin" valueType="num">
                                      <p:cBhvr additive="base">
                                        <p:cTn id="25" dur="500" fill="hold"/>
                                        <p:tgtEl>
                                          <p:spTgt spid="7168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71683">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683" grpId="0" build="p" bldLvl="2" autoUpdateAnimBg="0"/>
    </p:bld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t>Can do multiple assignments</a:t>
            </a:r>
          </a:p>
        </p:txBody>
      </p:sp>
      <p:sp>
        <p:nvSpPr>
          <p:cNvPr id="81923" name="Rectangle 3"/>
          <p:cNvSpPr>
            <a:spLocks noGrp="1" noChangeArrowheads="1"/>
          </p:cNvSpPr>
          <p:nvPr>
            <p:ph idx="1"/>
          </p:nvPr>
        </p:nvSpPr>
        <p:spPr/>
        <p:txBody>
          <a:bodyPr/>
          <a:lstStyle/>
          <a:p>
            <a:pPr marL="0" indent="0">
              <a:buNone/>
            </a:pPr>
            <a:r>
              <a:rPr lang="en-US" dirty="0" err="1">
                <a:latin typeface="Courier New"/>
                <a:cs typeface="Courier New"/>
              </a:rPr>
              <a:t>a_int</a:t>
            </a:r>
            <a:r>
              <a:rPr lang="en-US" dirty="0">
                <a:latin typeface="Courier New"/>
                <a:cs typeface="Courier New"/>
              </a:rPr>
              <a:t>, </a:t>
            </a:r>
            <a:r>
              <a:rPr lang="en-US" dirty="0" err="1">
                <a:latin typeface="Courier New"/>
                <a:cs typeface="Courier New"/>
              </a:rPr>
              <a:t>b_int</a:t>
            </a:r>
            <a:r>
              <a:rPr lang="en-US" dirty="0">
                <a:latin typeface="Courier New"/>
                <a:cs typeface="Courier New"/>
              </a:rPr>
              <a:t> = 2, 3   </a:t>
            </a:r>
          </a:p>
          <a:p>
            <a:pPr marL="0" indent="0">
              <a:buNone/>
            </a:pPr>
            <a:r>
              <a:rPr lang="en-US" dirty="0">
                <a:latin typeface="+mj-lt"/>
                <a:cs typeface="Courier New"/>
              </a:rPr>
              <a:t>first on right assigned to first on left, second on right assigned to second on left</a:t>
            </a:r>
          </a:p>
          <a:p>
            <a:pPr marL="0" indent="0">
              <a:buNone/>
            </a:pPr>
            <a:r>
              <a:rPr lang="en-US" dirty="0">
                <a:latin typeface="Courier New"/>
                <a:cs typeface="Courier New"/>
              </a:rPr>
              <a:t>print(</a:t>
            </a:r>
            <a:r>
              <a:rPr lang="en-US" dirty="0" err="1">
                <a:latin typeface="Courier New"/>
                <a:cs typeface="Courier New"/>
              </a:rPr>
              <a:t>a_int</a:t>
            </a:r>
            <a:r>
              <a:rPr lang="en-US" dirty="0">
                <a:latin typeface="Courier New"/>
                <a:cs typeface="Courier New"/>
              </a:rPr>
              <a:t>, </a:t>
            </a:r>
            <a:r>
              <a:rPr lang="en-US" dirty="0" err="1">
                <a:latin typeface="Courier New"/>
                <a:cs typeface="Courier New"/>
              </a:rPr>
              <a:t>b_int</a:t>
            </a:r>
            <a:r>
              <a:rPr lang="en-US" dirty="0">
                <a:latin typeface="Courier New"/>
                <a:cs typeface="Courier New"/>
              </a:rPr>
              <a:t>)  # </a:t>
            </a:r>
            <a:r>
              <a:rPr lang="en-US" dirty="0">
                <a:cs typeface="Courier New"/>
              </a:rPr>
              <a:t>prints 2 3</a:t>
            </a:r>
          </a:p>
          <a:p>
            <a:pPr marL="0" indent="0">
              <a:buNone/>
            </a:pPr>
            <a:endParaRPr lang="en-US" dirty="0">
              <a:latin typeface="Courier New"/>
              <a:cs typeface="Courier New"/>
            </a:endParaRPr>
          </a:p>
          <a:p>
            <a:pPr marL="0" indent="0">
              <a:buNone/>
            </a:pPr>
            <a:r>
              <a:rPr lang="en-US" dirty="0" err="1">
                <a:latin typeface="Courier New"/>
                <a:cs typeface="Courier New"/>
              </a:rPr>
              <a:t>a_int,b_int</a:t>
            </a:r>
            <a:r>
              <a:rPr lang="en-US" dirty="0">
                <a:latin typeface="Courier New"/>
                <a:cs typeface="Courier New"/>
              </a:rPr>
              <a:t> = 1,2,3 </a:t>
            </a:r>
            <a:r>
              <a:rPr lang="en-US" dirty="0">
                <a:latin typeface="Courier New"/>
                <a:cs typeface="Courier New"/>
                <a:sym typeface="Wingdings"/>
              </a:rPr>
              <a:t> </a:t>
            </a:r>
            <a:r>
              <a:rPr lang="en-US" dirty="0">
                <a:cs typeface="Courier New"/>
                <a:sym typeface="Wingdings"/>
              </a:rPr>
              <a:t>Error</a:t>
            </a:r>
          </a:p>
          <a:p>
            <a:pPr marL="0" indent="0">
              <a:buNone/>
            </a:pPr>
            <a:r>
              <a:rPr lang="en-US" dirty="0">
                <a:latin typeface="+mj-lt"/>
                <a:cs typeface="Courier New"/>
              </a:rPr>
              <a:t>counts on lhs and </a:t>
            </a:r>
            <a:r>
              <a:rPr lang="en-US" dirty="0" err="1">
                <a:latin typeface="+mj-lt"/>
                <a:cs typeface="Courier New"/>
              </a:rPr>
              <a:t>rhs</a:t>
            </a:r>
            <a:r>
              <a:rPr lang="en-US" dirty="0">
                <a:latin typeface="+mj-lt"/>
                <a:cs typeface="Courier New"/>
              </a:rPr>
              <a:t> must match</a:t>
            </a:r>
          </a:p>
        </p:txBody>
      </p:sp>
    </p:spTree>
    <p:extLst>
      <p:ext uri="{BB962C8B-B14F-4D97-AF65-F5344CB8AC3E}">
        <p14:creationId xmlns:p14="http://schemas.microsoft.com/office/powerpoint/2010/main" val="2382837837"/>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p:txBody>
          <a:bodyPr/>
          <a:lstStyle/>
          <a:p>
            <a:r>
              <a:rPr lang="en-US" dirty="0"/>
              <a:t>traditional swap</a:t>
            </a:r>
          </a:p>
        </p:txBody>
      </p:sp>
      <p:sp>
        <p:nvSpPr>
          <p:cNvPr id="73731" name="Rectangle 3"/>
          <p:cNvSpPr>
            <a:spLocks noGrp="1" noChangeArrowheads="1"/>
          </p:cNvSpPr>
          <p:nvPr>
            <p:ph idx="1"/>
          </p:nvPr>
        </p:nvSpPr>
        <p:spPr/>
        <p:txBody>
          <a:bodyPr/>
          <a:lstStyle/>
          <a:p>
            <a:r>
              <a:rPr lang="en-US" dirty="0"/>
              <a:t>Initial values: </a:t>
            </a:r>
            <a:r>
              <a:rPr lang="en-US" dirty="0" err="1">
                <a:latin typeface="Courier New"/>
                <a:cs typeface="Courier New"/>
              </a:rPr>
              <a:t>a_int</a:t>
            </a:r>
            <a:r>
              <a:rPr lang="en-US" dirty="0">
                <a:latin typeface="Courier New"/>
                <a:cs typeface="Courier New"/>
              </a:rPr>
              <a:t>= 2, </a:t>
            </a:r>
            <a:r>
              <a:rPr lang="en-US" dirty="0" err="1">
                <a:latin typeface="Courier New"/>
                <a:cs typeface="Courier New"/>
              </a:rPr>
              <a:t>b_int</a:t>
            </a:r>
            <a:r>
              <a:rPr lang="en-US" dirty="0">
                <a:latin typeface="Courier New"/>
                <a:cs typeface="Courier New"/>
              </a:rPr>
              <a:t> = 3</a:t>
            </a:r>
          </a:p>
          <a:p>
            <a:r>
              <a:rPr lang="en-US" dirty="0"/>
              <a:t>Behavior: swap values of </a:t>
            </a:r>
            <a:r>
              <a:rPr lang="en-US" dirty="0">
                <a:latin typeface="Courier New"/>
                <a:cs typeface="Courier New"/>
              </a:rPr>
              <a:t>X</a:t>
            </a:r>
            <a:r>
              <a:rPr lang="en-US" dirty="0"/>
              <a:t> and </a:t>
            </a:r>
            <a:r>
              <a:rPr lang="en-US" dirty="0">
                <a:latin typeface="Courier New"/>
                <a:cs typeface="Courier New"/>
              </a:rPr>
              <a:t>Y</a:t>
            </a:r>
          </a:p>
          <a:p>
            <a:pPr lvl="1"/>
            <a:r>
              <a:rPr lang="en-US" dirty="0"/>
              <a:t>Note: </a:t>
            </a:r>
            <a:r>
              <a:rPr lang="en-US" dirty="0" err="1">
                <a:latin typeface="Courier New"/>
                <a:cs typeface="Courier New"/>
              </a:rPr>
              <a:t>a_int</a:t>
            </a:r>
            <a:r>
              <a:rPr lang="en-US" dirty="0">
                <a:latin typeface="Courier New"/>
                <a:cs typeface="Courier New"/>
              </a:rPr>
              <a:t> = </a:t>
            </a:r>
            <a:r>
              <a:rPr lang="en-US" dirty="0" err="1">
                <a:latin typeface="Courier New"/>
                <a:cs typeface="Courier New"/>
              </a:rPr>
              <a:t>b_int</a:t>
            </a:r>
            <a:r>
              <a:rPr lang="en-US" dirty="0">
                <a:latin typeface="Courier New"/>
                <a:cs typeface="Courier New"/>
              </a:rPr>
              <a:t> </a:t>
            </a:r>
          </a:p>
          <a:p>
            <a:pPr marL="457200" lvl="1" indent="0">
              <a:buNone/>
            </a:pPr>
            <a:r>
              <a:rPr lang="en-US" dirty="0">
                <a:latin typeface="Courier New"/>
                <a:cs typeface="Courier New"/>
              </a:rPr>
              <a:t>      </a:t>
            </a:r>
            <a:r>
              <a:rPr lang="en-US" dirty="0" err="1">
                <a:latin typeface="Courier New"/>
                <a:cs typeface="Courier New"/>
              </a:rPr>
              <a:t>a_int</a:t>
            </a:r>
            <a:r>
              <a:rPr lang="en-US" dirty="0">
                <a:latin typeface="Courier New"/>
                <a:cs typeface="Courier New"/>
              </a:rPr>
              <a:t> = </a:t>
            </a:r>
            <a:r>
              <a:rPr lang="en-US" dirty="0" err="1">
                <a:latin typeface="Courier New"/>
                <a:cs typeface="Courier New"/>
              </a:rPr>
              <a:t>b_int</a:t>
            </a:r>
            <a:r>
              <a:rPr lang="en-US" dirty="0">
                <a:latin typeface="Courier New"/>
                <a:cs typeface="Courier New"/>
              </a:rPr>
              <a:t> </a:t>
            </a:r>
            <a:r>
              <a:rPr lang="en-US" dirty="0" err="1"/>
              <a:t>doesn</a:t>
            </a:r>
            <a:r>
              <a:rPr lang="fr-FR" dirty="0"/>
              <a:t>'</a:t>
            </a:r>
            <a:r>
              <a:rPr lang="en-US" dirty="0"/>
              <a:t>t work (why?)</a:t>
            </a:r>
          </a:p>
          <a:p>
            <a:pPr lvl="1"/>
            <a:r>
              <a:rPr lang="en-US" dirty="0"/>
              <a:t>introduce extra variable </a:t>
            </a:r>
            <a:r>
              <a:rPr lang="en-US" dirty="0">
                <a:latin typeface="Courier New"/>
                <a:cs typeface="Courier New"/>
              </a:rPr>
              <a:t>temp</a:t>
            </a:r>
          </a:p>
          <a:p>
            <a:pPr lvl="2"/>
            <a:r>
              <a:rPr lang="en-US" dirty="0">
                <a:latin typeface="Courier New"/>
                <a:cs typeface="Courier New"/>
              </a:rPr>
              <a:t>temp = </a:t>
            </a:r>
            <a:r>
              <a:rPr lang="en-US" dirty="0" err="1">
                <a:latin typeface="Courier New"/>
                <a:cs typeface="Courier New"/>
              </a:rPr>
              <a:t>a_int</a:t>
            </a:r>
            <a:r>
              <a:rPr lang="en-US" dirty="0">
                <a:latin typeface="Courier New"/>
                <a:cs typeface="Courier New"/>
              </a:rPr>
              <a:t>   </a:t>
            </a:r>
            <a:r>
              <a:rPr lang="en-US" dirty="0"/>
              <a:t># save </a:t>
            </a:r>
            <a:r>
              <a:rPr lang="en-US" dirty="0" err="1"/>
              <a:t>a_int</a:t>
            </a:r>
            <a:r>
              <a:rPr lang="en-US" dirty="0"/>
              <a:t> value in temp</a:t>
            </a:r>
          </a:p>
          <a:p>
            <a:pPr lvl="2"/>
            <a:r>
              <a:rPr lang="en-US" dirty="0" err="1">
                <a:latin typeface="Courier New"/>
                <a:cs typeface="Courier New"/>
              </a:rPr>
              <a:t>a_int</a:t>
            </a:r>
            <a:r>
              <a:rPr lang="en-US" dirty="0">
                <a:latin typeface="Courier New"/>
                <a:cs typeface="Courier New"/>
              </a:rPr>
              <a:t> = </a:t>
            </a:r>
            <a:r>
              <a:rPr lang="en-US" dirty="0" err="1">
                <a:latin typeface="Courier New"/>
                <a:cs typeface="Courier New"/>
              </a:rPr>
              <a:t>b_int</a:t>
            </a:r>
            <a:r>
              <a:rPr lang="en-US" dirty="0">
                <a:latin typeface="Courier New"/>
                <a:cs typeface="Courier New"/>
              </a:rPr>
              <a:t>  </a:t>
            </a:r>
            <a:r>
              <a:rPr lang="en-US" dirty="0"/>
              <a:t># assign </a:t>
            </a:r>
            <a:r>
              <a:rPr lang="en-US" dirty="0" err="1"/>
              <a:t>a_int</a:t>
            </a:r>
            <a:r>
              <a:rPr lang="en-US" dirty="0"/>
              <a:t> value to </a:t>
            </a:r>
            <a:r>
              <a:rPr lang="en-US" dirty="0" err="1"/>
              <a:t>b_int</a:t>
            </a:r>
            <a:endParaRPr lang="en-US" dirty="0"/>
          </a:p>
          <a:p>
            <a:pPr lvl="2"/>
            <a:r>
              <a:rPr lang="en-US" dirty="0" err="1">
                <a:latin typeface="Courier New"/>
                <a:cs typeface="Courier New"/>
              </a:rPr>
              <a:t>b_int</a:t>
            </a:r>
            <a:r>
              <a:rPr lang="en-US" dirty="0">
                <a:latin typeface="Courier New"/>
                <a:cs typeface="Courier New"/>
              </a:rPr>
              <a:t> = temp   </a:t>
            </a:r>
            <a:r>
              <a:rPr lang="en-US" dirty="0"/>
              <a:t># assign temp value to </a:t>
            </a:r>
            <a:r>
              <a:rPr lang="en-US" dirty="0" err="1"/>
              <a:t>b_int</a:t>
            </a:r>
            <a:endParaRPr lang="en-US" dirty="0"/>
          </a:p>
        </p:txBody>
      </p:sp>
    </p:spTree>
    <p:extLst>
      <p:ext uri="{BB962C8B-B14F-4D97-AF65-F5344CB8AC3E}">
        <p14:creationId xmlns:p14="http://schemas.microsoft.com/office/powerpoint/2010/main" val="4233059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3731">
                                            <p:txEl>
                                              <p:pRg st="0" end="0"/>
                                            </p:txEl>
                                          </p:spTgt>
                                        </p:tgtEl>
                                        <p:attrNameLst>
                                          <p:attrName>style.visibility</p:attrName>
                                        </p:attrNameLst>
                                      </p:cBhvr>
                                      <p:to>
                                        <p:strVal val="visible"/>
                                      </p:to>
                                    </p:set>
                                    <p:anim calcmode="lin" valueType="num">
                                      <p:cBhvr additive="base">
                                        <p:cTn id="7" dur="500" fill="hold"/>
                                        <p:tgtEl>
                                          <p:spTgt spid="7373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373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3731">
                                            <p:txEl>
                                              <p:pRg st="1" end="1"/>
                                            </p:txEl>
                                          </p:spTgt>
                                        </p:tgtEl>
                                        <p:attrNameLst>
                                          <p:attrName>style.visibility</p:attrName>
                                        </p:attrNameLst>
                                      </p:cBhvr>
                                      <p:to>
                                        <p:strVal val="visible"/>
                                      </p:to>
                                    </p:set>
                                    <p:anim calcmode="lin" valueType="num">
                                      <p:cBhvr additive="base">
                                        <p:cTn id="13" dur="500" fill="hold"/>
                                        <p:tgtEl>
                                          <p:spTgt spid="7373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7373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73731">
                                            <p:txEl>
                                              <p:pRg st="2" end="2"/>
                                            </p:txEl>
                                          </p:spTgt>
                                        </p:tgtEl>
                                        <p:attrNameLst>
                                          <p:attrName>style.visibility</p:attrName>
                                        </p:attrNameLst>
                                      </p:cBhvr>
                                      <p:to>
                                        <p:strVal val="visible"/>
                                      </p:to>
                                    </p:set>
                                    <p:anim calcmode="lin" valueType="num">
                                      <p:cBhvr additive="base">
                                        <p:cTn id="19" dur="500" fill="hold"/>
                                        <p:tgtEl>
                                          <p:spTgt spid="7373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7373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73731">
                                            <p:txEl>
                                              <p:pRg st="3" end="3"/>
                                            </p:txEl>
                                          </p:spTgt>
                                        </p:tgtEl>
                                        <p:attrNameLst>
                                          <p:attrName>style.visibility</p:attrName>
                                        </p:attrNameLst>
                                      </p:cBhvr>
                                      <p:to>
                                        <p:strVal val="visible"/>
                                      </p:to>
                                    </p:set>
                                    <p:anim calcmode="lin" valueType="num">
                                      <p:cBhvr additive="base">
                                        <p:cTn id="25" dur="500" fill="hold"/>
                                        <p:tgtEl>
                                          <p:spTgt spid="7373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7373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73731">
                                            <p:txEl>
                                              <p:pRg st="4" end="4"/>
                                            </p:txEl>
                                          </p:spTgt>
                                        </p:tgtEl>
                                        <p:attrNameLst>
                                          <p:attrName>style.visibility</p:attrName>
                                        </p:attrNameLst>
                                      </p:cBhvr>
                                      <p:to>
                                        <p:strVal val="visible"/>
                                      </p:to>
                                    </p:set>
                                    <p:anim calcmode="lin" valueType="num">
                                      <p:cBhvr additive="base">
                                        <p:cTn id="31" dur="500" fill="hold"/>
                                        <p:tgtEl>
                                          <p:spTgt spid="7373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73731">
                                            <p:txEl>
                                              <p:pRg st="4" end="4"/>
                                            </p:txEl>
                                          </p:spTgt>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73731">
                                            <p:txEl>
                                              <p:pRg st="5" end="5"/>
                                            </p:txEl>
                                          </p:spTgt>
                                        </p:tgtEl>
                                        <p:attrNameLst>
                                          <p:attrName>style.visibility</p:attrName>
                                        </p:attrNameLst>
                                      </p:cBhvr>
                                      <p:to>
                                        <p:strVal val="visible"/>
                                      </p:to>
                                    </p:set>
                                    <p:anim calcmode="lin" valueType="num">
                                      <p:cBhvr additive="base">
                                        <p:cTn id="35" dur="500" fill="hold"/>
                                        <p:tgtEl>
                                          <p:spTgt spid="73731">
                                            <p:txEl>
                                              <p:pRg st="5" end="5"/>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73731">
                                            <p:txEl>
                                              <p:pRg st="5" end="5"/>
                                            </p:txEl>
                                          </p:spTgt>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73731">
                                            <p:txEl>
                                              <p:pRg st="6" end="6"/>
                                            </p:txEl>
                                          </p:spTgt>
                                        </p:tgtEl>
                                        <p:attrNameLst>
                                          <p:attrName>style.visibility</p:attrName>
                                        </p:attrNameLst>
                                      </p:cBhvr>
                                      <p:to>
                                        <p:strVal val="visible"/>
                                      </p:to>
                                    </p:set>
                                    <p:anim calcmode="lin" valueType="num">
                                      <p:cBhvr additive="base">
                                        <p:cTn id="39" dur="500" fill="hold"/>
                                        <p:tgtEl>
                                          <p:spTgt spid="73731">
                                            <p:txEl>
                                              <p:pRg st="6" end="6"/>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73731">
                                            <p:txEl>
                                              <p:pRg st="6" end="6"/>
                                            </p:txEl>
                                          </p:spTgt>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73731">
                                            <p:txEl>
                                              <p:pRg st="7" end="7"/>
                                            </p:txEl>
                                          </p:spTgt>
                                        </p:tgtEl>
                                        <p:attrNameLst>
                                          <p:attrName>style.visibility</p:attrName>
                                        </p:attrNameLst>
                                      </p:cBhvr>
                                      <p:to>
                                        <p:strVal val="visible"/>
                                      </p:to>
                                    </p:set>
                                    <p:anim calcmode="lin" valueType="num">
                                      <p:cBhvr additive="base">
                                        <p:cTn id="43" dur="500" fill="hold"/>
                                        <p:tgtEl>
                                          <p:spTgt spid="73731">
                                            <p:txEl>
                                              <p:pRg st="7" end="7"/>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73731">
                                            <p:txEl>
                                              <p:pRg st="7" end="7"/>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31" grpId="0" build="p" bldLvl="2" autoUpdateAnimBg="0"/>
    </p:bld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lstStyle/>
          <a:p>
            <a:r>
              <a:rPr lang="en-US"/>
              <a:t>Swap using multiple assignment</a:t>
            </a:r>
          </a:p>
        </p:txBody>
      </p:sp>
      <p:sp>
        <p:nvSpPr>
          <p:cNvPr id="86019" name="Rectangle 3"/>
          <p:cNvSpPr>
            <a:spLocks noGrp="1" noChangeArrowheads="1"/>
          </p:cNvSpPr>
          <p:nvPr>
            <p:ph idx="1"/>
          </p:nvPr>
        </p:nvSpPr>
        <p:spPr/>
        <p:txBody>
          <a:bodyPr/>
          <a:lstStyle/>
          <a:p>
            <a:pPr marL="0" indent="0">
              <a:buNone/>
            </a:pPr>
            <a:r>
              <a:rPr lang="en-US" dirty="0" err="1">
                <a:latin typeface="Courier New"/>
                <a:cs typeface="Courier New"/>
              </a:rPr>
              <a:t>a_int</a:t>
            </a:r>
            <a:r>
              <a:rPr lang="en-US" dirty="0">
                <a:latin typeface="Courier New"/>
                <a:cs typeface="Courier New"/>
              </a:rPr>
              <a:t>, </a:t>
            </a:r>
            <a:r>
              <a:rPr lang="en-US" dirty="0" err="1">
                <a:latin typeface="Courier New"/>
                <a:cs typeface="Courier New"/>
              </a:rPr>
              <a:t>b_int</a:t>
            </a:r>
            <a:r>
              <a:rPr lang="en-US" dirty="0">
                <a:latin typeface="Courier New"/>
                <a:cs typeface="Courier New"/>
              </a:rPr>
              <a:t> = 2, 3</a:t>
            </a:r>
          </a:p>
          <a:p>
            <a:pPr marL="0" indent="0">
              <a:buNone/>
            </a:pPr>
            <a:r>
              <a:rPr lang="en-US" dirty="0">
                <a:latin typeface="Courier New"/>
                <a:cs typeface="Courier New"/>
              </a:rPr>
              <a:t>print(</a:t>
            </a:r>
            <a:r>
              <a:rPr lang="en-US" dirty="0" err="1">
                <a:latin typeface="Courier New"/>
                <a:cs typeface="Courier New"/>
              </a:rPr>
              <a:t>a_int</a:t>
            </a:r>
            <a:r>
              <a:rPr lang="en-US" dirty="0">
                <a:latin typeface="Courier New"/>
                <a:cs typeface="Courier New"/>
              </a:rPr>
              <a:t>, </a:t>
            </a:r>
            <a:r>
              <a:rPr lang="en-US" dirty="0" err="1">
                <a:latin typeface="Courier New"/>
                <a:cs typeface="Courier New"/>
              </a:rPr>
              <a:t>b_int</a:t>
            </a:r>
            <a:r>
              <a:rPr lang="en-US" dirty="0">
                <a:latin typeface="Courier New"/>
                <a:cs typeface="Courier New"/>
              </a:rPr>
              <a:t>) </a:t>
            </a:r>
            <a:r>
              <a:rPr lang="en-US" dirty="0"/>
              <a:t># prints 2  3</a:t>
            </a:r>
          </a:p>
          <a:p>
            <a:pPr marL="0" indent="0">
              <a:buNone/>
            </a:pPr>
            <a:endParaRPr lang="en-US" dirty="0"/>
          </a:p>
          <a:p>
            <a:pPr marL="0" indent="0">
              <a:buNone/>
            </a:pPr>
            <a:r>
              <a:rPr lang="en-US" dirty="0" err="1">
                <a:latin typeface="Courier New"/>
                <a:cs typeface="Courier New"/>
              </a:rPr>
              <a:t>a_int</a:t>
            </a:r>
            <a:r>
              <a:rPr lang="en-US" dirty="0">
                <a:latin typeface="Courier New"/>
                <a:cs typeface="Courier New"/>
              </a:rPr>
              <a:t>, </a:t>
            </a:r>
            <a:r>
              <a:rPr lang="en-US" dirty="0" err="1">
                <a:latin typeface="Courier New"/>
                <a:cs typeface="Courier New"/>
              </a:rPr>
              <a:t>b_int</a:t>
            </a:r>
            <a:r>
              <a:rPr lang="en-US" dirty="0">
                <a:latin typeface="Courier New"/>
                <a:cs typeface="Courier New"/>
              </a:rPr>
              <a:t> = </a:t>
            </a:r>
            <a:r>
              <a:rPr lang="en-US" dirty="0" err="1">
                <a:latin typeface="Courier New"/>
                <a:cs typeface="Courier New"/>
              </a:rPr>
              <a:t>b_int</a:t>
            </a:r>
            <a:r>
              <a:rPr lang="en-US" dirty="0">
                <a:latin typeface="Courier New"/>
                <a:cs typeface="Courier New"/>
              </a:rPr>
              <a:t>, </a:t>
            </a:r>
            <a:r>
              <a:rPr lang="en-US" dirty="0" err="1">
                <a:latin typeface="Courier New"/>
                <a:cs typeface="Courier New"/>
              </a:rPr>
              <a:t>a_int</a:t>
            </a:r>
            <a:r>
              <a:rPr lang="en-US" dirty="0">
                <a:latin typeface="Courier New"/>
                <a:cs typeface="Courier New"/>
              </a:rPr>
              <a:t>  </a:t>
            </a:r>
          </a:p>
          <a:p>
            <a:pPr marL="0" indent="0">
              <a:buNone/>
            </a:pPr>
            <a:r>
              <a:rPr lang="en-US" dirty="0">
                <a:latin typeface="Courier New"/>
                <a:cs typeface="Courier New"/>
              </a:rPr>
              <a:t>print(</a:t>
            </a:r>
            <a:r>
              <a:rPr lang="en-US" dirty="0" err="1">
                <a:latin typeface="Courier New"/>
                <a:cs typeface="Courier New"/>
              </a:rPr>
              <a:t>a_int</a:t>
            </a:r>
            <a:r>
              <a:rPr lang="en-US" dirty="0">
                <a:latin typeface="Courier New"/>
                <a:cs typeface="Courier New"/>
              </a:rPr>
              <a:t>, </a:t>
            </a:r>
            <a:r>
              <a:rPr lang="en-US" dirty="0" err="1">
                <a:latin typeface="Courier New"/>
                <a:cs typeface="Courier New"/>
              </a:rPr>
              <a:t>b_int</a:t>
            </a:r>
            <a:r>
              <a:rPr lang="en-US" dirty="0">
                <a:latin typeface="Courier New"/>
                <a:cs typeface="Courier New"/>
              </a:rPr>
              <a:t>) </a:t>
            </a:r>
            <a:r>
              <a:rPr lang="en-US" dirty="0"/>
              <a:t># prints 3  2</a:t>
            </a:r>
          </a:p>
          <a:p>
            <a:pPr marL="0" indent="0">
              <a:buNone/>
            </a:pPr>
            <a:endParaRPr lang="en-US" dirty="0"/>
          </a:p>
          <a:p>
            <a:pPr marL="0" indent="0">
              <a:buNone/>
            </a:pPr>
            <a:r>
              <a:rPr lang="en-US" dirty="0"/>
              <a:t>remember, evaluate all the values on the </a:t>
            </a:r>
            <a:r>
              <a:rPr lang="en-US" dirty="0" err="1"/>
              <a:t>rhs</a:t>
            </a:r>
            <a:r>
              <a:rPr lang="en-US" dirty="0"/>
              <a:t> first, then assign to variables on the lhs</a:t>
            </a:r>
          </a:p>
        </p:txBody>
      </p:sp>
    </p:spTree>
    <p:extLst>
      <p:ext uri="{BB962C8B-B14F-4D97-AF65-F5344CB8AC3E}">
        <p14:creationId xmlns:p14="http://schemas.microsoft.com/office/powerpoint/2010/main" val="1900351891"/>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p:txBody>
          <a:bodyPr/>
          <a:lstStyle/>
          <a:p>
            <a:r>
              <a:rPr lang="en-US" dirty="0"/>
              <a:t>Chaining for assignment</a:t>
            </a:r>
          </a:p>
        </p:txBody>
      </p:sp>
      <p:sp>
        <p:nvSpPr>
          <p:cNvPr id="74755" name="Rectangle 3"/>
          <p:cNvSpPr>
            <a:spLocks noGrp="1" noChangeArrowheads="1"/>
          </p:cNvSpPr>
          <p:nvPr>
            <p:ph idx="1"/>
          </p:nvPr>
        </p:nvSpPr>
        <p:spPr/>
        <p:txBody>
          <a:bodyPr/>
          <a:lstStyle/>
          <a:p>
            <a:pPr marL="0" indent="0">
              <a:buNone/>
            </a:pPr>
            <a:r>
              <a:rPr lang="en-US" dirty="0"/>
              <a:t>Unlike other operations which chain left to right, assignment chains right to left</a:t>
            </a:r>
          </a:p>
          <a:p>
            <a:pPr marL="0" indent="0">
              <a:buNone/>
            </a:pPr>
            <a:endParaRPr lang="en-US" dirty="0"/>
          </a:p>
          <a:p>
            <a:pPr marL="0" indent="0">
              <a:buNone/>
            </a:pPr>
            <a:r>
              <a:rPr lang="en-US" dirty="0" err="1">
                <a:latin typeface="Courier New"/>
                <a:cs typeface="Courier New"/>
              </a:rPr>
              <a:t>a_int</a:t>
            </a:r>
            <a:r>
              <a:rPr lang="en-US" dirty="0">
                <a:latin typeface="Courier New"/>
                <a:cs typeface="Courier New"/>
              </a:rPr>
              <a:t> = </a:t>
            </a:r>
            <a:r>
              <a:rPr lang="en-US" dirty="0" err="1">
                <a:latin typeface="Courier New"/>
                <a:cs typeface="Courier New"/>
              </a:rPr>
              <a:t>b_int</a:t>
            </a:r>
            <a:r>
              <a:rPr lang="en-US" dirty="0">
                <a:latin typeface="Courier New"/>
                <a:cs typeface="Courier New"/>
              </a:rPr>
              <a:t> = 5</a:t>
            </a:r>
          </a:p>
          <a:p>
            <a:pPr marL="0" indent="0">
              <a:buNone/>
            </a:pPr>
            <a:r>
              <a:rPr lang="en-US" dirty="0">
                <a:latin typeface="Courier New"/>
                <a:cs typeface="Courier New"/>
              </a:rPr>
              <a:t>print(</a:t>
            </a:r>
            <a:r>
              <a:rPr lang="en-US" dirty="0" err="1">
                <a:latin typeface="Courier New"/>
                <a:cs typeface="Courier New"/>
              </a:rPr>
              <a:t>a_int</a:t>
            </a:r>
            <a:r>
              <a:rPr lang="en-US" dirty="0">
                <a:latin typeface="Courier New"/>
                <a:cs typeface="Courier New"/>
              </a:rPr>
              <a:t>, </a:t>
            </a:r>
            <a:r>
              <a:rPr lang="en-US" dirty="0" err="1">
                <a:latin typeface="Courier New"/>
                <a:cs typeface="Courier New"/>
              </a:rPr>
              <a:t>b_int</a:t>
            </a:r>
            <a:r>
              <a:rPr lang="en-US" dirty="0">
                <a:latin typeface="Courier New"/>
                <a:cs typeface="Courier New"/>
              </a:rPr>
              <a:t>) </a:t>
            </a:r>
            <a:r>
              <a:rPr lang="en-US" dirty="0"/>
              <a:t># prints 5  5</a:t>
            </a:r>
          </a:p>
          <a:p>
            <a:pPr lvl="1"/>
            <a:endParaRPr lang="en-US" dirty="0"/>
          </a:p>
        </p:txBody>
      </p:sp>
    </p:spTree>
    <p:extLst>
      <p:ext uri="{BB962C8B-B14F-4D97-AF65-F5344CB8AC3E}">
        <p14:creationId xmlns:p14="http://schemas.microsoft.com/office/powerpoint/2010/main" val="4147282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4755">
                                            <p:txEl>
                                              <p:pRg st="0" end="0"/>
                                            </p:txEl>
                                          </p:spTgt>
                                        </p:tgtEl>
                                        <p:attrNameLst>
                                          <p:attrName>style.visibility</p:attrName>
                                        </p:attrNameLst>
                                      </p:cBhvr>
                                      <p:to>
                                        <p:strVal val="visible"/>
                                      </p:to>
                                    </p:set>
                                    <p:anim calcmode="lin" valueType="num">
                                      <p:cBhvr additive="base">
                                        <p:cTn id="7" dur="500" fill="hold"/>
                                        <p:tgtEl>
                                          <p:spTgt spid="7475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4755">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4755">
                                            <p:txEl>
                                              <p:pRg st="2" end="2"/>
                                            </p:txEl>
                                          </p:spTgt>
                                        </p:tgtEl>
                                        <p:attrNameLst>
                                          <p:attrName>style.visibility</p:attrName>
                                        </p:attrNameLst>
                                      </p:cBhvr>
                                      <p:to>
                                        <p:strVal val="visible"/>
                                      </p:to>
                                    </p:set>
                                    <p:anim calcmode="lin" valueType="num">
                                      <p:cBhvr additive="base">
                                        <p:cTn id="13" dur="500" fill="hold"/>
                                        <p:tgtEl>
                                          <p:spTgt spid="74755">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74755">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74755">
                                            <p:txEl>
                                              <p:pRg st="3" end="3"/>
                                            </p:txEl>
                                          </p:spTgt>
                                        </p:tgtEl>
                                        <p:attrNameLst>
                                          <p:attrName>style.visibility</p:attrName>
                                        </p:attrNameLst>
                                      </p:cBhvr>
                                      <p:to>
                                        <p:strVal val="visible"/>
                                      </p:to>
                                    </p:set>
                                    <p:anim calcmode="lin" valueType="num">
                                      <p:cBhvr additive="base">
                                        <p:cTn id="19" dur="500" fill="hold"/>
                                        <p:tgtEl>
                                          <p:spTgt spid="74755">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74755">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755" grpId="0" build="p" bldLvl="2" autoUpdateAnimBg="0"/>
    </p:bld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More Control: Selection</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7252002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2"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Why Python(3): User base</a:t>
            </a:r>
          </a:p>
        </p:txBody>
      </p:sp>
      <p:sp>
        <p:nvSpPr>
          <p:cNvPr id="78853" name="Rectangle 3"/>
          <p:cNvSpPr>
            <a:spLocks noGrp="1" noChangeArrowheads="1"/>
          </p:cNvSpPr>
          <p:nvPr>
            <p:ph idx="1"/>
          </p:nvPr>
        </p:nvSpPr>
        <p:spPr/>
        <p:txBody>
          <a:bodyPr/>
          <a:lstStyle/>
          <a:p>
            <a:pPr eaLnBrk="1" hangingPunct="1"/>
            <a:r>
              <a:rPr lang="en-US" dirty="0">
                <a:ea typeface="ＭＳ Ｐゴシック" pitchFamily="-111" charset="-128"/>
                <a:cs typeface="ＭＳ Ｐゴシック" pitchFamily="-111" charset="-128"/>
              </a:rPr>
              <a:t>While we want to (and will) teach the fundamentals of computer science, we want what you learn to be useful</a:t>
            </a:r>
          </a:p>
          <a:p>
            <a:pPr eaLnBrk="1" hangingPunct="1"/>
            <a:r>
              <a:rPr lang="en-US" dirty="0">
                <a:ea typeface="ＭＳ Ｐゴシック" pitchFamily="-111" charset="-128"/>
                <a:cs typeface="ＭＳ Ｐゴシック" pitchFamily="-111" charset="-128"/>
              </a:rPr>
              <a:t>Python is Open Source:</a:t>
            </a:r>
          </a:p>
          <a:p>
            <a:pPr lvl="1"/>
            <a:r>
              <a:rPr lang="en-US" dirty="0">
                <a:ea typeface="ＭＳ Ｐゴシック" pitchFamily="-111" charset="-128"/>
                <a:cs typeface="ＭＳ Ｐゴシック" pitchFamily="-111" charset="-128"/>
              </a:rPr>
              <a:t>freely available </a:t>
            </a:r>
          </a:p>
          <a:p>
            <a:pPr lvl="1"/>
            <a:r>
              <a:rPr lang="en-US" dirty="0">
                <a:ea typeface="ＭＳ Ｐゴシック" pitchFamily="-111" charset="-128"/>
                <a:cs typeface="ＭＳ Ｐゴシック" pitchFamily="-111" charset="-128"/>
              </a:rPr>
              <a:t>large user base constantly contributing</a:t>
            </a:r>
          </a:p>
          <a:p>
            <a:pPr lvl="1"/>
            <a:r>
              <a:rPr lang="en-US" dirty="0">
                <a:ea typeface="ＭＳ Ｐゴシック" pitchFamily="-111" charset="-128"/>
                <a:cs typeface="ＭＳ Ｐゴシック" pitchFamily="-111" charset="-128"/>
              </a:rPr>
              <a:t>new packages available to meet changing needs</a:t>
            </a:r>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p:txBody>
          <a:bodyPr/>
          <a:lstStyle/>
          <a:p>
            <a:r>
              <a:rPr lang="en-US" dirty="0"/>
              <a:t>Compound Statements (</a:t>
            </a:r>
            <a:r>
              <a:rPr lang="en-US" dirty="0" err="1">
                <a:solidFill>
                  <a:srgbClr val="FF0000"/>
                </a:solidFill>
              </a:rPr>
              <a:t>fjölsetningar</a:t>
            </a:r>
            <a:r>
              <a:rPr lang="en-US" dirty="0"/>
              <a:t>)</a:t>
            </a:r>
          </a:p>
        </p:txBody>
      </p:sp>
      <p:sp>
        <p:nvSpPr>
          <p:cNvPr id="68611" name="Rectangle 3"/>
          <p:cNvSpPr>
            <a:spLocks noGrp="1" noChangeArrowheads="1"/>
          </p:cNvSpPr>
          <p:nvPr>
            <p:ph idx="1"/>
          </p:nvPr>
        </p:nvSpPr>
        <p:spPr/>
        <p:txBody>
          <a:bodyPr/>
          <a:lstStyle/>
          <a:p>
            <a:r>
              <a:rPr lang="en-US" dirty="0"/>
              <a:t>Compound statements involve a set of statements being used as a group</a:t>
            </a:r>
          </a:p>
          <a:p>
            <a:r>
              <a:rPr lang="en-US" dirty="0"/>
              <a:t>Most compound statements have:</a:t>
            </a:r>
          </a:p>
          <a:p>
            <a:pPr lvl="1"/>
            <a:r>
              <a:rPr lang="en-US" dirty="0"/>
              <a:t>a header, ending with a </a:t>
            </a:r>
            <a:r>
              <a:rPr lang="en-US" dirty="0">
                <a:solidFill>
                  <a:srgbClr val="660066"/>
                </a:solidFill>
                <a:latin typeface="Courier New"/>
                <a:cs typeface="Courier New"/>
              </a:rPr>
              <a:t>:</a:t>
            </a:r>
            <a:r>
              <a:rPr lang="en-US" dirty="0"/>
              <a:t> (colon)</a:t>
            </a:r>
          </a:p>
          <a:p>
            <a:pPr lvl="1"/>
            <a:r>
              <a:rPr lang="en-US" dirty="0"/>
              <a:t>a suite of statements to be executed</a:t>
            </a:r>
          </a:p>
          <a:p>
            <a:r>
              <a:rPr lang="en-US" dirty="0">
                <a:solidFill>
                  <a:srgbClr val="660066"/>
                </a:solidFill>
                <a:latin typeface="Courier New"/>
                <a:cs typeface="Courier New"/>
              </a:rPr>
              <a:t>if, for, while </a:t>
            </a:r>
            <a:r>
              <a:rPr lang="en-US" dirty="0"/>
              <a:t>are examples of compound statements</a:t>
            </a:r>
          </a:p>
        </p:txBody>
      </p:sp>
    </p:spTree>
    <p:extLst>
      <p:ext uri="{BB962C8B-B14F-4D97-AF65-F5344CB8AC3E}">
        <p14:creationId xmlns:p14="http://schemas.microsoft.com/office/powerpoint/2010/main" val="3979854435"/>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 format, suites</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4227" y="1600200"/>
            <a:ext cx="7042933" cy="4131405"/>
          </a:xfrm>
        </p:spPr>
      </p:pic>
    </p:spTree>
    <p:extLst>
      <p:ext uri="{BB962C8B-B14F-4D97-AF65-F5344CB8AC3E}">
        <p14:creationId xmlns:p14="http://schemas.microsoft.com/office/powerpoint/2010/main" val="1853705692"/>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Have seen 2 forms of selection</a:t>
            </a:r>
            <a:endParaRPr lang="en-US" dirty="0"/>
          </a:p>
        </p:txBody>
      </p:sp>
      <p:sp>
        <p:nvSpPr>
          <p:cNvPr id="3" name="Content Placeholder 2"/>
          <p:cNvSpPr>
            <a:spLocks noGrp="1"/>
          </p:cNvSpPr>
          <p:nvPr>
            <p:ph idx="1"/>
          </p:nvPr>
        </p:nvSpPr>
        <p:spPr/>
        <p:txBody>
          <a:bodyPr/>
          <a:lstStyle/>
          <a:p>
            <a:pPr>
              <a:buNone/>
            </a:pPr>
            <a:r>
              <a:rPr lang="en-US" dirty="0">
                <a:latin typeface="Courier New"/>
                <a:cs typeface="Courier New"/>
              </a:rPr>
              <a:t>if </a:t>
            </a:r>
            <a:r>
              <a:rPr lang="en-US" dirty="0" err="1">
                <a:latin typeface="Courier New"/>
                <a:cs typeface="Courier New"/>
              </a:rPr>
              <a:t>boolean</a:t>
            </a:r>
            <a:r>
              <a:rPr lang="en-US" dirty="0">
                <a:latin typeface="Courier New"/>
                <a:cs typeface="Courier New"/>
              </a:rPr>
              <a:t> expression:</a:t>
            </a:r>
          </a:p>
          <a:p>
            <a:pPr>
              <a:buNone/>
            </a:pPr>
            <a:r>
              <a:rPr lang="en-US" dirty="0">
                <a:latin typeface="Courier New"/>
                <a:cs typeface="Courier New"/>
              </a:rPr>
              <a:t>    suite</a:t>
            </a:r>
          </a:p>
          <a:p>
            <a:pPr>
              <a:buNone/>
            </a:pPr>
            <a:endParaRPr lang="en-US" dirty="0">
              <a:latin typeface="Courier New"/>
              <a:cs typeface="Courier New"/>
            </a:endParaRPr>
          </a:p>
          <a:p>
            <a:pPr>
              <a:buNone/>
            </a:pPr>
            <a:r>
              <a:rPr lang="en-US" dirty="0">
                <a:latin typeface="Courier New"/>
                <a:cs typeface="Courier New"/>
              </a:rPr>
              <a:t>if </a:t>
            </a:r>
            <a:r>
              <a:rPr lang="en-US" dirty="0" err="1">
                <a:latin typeface="Courier New"/>
                <a:cs typeface="Courier New"/>
              </a:rPr>
              <a:t>boolean</a:t>
            </a:r>
            <a:r>
              <a:rPr lang="en-US" dirty="0">
                <a:latin typeface="Courier New"/>
                <a:cs typeface="Courier New"/>
              </a:rPr>
              <a:t> expression:</a:t>
            </a:r>
          </a:p>
          <a:p>
            <a:pPr>
              <a:buNone/>
            </a:pPr>
            <a:r>
              <a:rPr lang="en-US" dirty="0">
                <a:latin typeface="Courier New"/>
                <a:cs typeface="Courier New"/>
              </a:rPr>
              <a:t>    suite</a:t>
            </a:r>
          </a:p>
          <a:p>
            <a:pPr>
              <a:buNone/>
            </a:pPr>
            <a:r>
              <a:rPr lang="en-US" dirty="0">
                <a:latin typeface="Courier New"/>
                <a:cs typeface="Courier New"/>
              </a:rPr>
              <a:t>else:</a:t>
            </a:r>
          </a:p>
          <a:p>
            <a:pPr>
              <a:buNone/>
            </a:pPr>
            <a:r>
              <a:rPr lang="en-US" dirty="0">
                <a:latin typeface="Courier New"/>
                <a:cs typeface="Courier New"/>
              </a:rPr>
              <a:t>    suite</a:t>
            </a:r>
          </a:p>
        </p:txBody>
      </p:sp>
    </p:spTree>
    <p:extLst>
      <p:ext uri="{BB962C8B-B14F-4D97-AF65-F5344CB8AC3E}">
        <p14:creationId xmlns:p14="http://schemas.microsoft.com/office/powerpoint/2010/main" val="2687269357"/>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a:prstGeom prst="rect">
            <a:avLst/>
          </a:prstGeom>
        </p:spPr>
        <p:txBody>
          <a:bodyPr/>
          <a:lstStyle/>
          <a:p>
            <a:r>
              <a:rPr lang="en-US" dirty="0"/>
              <a:t>Python Selection, Round 3</a:t>
            </a:r>
          </a:p>
        </p:txBody>
      </p:sp>
      <p:sp>
        <p:nvSpPr>
          <p:cNvPr id="76803" name="Rectangle 3"/>
          <p:cNvSpPr>
            <a:spLocks noGrp="1" noChangeArrowheads="1"/>
          </p:cNvSpPr>
          <p:nvPr>
            <p:ph idx="1"/>
          </p:nvPr>
        </p:nvSpPr>
        <p:spPr/>
        <p:txBody>
          <a:bodyPr/>
          <a:lstStyle/>
          <a:p>
            <a:pPr marL="0" indent="0">
              <a:buNone/>
            </a:pPr>
            <a:r>
              <a:rPr lang="en-US" dirty="0">
                <a:solidFill>
                  <a:srgbClr val="000000"/>
                </a:solidFill>
                <a:latin typeface="Courier New"/>
                <a:cs typeface="Courier New"/>
              </a:rPr>
              <a:t>if </a:t>
            </a:r>
            <a:r>
              <a:rPr lang="en-US" dirty="0" err="1">
                <a:solidFill>
                  <a:srgbClr val="000000"/>
                </a:solidFill>
                <a:latin typeface="Courier New"/>
                <a:cs typeface="Courier New"/>
              </a:rPr>
              <a:t>boolean</a:t>
            </a:r>
            <a:r>
              <a:rPr lang="en-US" dirty="0">
                <a:solidFill>
                  <a:srgbClr val="000000"/>
                </a:solidFill>
                <a:latin typeface="Courier New"/>
                <a:cs typeface="Courier New"/>
              </a:rPr>
              <a:t> expression1:</a:t>
            </a:r>
          </a:p>
          <a:p>
            <a:pPr marL="0" indent="0">
              <a:buNone/>
            </a:pPr>
            <a:r>
              <a:rPr lang="en-US" dirty="0">
                <a:solidFill>
                  <a:srgbClr val="000000"/>
                </a:solidFill>
                <a:latin typeface="Courier New"/>
                <a:cs typeface="Courier New"/>
              </a:rPr>
              <a:t>		suite1               </a:t>
            </a:r>
          </a:p>
          <a:p>
            <a:pPr marL="0" indent="0">
              <a:buNone/>
            </a:pPr>
            <a:r>
              <a:rPr lang="en-US" dirty="0" err="1">
                <a:solidFill>
                  <a:srgbClr val="000000"/>
                </a:solidFill>
                <a:latin typeface="Courier New"/>
                <a:cs typeface="Courier New"/>
              </a:rPr>
              <a:t>elif</a:t>
            </a:r>
            <a:r>
              <a:rPr lang="en-US" dirty="0">
                <a:solidFill>
                  <a:srgbClr val="000000"/>
                </a:solidFill>
                <a:latin typeface="Courier New"/>
                <a:cs typeface="Courier New"/>
              </a:rPr>
              <a:t> </a:t>
            </a:r>
            <a:r>
              <a:rPr lang="en-US" dirty="0" err="1">
                <a:solidFill>
                  <a:srgbClr val="000000"/>
                </a:solidFill>
                <a:latin typeface="Courier New"/>
                <a:cs typeface="Courier New"/>
              </a:rPr>
              <a:t>boolean</a:t>
            </a:r>
            <a:r>
              <a:rPr lang="en-US" dirty="0">
                <a:solidFill>
                  <a:srgbClr val="000000"/>
                </a:solidFill>
                <a:latin typeface="Courier New"/>
                <a:cs typeface="Courier New"/>
              </a:rPr>
              <a:t> expression2:</a:t>
            </a:r>
          </a:p>
          <a:p>
            <a:pPr marL="0" indent="0">
              <a:buNone/>
            </a:pPr>
            <a:r>
              <a:rPr lang="en-US" dirty="0">
                <a:solidFill>
                  <a:srgbClr val="000000"/>
                </a:solidFill>
                <a:latin typeface="Courier New"/>
                <a:cs typeface="Courier New"/>
              </a:rPr>
              <a:t>		suite2</a:t>
            </a:r>
          </a:p>
          <a:p>
            <a:pPr marL="0" indent="0">
              <a:buNone/>
            </a:pPr>
            <a:r>
              <a:rPr lang="en-US" dirty="0">
                <a:solidFill>
                  <a:srgbClr val="000000"/>
                </a:solidFill>
                <a:latin typeface="Courier New"/>
                <a:cs typeface="Courier New"/>
              </a:rPr>
              <a:t>(as many </a:t>
            </a:r>
            <a:r>
              <a:rPr lang="en-US" dirty="0" err="1">
                <a:solidFill>
                  <a:srgbClr val="000000"/>
                </a:solidFill>
                <a:latin typeface="Courier New"/>
                <a:cs typeface="Courier New"/>
              </a:rPr>
              <a:t>elif</a:t>
            </a:r>
            <a:r>
              <a:rPr lang="fr-FR" dirty="0">
                <a:solidFill>
                  <a:srgbClr val="000000"/>
                </a:solidFill>
                <a:latin typeface="Courier New"/>
                <a:cs typeface="Courier New"/>
              </a:rPr>
              <a:t>'</a:t>
            </a:r>
            <a:r>
              <a:rPr lang="en-US" dirty="0">
                <a:solidFill>
                  <a:srgbClr val="000000"/>
                </a:solidFill>
                <a:latin typeface="Courier New"/>
                <a:cs typeface="Courier New"/>
              </a:rPr>
              <a:t>s as you want)</a:t>
            </a:r>
          </a:p>
          <a:p>
            <a:pPr marL="0" indent="0">
              <a:buNone/>
            </a:pPr>
            <a:r>
              <a:rPr lang="en-US" dirty="0">
                <a:solidFill>
                  <a:srgbClr val="000000"/>
                </a:solidFill>
                <a:latin typeface="Courier New"/>
                <a:cs typeface="Courier New"/>
              </a:rPr>
              <a:t>else:</a:t>
            </a:r>
          </a:p>
          <a:p>
            <a:pPr marL="0" indent="0">
              <a:buNone/>
            </a:pPr>
            <a:r>
              <a:rPr lang="en-US" dirty="0">
                <a:solidFill>
                  <a:srgbClr val="000000"/>
                </a:solidFill>
                <a:latin typeface="Courier New"/>
                <a:cs typeface="Courier New"/>
              </a:rPr>
              <a:t>		</a:t>
            </a:r>
            <a:r>
              <a:rPr lang="en-US" dirty="0" err="1">
                <a:solidFill>
                  <a:srgbClr val="000000"/>
                </a:solidFill>
                <a:latin typeface="Courier New"/>
                <a:cs typeface="Courier New"/>
              </a:rPr>
              <a:t>suite_last</a:t>
            </a:r>
            <a:endParaRPr lang="en-US" dirty="0">
              <a:solidFill>
                <a:srgbClr val="000000"/>
              </a:solidFill>
              <a:latin typeface="Courier New"/>
              <a:cs typeface="Courier New"/>
            </a:endParaRPr>
          </a:p>
        </p:txBody>
      </p:sp>
    </p:spTree>
    <p:extLst>
      <p:ext uri="{BB962C8B-B14F-4D97-AF65-F5344CB8AC3E}">
        <p14:creationId xmlns:p14="http://schemas.microsoft.com/office/powerpoint/2010/main" val="1567195113"/>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r>
              <a:rPr lang="en-US" dirty="0"/>
              <a:t>if, </a:t>
            </a:r>
            <a:r>
              <a:rPr lang="en-US" dirty="0" err="1"/>
              <a:t>elif</a:t>
            </a:r>
            <a:r>
              <a:rPr lang="en-US" dirty="0"/>
              <a:t>, else, the process</a:t>
            </a:r>
          </a:p>
        </p:txBody>
      </p:sp>
      <p:sp>
        <p:nvSpPr>
          <p:cNvPr id="77827" name="Rectangle 3"/>
          <p:cNvSpPr>
            <a:spLocks noGrp="1" noChangeArrowheads="1"/>
          </p:cNvSpPr>
          <p:nvPr>
            <p:ph idx="1"/>
          </p:nvPr>
        </p:nvSpPr>
        <p:spPr/>
        <p:txBody>
          <a:bodyPr/>
          <a:lstStyle/>
          <a:p>
            <a:r>
              <a:rPr lang="en-US" dirty="0"/>
              <a:t>evaluate Boolean expressions until:</a:t>
            </a:r>
          </a:p>
          <a:p>
            <a:pPr lvl="1"/>
            <a:r>
              <a:rPr lang="en-US" dirty="0"/>
              <a:t>the Boolean expression returns </a:t>
            </a:r>
            <a:r>
              <a:rPr lang="en-US" dirty="0">
                <a:latin typeface="Courier New"/>
                <a:cs typeface="Courier New"/>
              </a:rPr>
              <a:t>True</a:t>
            </a:r>
          </a:p>
          <a:p>
            <a:pPr lvl="1"/>
            <a:r>
              <a:rPr lang="en-US" dirty="0"/>
              <a:t>none of the Boolean expressions return </a:t>
            </a:r>
            <a:r>
              <a:rPr lang="en-US" dirty="0">
                <a:latin typeface="Courier New"/>
                <a:cs typeface="Courier New"/>
              </a:rPr>
              <a:t>True</a:t>
            </a:r>
          </a:p>
          <a:p>
            <a:r>
              <a:rPr lang="en-US" dirty="0"/>
              <a:t>if a </a:t>
            </a:r>
            <a:r>
              <a:rPr lang="en-US" dirty="0" err="1"/>
              <a:t>boolean</a:t>
            </a:r>
            <a:r>
              <a:rPr lang="en-US" dirty="0"/>
              <a:t> returns </a:t>
            </a:r>
            <a:r>
              <a:rPr lang="en-US" dirty="0">
                <a:latin typeface="Courier New"/>
                <a:cs typeface="Courier New"/>
              </a:rPr>
              <a:t>True</a:t>
            </a:r>
            <a:r>
              <a:rPr lang="en-US" dirty="0"/>
              <a:t>, run the corresponding suite. Skip the rest of the </a:t>
            </a:r>
            <a:r>
              <a:rPr lang="en-US" dirty="0">
                <a:solidFill>
                  <a:srgbClr val="660066"/>
                </a:solidFill>
                <a:latin typeface="Courier New"/>
                <a:cs typeface="Courier New"/>
              </a:rPr>
              <a:t>if</a:t>
            </a:r>
          </a:p>
          <a:p>
            <a:r>
              <a:rPr lang="en-US" dirty="0"/>
              <a:t>if no </a:t>
            </a:r>
            <a:r>
              <a:rPr lang="en-US" dirty="0" err="1"/>
              <a:t>boolean</a:t>
            </a:r>
            <a:r>
              <a:rPr lang="en-US" dirty="0"/>
              <a:t> returns </a:t>
            </a:r>
            <a:r>
              <a:rPr lang="en-US" dirty="0">
                <a:latin typeface="Courier New"/>
                <a:cs typeface="Courier New"/>
              </a:rPr>
              <a:t>True</a:t>
            </a:r>
            <a:r>
              <a:rPr lang="en-US" dirty="0"/>
              <a:t>, run the </a:t>
            </a:r>
            <a:r>
              <a:rPr lang="en-US" dirty="0">
                <a:solidFill>
                  <a:srgbClr val="660066"/>
                </a:solidFill>
                <a:latin typeface="Courier New"/>
                <a:cs typeface="Courier New"/>
              </a:rPr>
              <a:t>else</a:t>
            </a:r>
            <a:r>
              <a:rPr lang="en-US" dirty="0">
                <a:solidFill>
                  <a:srgbClr val="660066"/>
                </a:solidFill>
              </a:rPr>
              <a:t> </a:t>
            </a:r>
            <a:r>
              <a:rPr lang="en-US" dirty="0"/>
              <a:t>suite, the default suite</a:t>
            </a:r>
          </a:p>
        </p:txBody>
      </p:sp>
    </p:spTree>
    <p:extLst>
      <p:ext uri="{BB962C8B-B14F-4D97-AF65-F5344CB8AC3E}">
        <p14:creationId xmlns:p14="http://schemas.microsoft.com/office/powerpoint/2010/main" val="4201697607"/>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2.16</a:t>
            </a:r>
          </a:p>
          <a:p>
            <a:r>
              <a:rPr lang="en-US" dirty="0"/>
              <a:t>using </a:t>
            </a:r>
            <a:r>
              <a:rPr lang="en-US" dirty="0" err="1"/>
              <a:t>elif</a:t>
            </a:r>
            <a:endParaRPr lang="en-US" dirty="0"/>
          </a:p>
        </p:txBody>
      </p:sp>
    </p:spTree>
    <p:extLst>
      <p:ext uri="{BB962C8B-B14F-4D97-AF65-F5344CB8AC3E}">
        <p14:creationId xmlns:p14="http://schemas.microsoft.com/office/powerpoint/2010/main" val="102679322"/>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auto">
          <a:xfrm>
            <a:off x="23091" y="5486400"/>
            <a:ext cx="9007017"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3600" dirty="0">
                <a:solidFill>
                  <a:srgbClr val="000000"/>
                </a:solidFill>
                <a:latin typeface="+mn-lt"/>
              </a:rPr>
              <a:t>What happens if </a:t>
            </a:r>
            <a:r>
              <a:rPr lang="en-US" sz="3600" dirty="0" err="1">
                <a:solidFill>
                  <a:srgbClr val="000000"/>
                </a:solidFill>
                <a:latin typeface="Courier New"/>
                <a:cs typeface="Courier New"/>
              </a:rPr>
              <a:t>elif</a:t>
            </a:r>
            <a:r>
              <a:rPr lang="en-US" sz="3600" dirty="0">
                <a:solidFill>
                  <a:srgbClr val="000000"/>
                </a:solidFill>
                <a:latin typeface="+mn-lt"/>
              </a:rPr>
              <a:t> are replaced by </a:t>
            </a:r>
            <a:r>
              <a:rPr lang="en-US" sz="3600" dirty="0">
                <a:solidFill>
                  <a:srgbClr val="000000"/>
                </a:solidFill>
                <a:latin typeface="Courier New"/>
                <a:cs typeface="Courier New"/>
              </a:rPr>
              <a:t>if</a:t>
            </a:r>
            <a:r>
              <a:rPr lang="en-US" sz="3600" dirty="0">
                <a:solidFill>
                  <a:srgbClr val="000000"/>
                </a:solidFill>
                <a:latin typeface="+mn-lt"/>
              </a:rPr>
              <a:t>?</a:t>
            </a:r>
          </a:p>
        </p:txBody>
      </p:sp>
      <p:pic>
        <p:nvPicPr>
          <p:cNvPr id="7" name="Content Placeholder 6"/>
          <p:cNvPicPr>
            <a:picLocks noGrp="1" noChangeAspect="1"/>
          </p:cNvPicPr>
          <p:nvPr>
            <p:ph sz="quarter" idx="10"/>
          </p:nvPr>
        </p:nvPicPr>
        <p:blipFill>
          <a:blip r:embed="rId2"/>
          <a:stretch>
            <a:fillRect/>
          </a:stretch>
        </p:blipFill>
        <p:spPr>
          <a:xfrm>
            <a:off x="457200" y="914400"/>
            <a:ext cx="8502650" cy="3924300"/>
          </a:xfrm>
        </p:spPr>
      </p:pic>
    </p:spTree>
    <p:extLst>
      <p:ext uri="{BB962C8B-B14F-4D97-AF65-F5344CB8AC3E}">
        <p14:creationId xmlns:p14="http://schemas.microsoft.com/office/powerpoint/2010/main" val="340991577"/>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2.19</a:t>
            </a:r>
          </a:p>
          <a:p>
            <a:r>
              <a:rPr lang="en-US" dirty="0"/>
              <a:t>Updated Perfect Number classification</a:t>
            </a:r>
          </a:p>
        </p:txBody>
      </p:sp>
    </p:spTree>
    <p:extLst>
      <p:ext uri="{BB962C8B-B14F-4D97-AF65-F5344CB8AC3E}">
        <p14:creationId xmlns:p14="http://schemas.microsoft.com/office/powerpoint/2010/main" val="1673108271"/>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stretch>
            <a:fillRect/>
          </a:stretch>
        </p:blipFill>
        <p:spPr>
          <a:xfrm>
            <a:off x="152400" y="1371600"/>
            <a:ext cx="8621623" cy="3556000"/>
          </a:xfrm>
        </p:spPr>
      </p:pic>
    </p:spTree>
    <p:extLst>
      <p:ext uri="{BB962C8B-B14F-4D97-AF65-F5344CB8AC3E}">
        <p14:creationId xmlns:p14="http://schemas.microsoft.com/office/powerpoint/2010/main" val="2835121874"/>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More Control: Repetition</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917662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6"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Why Python (4): Useful </a:t>
            </a:r>
          </a:p>
        </p:txBody>
      </p:sp>
      <p:sp>
        <p:nvSpPr>
          <p:cNvPr id="79877" name="Rectangle 3"/>
          <p:cNvSpPr>
            <a:spLocks noGrp="1" noChangeArrowheads="1"/>
          </p:cNvSpPr>
          <p:nvPr>
            <p:ph idx="1"/>
          </p:nvPr>
        </p:nvSpPr>
        <p:spPr/>
        <p:txBody>
          <a:bodyPr/>
          <a:lstStyle/>
          <a:p>
            <a:pPr eaLnBrk="1" hangingPunct="1"/>
            <a:r>
              <a:rPr lang="en-US" dirty="0">
                <a:ea typeface="ＭＳ Ｐゴシック" pitchFamily="-111" charset="-128"/>
                <a:cs typeface="ＭＳ Ｐゴシック" pitchFamily="-111" charset="-128"/>
              </a:rPr>
              <a:t>As a result, Python is more generally useful for getting work done.</a:t>
            </a:r>
          </a:p>
          <a:p>
            <a:pPr eaLnBrk="1" hangingPunct="1"/>
            <a:r>
              <a:rPr lang="en-US" dirty="0">
                <a:ea typeface="ＭＳ Ｐゴシック" pitchFamily="-111" charset="-128"/>
                <a:cs typeface="ＭＳ Ｐゴシック" pitchFamily="-111" charset="-128"/>
              </a:rPr>
              <a:t>One course in Python makes you a capable (though not expert) programmer</a:t>
            </a:r>
          </a:p>
          <a:p>
            <a:pPr eaLnBrk="1" hangingPunct="1"/>
            <a:r>
              <a:rPr lang="en-US" dirty="0">
                <a:ea typeface="ＭＳ Ｐゴシック" pitchFamily="-111" charset="-128"/>
                <a:cs typeface="ＭＳ Ｐゴシック" pitchFamily="-111" charset="-128"/>
              </a:rPr>
              <a:t>Can use available packages and your new skill to solve problems.</a:t>
            </a:r>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Developing a while loop</a:t>
            </a:r>
          </a:p>
        </p:txBody>
      </p:sp>
      <p:sp>
        <p:nvSpPr>
          <p:cNvPr id="5" name="Content Placeholder 4"/>
          <p:cNvSpPr>
            <a:spLocks noGrp="1"/>
          </p:cNvSpPr>
          <p:nvPr>
            <p:ph idx="1"/>
          </p:nvPr>
        </p:nvSpPr>
        <p:spPr/>
        <p:txBody>
          <a:bodyPr/>
          <a:lstStyle/>
          <a:p>
            <a:pPr marL="0" indent="0">
              <a:buNone/>
            </a:pPr>
            <a:r>
              <a:rPr lang="en-US" dirty="0"/>
              <a:t>Working with the </a:t>
            </a:r>
            <a:r>
              <a:rPr lang="en-US" b="1" i="1" dirty="0"/>
              <a:t>loop control variable</a:t>
            </a:r>
            <a:r>
              <a:rPr lang="en-US" dirty="0"/>
              <a:t>:</a:t>
            </a:r>
          </a:p>
          <a:p>
            <a:r>
              <a:rPr lang="en-US" dirty="0"/>
              <a:t>Initialize the variable, typically outside of the loop and before the loop begins.</a:t>
            </a:r>
          </a:p>
          <a:p>
            <a:r>
              <a:rPr lang="en-US" dirty="0"/>
              <a:t>The condition statement of the while loop involves a Boolean using the variable.</a:t>
            </a:r>
          </a:p>
          <a:p>
            <a:r>
              <a:rPr lang="en-US" dirty="0"/>
              <a:t>Modify the value of the control variable during the course of the loop</a:t>
            </a:r>
          </a:p>
        </p:txBody>
      </p:sp>
    </p:spTree>
    <p:extLst>
      <p:ext uri="{BB962C8B-B14F-4D97-AF65-F5344CB8AC3E}">
        <p14:creationId xmlns:p14="http://schemas.microsoft.com/office/powerpoint/2010/main" val="99809570"/>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Issues:</a:t>
            </a:r>
          </a:p>
        </p:txBody>
      </p:sp>
      <p:sp>
        <p:nvSpPr>
          <p:cNvPr id="3" name="Content Placeholder 2"/>
          <p:cNvSpPr>
            <a:spLocks noGrp="1"/>
          </p:cNvSpPr>
          <p:nvPr>
            <p:ph idx="1"/>
          </p:nvPr>
        </p:nvSpPr>
        <p:spPr/>
        <p:txBody>
          <a:bodyPr/>
          <a:lstStyle/>
          <a:p>
            <a:pPr marL="0" indent="0">
              <a:buNone/>
            </a:pPr>
            <a:r>
              <a:rPr lang="en-US" dirty="0"/>
              <a:t>Loop never starts:</a:t>
            </a:r>
          </a:p>
          <a:p>
            <a:r>
              <a:rPr lang="en-US" dirty="0"/>
              <a:t>the control variable is not initialized as you thought (or perhaps you don</a:t>
            </a:r>
            <a:r>
              <a:rPr lang="fr-FR" dirty="0"/>
              <a:t>'</a:t>
            </a:r>
            <a:r>
              <a:rPr lang="en-US" dirty="0"/>
              <a:t>t always want it to start)</a:t>
            </a:r>
          </a:p>
          <a:p>
            <a:pPr marL="0" indent="0">
              <a:buNone/>
            </a:pPr>
            <a:r>
              <a:rPr lang="en-US" dirty="0"/>
              <a:t>Loop never ends:</a:t>
            </a:r>
          </a:p>
          <a:p>
            <a:r>
              <a:rPr lang="en-US" dirty="0"/>
              <a:t>the control variable is not modified during the loop (or not modified in a way to make the Boolean come out </a:t>
            </a:r>
            <a:r>
              <a:rPr lang="en-US" dirty="0">
                <a:latin typeface="Courier New"/>
                <a:cs typeface="Courier New"/>
              </a:rPr>
              <a:t>False</a:t>
            </a:r>
            <a:r>
              <a:rPr lang="en-US" dirty="0"/>
              <a:t>)</a:t>
            </a:r>
          </a:p>
        </p:txBody>
      </p:sp>
    </p:spTree>
    <p:extLst>
      <p:ext uri="{BB962C8B-B14F-4D97-AF65-F5344CB8AC3E}">
        <p14:creationId xmlns:p14="http://schemas.microsoft.com/office/powerpoint/2010/main" val="1103778625"/>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while loop, round two</a:t>
            </a:r>
          </a:p>
        </p:txBody>
      </p:sp>
      <p:sp>
        <p:nvSpPr>
          <p:cNvPr id="39939"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while loop, oddly, can have an associated </a:t>
            </a:r>
            <a:r>
              <a:rPr lang="en-US" dirty="0">
                <a:latin typeface="Courier New"/>
                <a:ea typeface="ＭＳ Ｐゴシック" pitchFamily="-109" charset="-128"/>
                <a:cs typeface="Courier New"/>
              </a:rPr>
              <a:t>else</a:t>
            </a:r>
            <a:r>
              <a:rPr lang="en-US" dirty="0">
                <a:ea typeface="ＭＳ Ｐゴシック" pitchFamily="-109" charset="-128"/>
                <a:cs typeface="ＭＳ Ｐゴシック" pitchFamily="-109" charset="-128"/>
              </a:rPr>
              <a:t> suite</a:t>
            </a:r>
          </a:p>
          <a:p>
            <a:pPr eaLnBrk="1" hangingPunct="1"/>
            <a:r>
              <a:rPr lang="en-US" dirty="0">
                <a:latin typeface="Courier New"/>
                <a:ea typeface="ＭＳ Ｐゴシック" pitchFamily="-109" charset="-128"/>
                <a:cs typeface="Courier New"/>
              </a:rPr>
              <a:t>else</a:t>
            </a:r>
            <a:r>
              <a:rPr lang="en-US" dirty="0">
                <a:ea typeface="ＭＳ Ｐゴシック" pitchFamily="-109" charset="-128"/>
                <a:cs typeface="ＭＳ Ｐゴシック" pitchFamily="-109" charset="-128"/>
              </a:rPr>
              <a:t> suite is executed when the loop finishes under normal conditions</a:t>
            </a:r>
          </a:p>
          <a:p>
            <a:pPr lvl="1" eaLnBrk="1" hangingPunct="1"/>
            <a:r>
              <a:rPr lang="en-US" dirty="0"/>
              <a:t>basically the last thing the loop does as it exits</a:t>
            </a:r>
          </a:p>
        </p:txBody>
      </p:sp>
    </p:spTree>
    <p:extLst>
      <p:ext uri="{BB962C8B-B14F-4D97-AF65-F5344CB8AC3E}">
        <p14:creationId xmlns:p14="http://schemas.microsoft.com/office/powerpoint/2010/main" val="1373841590"/>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while with else</a:t>
            </a:r>
          </a:p>
        </p:txBody>
      </p:sp>
      <p:sp>
        <p:nvSpPr>
          <p:cNvPr id="40963" name="Rectangle 3"/>
          <p:cNvSpPr>
            <a:spLocks noGrp="1" noChangeArrowheads="1"/>
          </p:cNvSpPr>
          <p:nvPr>
            <p:ph idx="1"/>
          </p:nvPr>
        </p:nvSpPr>
        <p:spPr/>
        <p:txBody>
          <a:bodyPr/>
          <a:lstStyle/>
          <a:p>
            <a:pPr eaLnBrk="1" hangingPunct="1">
              <a:lnSpc>
                <a:spcPct val="90000"/>
              </a:lnSpc>
              <a:buFont typeface="Wingdings" pitchFamily="-109" charset="2"/>
              <a:buNone/>
            </a:pPr>
            <a:r>
              <a:rPr lang="en-US" dirty="0">
                <a:solidFill>
                  <a:srgbClr val="000000"/>
                </a:solidFill>
                <a:latin typeface="Courier New" pitchFamily="-109" charset="0"/>
                <a:ea typeface="ＭＳ Ｐゴシック" pitchFamily="-109" charset="-128"/>
                <a:cs typeface="ＭＳ Ｐゴシック" pitchFamily="-109" charset="-128"/>
              </a:rPr>
              <a:t>while </a:t>
            </a:r>
            <a:r>
              <a:rPr lang="en-US" dirty="0" err="1">
                <a:solidFill>
                  <a:srgbClr val="000000"/>
                </a:solidFill>
                <a:latin typeface="Courier New" pitchFamily="-109" charset="0"/>
                <a:ea typeface="ＭＳ Ｐゴシック" pitchFamily="-109" charset="-128"/>
                <a:cs typeface="ＭＳ Ｐゴシック" pitchFamily="-109" charset="-128"/>
              </a:rPr>
              <a:t>booleanExpression</a:t>
            </a:r>
            <a:r>
              <a:rPr lang="en-US" dirty="0">
                <a:solidFill>
                  <a:srgbClr val="000000"/>
                </a:solidFill>
                <a:latin typeface="Courier New" pitchFamily="-109" charset="0"/>
                <a:ea typeface="ＭＳ Ｐゴシック" pitchFamily="-109" charset="-128"/>
                <a:cs typeface="ＭＳ Ｐゴシック" pitchFamily="-109" charset="-128"/>
              </a:rPr>
              <a:t>:</a:t>
            </a:r>
          </a:p>
          <a:p>
            <a:pPr eaLnBrk="1" hangingPunct="1">
              <a:lnSpc>
                <a:spcPct val="90000"/>
              </a:lnSpc>
              <a:buFont typeface="Wingdings" pitchFamily="-109" charset="2"/>
              <a:buNone/>
            </a:pPr>
            <a:r>
              <a:rPr lang="en-US" dirty="0">
                <a:solidFill>
                  <a:srgbClr val="000000"/>
                </a:solidFill>
                <a:latin typeface="Courier New" pitchFamily="-109" charset="0"/>
                <a:ea typeface="ＭＳ Ｐゴシック" pitchFamily="-109" charset="-128"/>
                <a:cs typeface="ＭＳ Ｐゴシック" pitchFamily="-109" charset="-128"/>
              </a:rPr>
              <a:t>	suite</a:t>
            </a:r>
          </a:p>
          <a:p>
            <a:pPr eaLnBrk="1" hangingPunct="1">
              <a:lnSpc>
                <a:spcPct val="90000"/>
              </a:lnSpc>
              <a:buFont typeface="Wingdings" pitchFamily="-109" charset="2"/>
              <a:buNone/>
            </a:pPr>
            <a:r>
              <a:rPr lang="en-US" dirty="0">
                <a:solidFill>
                  <a:srgbClr val="000000"/>
                </a:solidFill>
                <a:latin typeface="Courier New" pitchFamily="-109" charset="0"/>
                <a:ea typeface="ＭＳ Ｐゴシック" pitchFamily="-109" charset="-128"/>
                <a:cs typeface="ＭＳ Ｐゴシック" pitchFamily="-109" charset="-128"/>
              </a:rPr>
              <a:t>	suite</a:t>
            </a:r>
          </a:p>
          <a:p>
            <a:pPr eaLnBrk="1" hangingPunct="1">
              <a:lnSpc>
                <a:spcPct val="90000"/>
              </a:lnSpc>
              <a:buFont typeface="Wingdings" pitchFamily="-109" charset="2"/>
              <a:buNone/>
            </a:pPr>
            <a:r>
              <a:rPr lang="en-US" dirty="0">
                <a:solidFill>
                  <a:srgbClr val="000000"/>
                </a:solidFill>
                <a:latin typeface="Courier New" pitchFamily="-109" charset="0"/>
                <a:ea typeface="ＭＳ Ｐゴシック" pitchFamily="-109" charset="-128"/>
                <a:cs typeface="ＭＳ Ｐゴシック" pitchFamily="-109" charset="-128"/>
              </a:rPr>
              <a:t>else:</a:t>
            </a:r>
          </a:p>
          <a:p>
            <a:pPr eaLnBrk="1" hangingPunct="1">
              <a:lnSpc>
                <a:spcPct val="90000"/>
              </a:lnSpc>
              <a:buFont typeface="Wingdings" pitchFamily="-109" charset="2"/>
              <a:buNone/>
            </a:pPr>
            <a:r>
              <a:rPr lang="en-US" dirty="0">
                <a:solidFill>
                  <a:srgbClr val="000000"/>
                </a:solidFill>
                <a:latin typeface="Courier New" pitchFamily="-109" charset="0"/>
                <a:ea typeface="ＭＳ Ｐゴシック" pitchFamily="-109" charset="-128"/>
                <a:cs typeface="ＭＳ Ｐゴシック" pitchFamily="-109" charset="-128"/>
              </a:rPr>
              <a:t>	suite</a:t>
            </a:r>
          </a:p>
          <a:p>
            <a:pPr eaLnBrk="1" hangingPunct="1">
              <a:lnSpc>
                <a:spcPct val="90000"/>
              </a:lnSpc>
              <a:buFont typeface="Wingdings" pitchFamily="-109" charset="2"/>
              <a:buNone/>
            </a:pPr>
            <a:r>
              <a:rPr lang="en-US" dirty="0">
                <a:solidFill>
                  <a:srgbClr val="000000"/>
                </a:solidFill>
                <a:latin typeface="Courier New" pitchFamily="-109" charset="0"/>
                <a:ea typeface="ＭＳ Ｐゴシック" pitchFamily="-109" charset="-128"/>
                <a:cs typeface="ＭＳ Ｐゴシック" pitchFamily="-109" charset="-128"/>
              </a:rPr>
              <a:t>	suite</a:t>
            </a:r>
          </a:p>
          <a:p>
            <a:pPr eaLnBrk="1" hangingPunct="1">
              <a:lnSpc>
                <a:spcPct val="90000"/>
              </a:lnSpc>
              <a:buFont typeface="Wingdings" pitchFamily="-109" charset="2"/>
              <a:buNone/>
            </a:pPr>
            <a:r>
              <a:rPr lang="en-US" dirty="0">
                <a:solidFill>
                  <a:srgbClr val="000000"/>
                </a:solidFill>
                <a:latin typeface="Courier New" pitchFamily="-109" charset="0"/>
                <a:ea typeface="ＭＳ Ｐゴシック" pitchFamily="-109" charset="-128"/>
                <a:cs typeface="ＭＳ Ｐゴシック" pitchFamily="-109" charset="-128"/>
              </a:rPr>
              <a:t>rest of the program</a:t>
            </a:r>
          </a:p>
        </p:txBody>
      </p:sp>
    </p:spTree>
    <p:extLst>
      <p:ext uri="{BB962C8B-B14F-4D97-AF65-F5344CB8AC3E}">
        <p14:creationId xmlns:p14="http://schemas.microsoft.com/office/powerpoint/2010/main" val="4083223011"/>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219200" y="304800"/>
            <a:ext cx="6769100" cy="5868490"/>
          </a:xfrm>
        </p:spPr>
      </p:pic>
    </p:spTree>
    <p:extLst>
      <p:ext uri="{BB962C8B-B14F-4D97-AF65-F5344CB8AC3E}">
        <p14:creationId xmlns:p14="http://schemas.microsoft.com/office/powerpoint/2010/main" val="3175839868"/>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Break statement</a:t>
            </a:r>
            <a:endParaRPr lang="en-US" dirty="0"/>
          </a:p>
        </p:txBody>
      </p:sp>
      <p:sp>
        <p:nvSpPr>
          <p:cNvPr id="4" name="Content Placeholder 3"/>
          <p:cNvSpPr>
            <a:spLocks noGrp="1"/>
          </p:cNvSpPr>
          <p:nvPr>
            <p:ph idx="1"/>
          </p:nvPr>
        </p:nvSpPr>
        <p:spPr/>
        <p:txBody>
          <a:bodyPr/>
          <a:lstStyle/>
          <a:p>
            <a:r>
              <a:rPr lang="en-US" dirty="0"/>
              <a:t>A </a:t>
            </a:r>
            <a:r>
              <a:rPr lang="en-US" dirty="0">
                <a:solidFill>
                  <a:srgbClr val="660066"/>
                </a:solidFill>
                <a:latin typeface="Courier New"/>
                <a:cs typeface="Courier New"/>
              </a:rPr>
              <a:t>break</a:t>
            </a:r>
            <a:r>
              <a:rPr lang="en-US" dirty="0">
                <a:solidFill>
                  <a:srgbClr val="660066"/>
                </a:solidFill>
              </a:rPr>
              <a:t> </a:t>
            </a:r>
            <a:r>
              <a:rPr lang="en-US" dirty="0"/>
              <a:t>statement in a loop, if executed, exits the loop</a:t>
            </a:r>
          </a:p>
          <a:p>
            <a:r>
              <a:rPr lang="en-US" dirty="0"/>
              <a:t>It exists immediately, skipping whatever remains of the loop as well as the else statement (if it exists) of the loop</a:t>
            </a:r>
          </a:p>
        </p:txBody>
      </p:sp>
    </p:spTree>
    <p:extLst>
      <p:ext uri="{BB962C8B-B14F-4D97-AF65-F5344CB8AC3E}">
        <p14:creationId xmlns:p14="http://schemas.microsoft.com/office/powerpoint/2010/main" val="1241312733"/>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2.20</a:t>
            </a:r>
          </a:p>
          <a:p>
            <a:r>
              <a:rPr lang="en-US" dirty="0"/>
              <a:t>Loop, Hi Lo Game</a:t>
            </a:r>
          </a:p>
        </p:txBody>
      </p:sp>
    </p:spTree>
    <p:extLst>
      <p:ext uri="{BB962C8B-B14F-4D97-AF65-F5344CB8AC3E}">
        <p14:creationId xmlns:p14="http://schemas.microsoft.com/office/powerpoint/2010/main" val="2030969759"/>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304800" y="255104"/>
            <a:ext cx="8432800" cy="5866296"/>
          </a:xfrm>
        </p:spPr>
      </p:pic>
    </p:spTree>
    <p:extLst>
      <p:ext uri="{BB962C8B-B14F-4D97-AF65-F5344CB8AC3E}">
        <p14:creationId xmlns:p14="http://schemas.microsoft.com/office/powerpoint/2010/main" val="266437575"/>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Continue statement</a:t>
            </a:r>
            <a:endParaRPr lang="en-US" dirty="0"/>
          </a:p>
        </p:txBody>
      </p:sp>
      <p:sp>
        <p:nvSpPr>
          <p:cNvPr id="4" name="Content Placeholder 3"/>
          <p:cNvSpPr>
            <a:spLocks noGrp="1"/>
          </p:cNvSpPr>
          <p:nvPr>
            <p:ph idx="1"/>
          </p:nvPr>
        </p:nvSpPr>
        <p:spPr/>
        <p:txBody>
          <a:bodyPr/>
          <a:lstStyle/>
          <a:p>
            <a:r>
              <a:rPr lang="en-US" dirty="0"/>
              <a:t>A </a:t>
            </a:r>
            <a:r>
              <a:rPr lang="en-US" dirty="0">
                <a:solidFill>
                  <a:srgbClr val="660066"/>
                </a:solidFill>
                <a:latin typeface="Courier New"/>
                <a:cs typeface="Courier New"/>
              </a:rPr>
              <a:t>continue</a:t>
            </a:r>
            <a:r>
              <a:rPr lang="en-US" dirty="0">
                <a:solidFill>
                  <a:srgbClr val="660066"/>
                </a:solidFill>
              </a:rPr>
              <a:t> </a:t>
            </a:r>
            <a:r>
              <a:rPr lang="en-US" dirty="0"/>
              <a:t>statement, if executed in a loop, means to immediately jump back to the top of the loop and re-evaluate the conditional</a:t>
            </a:r>
          </a:p>
          <a:p>
            <a:r>
              <a:rPr lang="en-US" dirty="0"/>
              <a:t>Any remaining parts of the loop are skipped for the one iteration when the continue was executed</a:t>
            </a:r>
          </a:p>
        </p:txBody>
      </p:sp>
    </p:spTree>
    <p:extLst>
      <p:ext uri="{BB962C8B-B14F-4D97-AF65-F5344CB8AC3E}">
        <p14:creationId xmlns:p14="http://schemas.microsoft.com/office/powerpoint/2010/main" val="333556837"/>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2.21</a:t>
            </a:r>
          </a:p>
          <a:p>
            <a:r>
              <a:rPr lang="en-US" dirty="0"/>
              <a:t>Part of the guessing numbers program</a:t>
            </a:r>
          </a:p>
        </p:txBody>
      </p:sp>
    </p:spTree>
    <p:extLst>
      <p:ext uri="{BB962C8B-B14F-4D97-AF65-F5344CB8AC3E}">
        <p14:creationId xmlns:p14="http://schemas.microsoft.com/office/powerpoint/2010/main" val="29661144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026"/>
          <p:cNvSpPr>
            <a:spLocks noGrp="1" noChangeArrowheads="1"/>
          </p:cNvSpPr>
          <p:nvPr>
            <p:ph type="ctrTitle"/>
          </p:nvPr>
        </p:nvSpPr>
        <p:spPr/>
        <p:txBody>
          <a:bodyPr/>
          <a:lstStyle/>
          <a:p>
            <a:pPr eaLnBrk="1" hangingPunct="1"/>
            <a:r>
              <a:rPr lang="en-US">
                <a:ea typeface="ＭＳ Ｐゴシック" pitchFamily="-109" charset="-128"/>
                <a:cs typeface="ＭＳ Ｐゴシック" pitchFamily="-109" charset="-128"/>
              </a:rPr>
              <a:t>What is  Computer Science?</a:t>
            </a:r>
          </a:p>
        </p:txBody>
      </p:sp>
      <p:sp>
        <p:nvSpPr>
          <p:cNvPr id="18435" name="Rectangle 1027"/>
          <p:cNvSpPr>
            <a:spLocks noGrp="1" noChangeArrowheads="1"/>
          </p:cNvSpPr>
          <p:nvPr>
            <p:ph type="subTitle" idx="1"/>
          </p:nvPr>
        </p:nvSpPr>
        <p:spPr/>
        <p:txBody>
          <a:bodyPr/>
          <a:lstStyle/>
          <a:p>
            <a:pPr eaLnBrk="1" hangingPunct="1">
              <a:buFont typeface="Wingdings" pitchFamily="-109" charset="2"/>
              <a:buNone/>
            </a:pPr>
            <a:endParaRPr lang="en-US" dirty="0">
              <a:ea typeface="ＭＳ Ｐゴシック" pitchFamily="-109" charset="-128"/>
              <a:cs typeface="ＭＳ Ｐゴシック" pitchFamily="-109" charset="-128"/>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p:cNvSpPr>
            <a:spLocks noGrp="1"/>
          </p:cNvSpPr>
          <p:nvPr>
            <p:ph type="title"/>
          </p:nvPr>
        </p:nvSpPr>
        <p:spPr/>
        <p:txBody>
          <a:bodyPr/>
          <a:lstStyle/>
          <a:p>
            <a:r>
              <a:rPr lang="en-US" dirty="0">
                <a:ea typeface="ＭＳ Ｐゴシック" pitchFamily="-111" charset="-128"/>
                <a:cs typeface="ＭＳ Ｐゴシック" pitchFamily="-111" charset="-128"/>
              </a:rPr>
              <a:t>Computational Thinking</a:t>
            </a:r>
          </a:p>
        </p:txBody>
      </p:sp>
      <p:sp>
        <p:nvSpPr>
          <p:cNvPr id="80899" name="Content Placeholder 2"/>
          <p:cNvSpPr>
            <a:spLocks noGrp="1"/>
          </p:cNvSpPr>
          <p:nvPr>
            <p:ph idx="1"/>
          </p:nvPr>
        </p:nvSpPr>
        <p:spPr>
          <a:xfrm>
            <a:off x="457200" y="1256632"/>
            <a:ext cx="8229600" cy="4525963"/>
          </a:xfrm>
        </p:spPr>
        <p:txBody>
          <a:bodyPr/>
          <a:lstStyle/>
          <a:p>
            <a:pPr marL="0" indent="0">
              <a:buFont typeface="Wingdings" pitchFamily="-111" charset="2"/>
              <a:buNone/>
            </a:pPr>
            <a:r>
              <a:rPr lang="en-US" dirty="0">
                <a:ea typeface="ＭＳ Ｐゴシック" pitchFamily="-111" charset="-128"/>
                <a:cs typeface="ＭＳ Ｐゴシック" pitchFamily="-111" charset="-128"/>
              </a:rPr>
              <a:t>Having finished this course, we want you to have the following thought in your subsequent college career.</a:t>
            </a:r>
          </a:p>
          <a:p>
            <a:pPr marL="0" indent="0">
              <a:buFont typeface="Wingdings" pitchFamily="-111" charset="2"/>
              <a:buNone/>
            </a:pPr>
            <a:endParaRPr lang="en-US" dirty="0">
              <a:ea typeface="ＭＳ Ｐゴシック" pitchFamily="-111" charset="-128"/>
              <a:cs typeface="ＭＳ Ｐゴシック" pitchFamily="-111" charset="-128"/>
            </a:endParaRPr>
          </a:p>
          <a:p>
            <a:pPr marL="0" indent="0">
              <a:buFont typeface="Wingdings" pitchFamily="-111" charset="2"/>
              <a:buNone/>
            </a:pPr>
            <a:r>
              <a:rPr lang="en-US" dirty="0">
                <a:ea typeface="ＭＳ Ｐゴシック" pitchFamily="-111" charset="-128"/>
                <a:cs typeface="ＭＳ Ｐゴシック" pitchFamily="-111" charset="-128"/>
              </a:rPr>
              <a:t>“Hey, I’ll just write a program for that”. For us, that is “computational thinking”</a:t>
            </a:r>
          </a:p>
          <a:p>
            <a:pPr marL="0" indent="0">
              <a:buFont typeface="Wingdings" pitchFamily="-111" charset="2"/>
              <a:buNone/>
            </a:pPr>
            <a:endParaRPr lang="en-US" dirty="0">
              <a:ea typeface="ＭＳ Ｐゴシック" pitchFamily="-111" charset="-128"/>
              <a:cs typeface="ＭＳ Ｐゴシック" pitchFamily="-111" charset="-128"/>
            </a:endParaRPr>
          </a:p>
          <a:p>
            <a:pPr marL="0" indent="0">
              <a:buFont typeface="Wingdings" pitchFamily="-111" charset="2"/>
              <a:buNone/>
            </a:pPr>
            <a:r>
              <a:rPr lang="en-US" dirty="0">
                <a:ea typeface="ＭＳ Ｐゴシック" pitchFamily="-111" charset="-128"/>
                <a:cs typeface="ＭＳ Ｐゴシック" pitchFamily="-111" charset="-128"/>
              </a:rPr>
              <a:t>Python allows this to happen more readily.</a:t>
            </a:r>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152399" y="533400"/>
            <a:ext cx="8865829" cy="5105400"/>
          </a:xfrm>
        </p:spPr>
      </p:pic>
    </p:spTree>
    <p:extLst>
      <p:ext uri="{BB962C8B-B14F-4D97-AF65-F5344CB8AC3E}">
        <p14:creationId xmlns:p14="http://schemas.microsoft.com/office/powerpoint/2010/main" val="3740363118"/>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417638"/>
          </a:xfrm>
        </p:spPr>
        <p:txBody>
          <a:bodyPr/>
          <a:lstStyle/>
          <a:p>
            <a:r>
              <a:rPr lang="en-US" dirty="0"/>
              <a:t>change in control: Break and Continue</a:t>
            </a:r>
          </a:p>
        </p:txBody>
      </p:sp>
      <p:sp>
        <p:nvSpPr>
          <p:cNvPr id="4" name="Content Placeholder 3"/>
          <p:cNvSpPr>
            <a:spLocks noGrp="1"/>
          </p:cNvSpPr>
          <p:nvPr>
            <p:ph idx="1"/>
          </p:nvPr>
        </p:nvSpPr>
        <p:spPr/>
        <p:txBody>
          <a:bodyPr/>
          <a:lstStyle/>
          <a:p>
            <a:r>
              <a:rPr lang="en-US" dirty="0"/>
              <a:t>while loops are easiest read when the conditions of exit are clear</a:t>
            </a:r>
          </a:p>
          <a:p>
            <a:r>
              <a:rPr lang="en-US" dirty="0"/>
              <a:t>Excessive use of continue and break within a loop suite make it more difficult to decide when the loop will exit and what parts of the suite will be executed each loop.</a:t>
            </a:r>
          </a:p>
          <a:p>
            <a:r>
              <a:rPr lang="en-US" dirty="0"/>
              <a:t>Use them judiciously.</a:t>
            </a:r>
          </a:p>
        </p:txBody>
      </p:sp>
    </p:spTree>
    <p:extLst>
      <p:ext uri="{BB962C8B-B14F-4D97-AF65-F5344CB8AC3E}">
        <p14:creationId xmlns:p14="http://schemas.microsoft.com/office/powerpoint/2010/main" val="1028715279"/>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en-US" sz="3600" dirty="0">
                <a:ea typeface="ＭＳ Ｐゴシック" pitchFamily="-109" charset="-128"/>
                <a:cs typeface="ＭＳ Ｐゴシック" pitchFamily="-109" charset="-128"/>
              </a:rPr>
              <a:t>While overview</a:t>
            </a:r>
            <a:endParaRPr lang="en-US" sz="3200" dirty="0">
              <a:solidFill>
                <a:schemeClr val="hlink"/>
              </a:solidFill>
              <a:ea typeface="ＭＳ Ｐゴシック" pitchFamily="-109" charset="-128"/>
              <a:cs typeface="ＭＳ Ｐゴシック" pitchFamily="-109" charset="-128"/>
            </a:endParaRPr>
          </a:p>
        </p:txBody>
      </p:sp>
      <p:sp>
        <p:nvSpPr>
          <p:cNvPr id="41987" name="Rectangle 3"/>
          <p:cNvSpPr>
            <a:spLocks noGrp="1" noChangeArrowheads="1"/>
          </p:cNvSpPr>
          <p:nvPr>
            <p:ph idx="1"/>
          </p:nvPr>
        </p:nvSpPr>
        <p:spPr>
          <a:xfrm>
            <a:off x="457200" y="1828800"/>
            <a:ext cx="8229600" cy="3886200"/>
          </a:xfrm>
        </p:spPr>
        <p:txBody>
          <a:bodyPr/>
          <a:lstStyle/>
          <a:p>
            <a:pPr eaLnBrk="1" hangingPunct="1">
              <a:lnSpc>
                <a:spcPct val="90000"/>
              </a:lnSpc>
              <a:buFont typeface="Wingdings" pitchFamily="-109" charset="2"/>
              <a:buNone/>
            </a:pPr>
            <a:r>
              <a:rPr lang="en-US" sz="2400" dirty="0">
                <a:ea typeface="ＭＳ Ｐゴシック" pitchFamily="-109" charset="-128"/>
                <a:cs typeface="ＭＳ Ｐゴシック" pitchFamily="-109" charset="-128"/>
              </a:rPr>
              <a:t>while test1:</a:t>
            </a:r>
          </a:p>
          <a:p>
            <a:pPr eaLnBrk="1" hangingPunct="1">
              <a:lnSpc>
                <a:spcPct val="90000"/>
              </a:lnSpc>
              <a:buFont typeface="Wingdings" pitchFamily="-109" charset="2"/>
              <a:buNone/>
            </a:pPr>
            <a:r>
              <a:rPr lang="en-US" sz="2400" dirty="0">
                <a:ea typeface="ＭＳ Ｐゴシック" pitchFamily="-109" charset="-128"/>
                <a:cs typeface="ＭＳ Ｐゴシック" pitchFamily="-109" charset="-128"/>
              </a:rPr>
              <a:t>	statement_list_1</a:t>
            </a:r>
          </a:p>
          <a:p>
            <a:pPr eaLnBrk="1" hangingPunct="1">
              <a:lnSpc>
                <a:spcPct val="90000"/>
              </a:lnSpc>
              <a:buFont typeface="Wingdings" pitchFamily="-109" charset="2"/>
              <a:buNone/>
            </a:pPr>
            <a:r>
              <a:rPr lang="en-US" sz="2400" dirty="0">
                <a:ea typeface="ＭＳ Ｐゴシック" pitchFamily="-109" charset="-128"/>
                <a:cs typeface="ＭＳ Ｐゴシック" pitchFamily="-109" charset="-128"/>
              </a:rPr>
              <a:t>	if test2:  break         # Exit loop </a:t>
            </a:r>
            <a:r>
              <a:rPr lang="en-US" sz="2400" u="sng" dirty="0">
                <a:ea typeface="ＭＳ Ｐゴシック" pitchFamily="-109" charset="-128"/>
                <a:cs typeface="ＭＳ Ｐゴシック" pitchFamily="-109" charset="-128"/>
              </a:rPr>
              <a:t>now</a:t>
            </a:r>
            <a:r>
              <a:rPr lang="en-US" sz="2400" dirty="0">
                <a:ea typeface="ＭＳ Ｐゴシック" pitchFamily="-109" charset="-128"/>
                <a:cs typeface="ＭＳ Ｐゴシック" pitchFamily="-109" charset="-128"/>
              </a:rPr>
              <a:t>; skip else</a:t>
            </a:r>
          </a:p>
          <a:p>
            <a:pPr eaLnBrk="1" hangingPunct="1">
              <a:lnSpc>
                <a:spcPct val="90000"/>
              </a:lnSpc>
              <a:buFont typeface="Wingdings" pitchFamily="-109" charset="2"/>
              <a:buNone/>
            </a:pPr>
            <a:r>
              <a:rPr lang="en-US" sz="2400" dirty="0">
                <a:ea typeface="ＭＳ Ｐゴシック" pitchFamily="-109" charset="-128"/>
                <a:cs typeface="ＭＳ Ｐゴシック" pitchFamily="-109" charset="-128"/>
              </a:rPr>
              <a:t>	if test3:  continue     # Go to top of loop </a:t>
            </a:r>
            <a:r>
              <a:rPr lang="en-US" sz="2400" u="sng" dirty="0">
                <a:ea typeface="ＭＳ Ｐゴシック" pitchFamily="-109" charset="-128"/>
                <a:cs typeface="ＭＳ Ｐゴシック" pitchFamily="-109" charset="-128"/>
              </a:rPr>
              <a:t>now</a:t>
            </a:r>
          </a:p>
          <a:p>
            <a:pPr eaLnBrk="1" hangingPunct="1">
              <a:lnSpc>
                <a:spcPct val="90000"/>
              </a:lnSpc>
              <a:buFont typeface="Wingdings" pitchFamily="-109" charset="2"/>
              <a:buNone/>
            </a:pPr>
            <a:r>
              <a:rPr lang="en-US" sz="2400" dirty="0">
                <a:ea typeface="ＭＳ Ｐゴシック" pitchFamily="-109" charset="-128"/>
                <a:cs typeface="ＭＳ Ｐゴシック" pitchFamily="-109" charset="-128"/>
              </a:rPr>
              <a:t>	# more statements</a:t>
            </a:r>
          </a:p>
          <a:p>
            <a:pPr eaLnBrk="1" hangingPunct="1">
              <a:lnSpc>
                <a:spcPct val="90000"/>
              </a:lnSpc>
              <a:buFont typeface="Wingdings" pitchFamily="-109" charset="2"/>
              <a:buNone/>
            </a:pPr>
            <a:r>
              <a:rPr lang="en-US" sz="2400" dirty="0">
                <a:ea typeface="ＭＳ Ｐゴシック" pitchFamily="-109" charset="-128"/>
                <a:cs typeface="ＭＳ Ｐゴシック" pitchFamily="-109" charset="-128"/>
              </a:rPr>
              <a:t>else:</a:t>
            </a:r>
          </a:p>
          <a:p>
            <a:pPr eaLnBrk="1" hangingPunct="1">
              <a:lnSpc>
                <a:spcPct val="90000"/>
              </a:lnSpc>
              <a:buFont typeface="Wingdings" pitchFamily="-109" charset="2"/>
              <a:buNone/>
            </a:pPr>
            <a:r>
              <a:rPr lang="en-US" sz="2400" dirty="0">
                <a:ea typeface="ＭＳ Ｐゴシック" pitchFamily="-109" charset="-128"/>
                <a:cs typeface="ＭＳ Ｐゴシック" pitchFamily="-109" charset="-128"/>
              </a:rPr>
              <a:t>   	statement_list_2      # If we </a:t>
            </a:r>
            <a:r>
              <a:rPr lang="en-US" sz="2400" dirty="0" err="1">
                <a:ea typeface="ＭＳ Ｐゴシック" pitchFamily="-109" charset="-128"/>
                <a:cs typeface="ＭＳ Ｐゴシック" pitchFamily="-109" charset="-128"/>
              </a:rPr>
              <a:t>didn</a:t>
            </a:r>
            <a:r>
              <a:rPr lang="fr-FR" sz="2400" dirty="0">
                <a:ea typeface="ＭＳ Ｐゴシック" pitchFamily="-109" charset="-128"/>
                <a:cs typeface="ＭＳ Ｐゴシック" pitchFamily="-109" charset="-128"/>
              </a:rPr>
              <a:t>'</a:t>
            </a:r>
            <a:r>
              <a:rPr lang="en-US" sz="2400" dirty="0">
                <a:ea typeface="ＭＳ Ｐゴシック" pitchFamily="-109" charset="-128"/>
                <a:cs typeface="ＭＳ Ｐゴシック" pitchFamily="-109" charset="-128"/>
              </a:rPr>
              <a:t>t hit a </a:t>
            </a:r>
            <a:r>
              <a:rPr lang="fr-FR" sz="2400" dirty="0">
                <a:ea typeface="ＭＳ Ｐゴシック" pitchFamily="-109" charset="-128"/>
                <a:cs typeface="ＭＳ Ｐゴシック" pitchFamily="-109" charset="-128"/>
              </a:rPr>
              <a:t>'</a:t>
            </a:r>
            <a:r>
              <a:rPr lang="en-US" sz="2400" dirty="0">
                <a:ea typeface="ＭＳ Ｐゴシック" pitchFamily="-109" charset="-128"/>
                <a:cs typeface="ＭＳ Ｐゴシック" pitchFamily="-109" charset="-128"/>
              </a:rPr>
              <a:t>break</a:t>
            </a:r>
            <a:r>
              <a:rPr lang="fr-FR" sz="2400" dirty="0">
                <a:ea typeface="ＭＳ Ｐゴシック" pitchFamily="-109" charset="-128"/>
                <a:cs typeface="ＭＳ Ｐゴシック" pitchFamily="-109" charset="-128"/>
              </a:rPr>
              <a:t>'</a:t>
            </a:r>
            <a:endParaRPr lang="en-US" sz="2400" dirty="0">
              <a:solidFill>
                <a:schemeClr val="accent2"/>
              </a:solidFill>
              <a:ea typeface="ＭＳ Ｐゴシック" pitchFamily="-109" charset="-128"/>
              <a:cs typeface="ＭＳ Ｐゴシック" pitchFamily="-109" charset="-128"/>
            </a:endParaRPr>
          </a:p>
          <a:p>
            <a:pPr eaLnBrk="1" hangingPunct="1">
              <a:lnSpc>
                <a:spcPct val="90000"/>
              </a:lnSpc>
              <a:buFont typeface="Wingdings" pitchFamily="-109" charset="2"/>
              <a:buNone/>
            </a:pPr>
            <a:endParaRPr lang="en-US" sz="2400" dirty="0">
              <a:ea typeface="ＭＳ Ｐゴシック" pitchFamily="-109" charset="-128"/>
              <a:cs typeface="ＭＳ Ｐゴシック" pitchFamily="-109" charset="-128"/>
            </a:endParaRPr>
          </a:p>
          <a:p>
            <a:pPr eaLnBrk="1" hangingPunct="1">
              <a:lnSpc>
                <a:spcPct val="90000"/>
              </a:lnSpc>
              <a:buFont typeface="Wingdings" pitchFamily="-109" charset="2"/>
              <a:buNone/>
            </a:pPr>
            <a:r>
              <a:rPr lang="en-US" sz="2400" dirty="0">
                <a:ea typeface="ＭＳ Ｐゴシック" pitchFamily="-109" charset="-128"/>
                <a:cs typeface="ＭＳ Ｐゴシック" pitchFamily="-109" charset="-128"/>
              </a:rPr>
              <a:t># </a:t>
            </a:r>
            <a:r>
              <a:rPr lang="fr-FR" sz="2400" dirty="0">
                <a:ea typeface="ＭＳ Ｐゴシック" pitchFamily="-109" charset="-128"/>
                <a:cs typeface="ＭＳ Ｐゴシック" pitchFamily="-109" charset="-128"/>
              </a:rPr>
              <a:t>'</a:t>
            </a:r>
            <a:r>
              <a:rPr lang="en-US" sz="2400" dirty="0">
                <a:ea typeface="ＭＳ Ｐゴシック" pitchFamily="-109" charset="-128"/>
                <a:cs typeface="ＭＳ Ｐゴシック" pitchFamily="-109" charset="-128"/>
              </a:rPr>
              <a:t>break</a:t>
            </a:r>
            <a:r>
              <a:rPr lang="fr-FR" sz="2400" dirty="0">
                <a:ea typeface="ＭＳ Ｐゴシック" pitchFamily="-109" charset="-128"/>
                <a:cs typeface="ＭＳ Ｐゴシック" pitchFamily="-109" charset="-128"/>
              </a:rPr>
              <a:t>'</a:t>
            </a:r>
            <a:r>
              <a:rPr lang="en-US" sz="2400" dirty="0">
                <a:ea typeface="ＭＳ Ｐゴシック" pitchFamily="-109" charset="-128"/>
                <a:cs typeface="ＭＳ Ｐゴシック" pitchFamily="-109" charset="-128"/>
              </a:rPr>
              <a:t> or </a:t>
            </a:r>
            <a:r>
              <a:rPr lang="fr-FR" sz="2400" dirty="0">
                <a:ea typeface="ＭＳ Ｐゴシック" pitchFamily="-109" charset="-128"/>
                <a:cs typeface="ＭＳ Ｐゴシック" pitchFamily="-109" charset="-128"/>
              </a:rPr>
              <a:t>'</a:t>
            </a:r>
            <a:r>
              <a:rPr lang="en-US" sz="2400" dirty="0">
                <a:ea typeface="ＭＳ Ｐゴシック" pitchFamily="-109" charset="-128"/>
                <a:cs typeface="ＭＳ Ｐゴシック" pitchFamily="-109" charset="-128"/>
              </a:rPr>
              <a:t>continue</a:t>
            </a:r>
            <a:r>
              <a:rPr lang="fr-FR" sz="2400" dirty="0">
                <a:ea typeface="ＭＳ Ｐゴシック" pitchFamily="-109" charset="-128"/>
                <a:cs typeface="ＭＳ Ｐゴシック" pitchFamily="-109" charset="-128"/>
              </a:rPr>
              <a:t>'</a:t>
            </a:r>
            <a:r>
              <a:rPr lang="en-US" sz="2400" dirty="0">
                <a:ea typeface="ＭＳ Ｐゴシック" pitchFamily="-109" charset="-128"/>
                <a:cs typeface="ＭＳ Ｐゴシック" pitchFamily="-109" charset="-128"/>
              </a:rPr>
              <a:t> lines can appear anywhere</a:t>
            </a:r>
          </a:p>
          <a:p>
            <a:pPr eaLnBrk="1" hangingPunct="1">
              <a:lnSpc>
                <a:spcPct val="90000"/>
              </a:lnSpc>
            </a:pPr>
            <a:endParaRPr lang="en-US" sz="2400" dirty="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114137398"/>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Range and for loop</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19431180"/>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Range function</a:t>
            </a:r>
          </a:p>
        </p:txBody>
      </p:sp>
      <p:sp>
        <p:nvSpPr>
          <p:cNvPr id="3" name="Content Placeholder 2"/>
          <p:cNvSpPr>
            <a:spLocks noGrp="1"/>
          </p:cNvSpPr>
          <p:nvPr>
            <p:ph idx="1"/>
          </p:nvPr>
        </p:nvSpPr>
        <p:spPr>
          <a:xfrm>
            <a:off x="457200" y="1143000"/>
            <a:ext cx="8229600" cy="4800600"/>
          </a:xfrm>
        </p:spPr>
        <p:txBody>
          <a:bodyPr/>
          <a:lstStyle/>
          <a:p>
            <a:r>
              <a:rPr lang="en-US" dirty="0"/>
              <a:t>The range function represents a sequence of integers</a:t>
            </a:r>
          </a:p>
          <a:p>
            <a:r>
              <a:rPr lang="en-US" dirty="0"/>
              <a:t>the range function takes 3 arguments:</a:t>
            </a:r>
          </a:p>
          <a:p>
            <a:pPr lvl="1"/>
            <a:r>
              <a:rPr lang="en-US" dirty="0"/>
              <a:t>the beginning of the range. Assumed to be 0 if not provided</a:t>
            </a:r>
          </a:p>
          <a:p>
            <a:pPr lvl="1"/>
            <a:r>
              <a:rPr lang="en-US" dirty="0"/>
              <a:t>the end of the range, but not inclusive (up to but not including the number). Required</a:t>
            </a:r>
          </a:p>
          <a:p>
            <a:pPr lvl="1"/>
            <a:r>
              <a:rPr lang="en-US" dirty="0"/>
              <a:t>the step of the range. Assumed to be 1 if not provided</a:t>
            </a:r>
          </a:p>
          <a:p>
            <a:r>
              <a:rPr lang="en-US" dirty="0"/>
              <a:t>if only one </a:t>
            </a:r>
            <a:r>
              <a:rPr lang="en-US" dirty="0" err="1"/>
              <a:t>arg</a:t>
            </a:r>
            <a:r>
              <a:rPr lang="en-US" dirty="0"/>
              <a:t> provided, assumed to be the end value</a:t>
            </a:r>
          </a:p>
        </p:txBody>
      </p:sp>
    </p:spTree>
    <p:extLst>
      <p:ext uri="{BB962C8B-B14F-4D97-AF65-F5344CB8AC3E}">
        <p14:creationId xmlns:p14="http://schemas.microsoft.com/office/powerpoint/2010/main" val="3400021568"/>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Iterating through the sequence</a:t>
            </a:r>
          </a:p>
        </p:txBody>
      </p:sp>
      <p:sp>
        <p:nvSpPr>
          <p:cNvPr id="3" name="Content Placeholder 2"/>
          <p:cNvSpPr>
            <a:spLocks noGrp="1"/>
          </p:cNvSpPr>
          <p:nvPr>
            <p:ph idx="1"/>
          </p:nvPr>
        </p:nvSpPr>
        <p:spPr/>
        <p:txBody>
          <a:bodyPr/>
          <a:lstStyle/>
          <a:p>
            <a:pPr>
              <a:buNone/>
            </a:pPr>
            <a:r>
              <a:rPr lang="en-US" dirty="0">
                <a:solidFill>
                  <a:srgbClr val="000000"/>
                </a:solidFill>
                <a:latin typeface="Courier New"/>
                <a:cs typeface="Courier New"/>
              </a:rPr>
              <a:t>for num in range(1,5):</a:t>
            </a:r>
          </a:p>
          <a:p>
            <a:pPr>
              <a:buNone/>
            </a:pPr>
            <a:r>
              <a:rPr lang="en-US" dirty="0">
                <a:solidFill>
                  <a:srgbClr val="000000"/>
                </a:solidFill>
                <a:latin typeface="Courier New"/>
                <a:cs typeface="Courier New"/>
              </a:rPr>
              <a:t>    print(</a:t>
            </a:r>
            <a:r>
              <a:rPr lang="en-US" dirty="0" err="1">
                <a:solidFill>
                  <a:srgbClr val="000000"/>
                </a:solidFill>
                <a:latin typeface="Courier New"/>
                <a:cs typeface="Courier New"/>
              </a:rPr>
              <a:t>num</a:t>
            </a:r>
            <a:r>
              <a:rPr lang="en-US" dirty="0">
                <a:solidFill>
                  <a:srgbClr val="000000"/>
                </a:solidFill>
                <a:latin typeface="Courier New"/>
                <a:cs typeface="Courier New"/>
              </a:rPr>
              <a:t>) </a:t>
            </a:r>
          </a:p>
          <a:p>
            <a:r>
              <a:rPr lang="en-US" dirty="0"/>
              <a:t>range represents the sequence 1, 2, 3, 4</a:t>
            </a:r>
          </a:p>
          <a:p>
            <a:r>
              <a:rPr lang="en-US" dirty="0"/>
              <a:t>for loop assigns </a:t>
            </a:r>
            <a:r>
              <a:rPr lang="en-US" dirty="0" err="1">
                <a:latin typeface="Courier New"/>
                <a:cs typeface="Courier New"/>
              </a:rPr>
              <a:t>num</a:t>
            </a:r>
            <a:r>
              <a:rPr lang="en-US" dirty="0"/>
              <a:t> to each of the values in the sequence, one at a time, in sequence</a:t>
            </a:r>
          </a:p>
          <a:p>
            <a:r>
              <a:rPr lang="en-US" dirty="0"/>
              <a:t>prints each number (one number per line)</a:t>
            </a:r>
          </a:p>
        </p:txBody>
      </p:sp>
    </p:spTree>
    <p:extLst>
      <p:ext uri="{BB962C8B-B14F-4D97-AF65-F5344CB8AC3E}">
        <p14:creationId xmlns:p14="http://schemas.microsoft.com/office/powerpoint/2010/main" val="1902195357"/>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range generates on demand</a:t>
            </a:r>
          </a:p>
        </p:txBody>
      </p:sp>
      <p:sp>
        <p:nvSpPr>
          <p:cNvPr id="3" name="Content Placeholder 2"/>
          <p:cNvSpPr>
            <a:spLocks noGrp="1"/>
          </p:cNvSpPr>
          <p:nvPr>
            <p:ph idx="1"/>
          </p:nvPr>
        </p:nvSpPr>
        <p:spPr/>
        <p:txBody>
          <a:bodyPr/>
          <a:lstStyle/>
          <a:p>
            <a:pPr marL="0" indent="0">
              <a:buNone/>
            </a:pPr>
            <a:r>
              <a:rPr lang="en-US" dirty="0"/>
              <a:t>Range generates its values on demand</a:t>
            </a:r>
          </a:p>
          <a:p>
            <a:pPr marL="0" indent="0">
              <a:buNone/>
            </a:pPr>
            <a:endParaRPr lang="en-US" dirty="0"/>
          </a:p>
        </p:txBody>
      </p:sp>
      <p:pic>
        <p:nvPicPr>
          <p:cNvPr id="4" name="Picture 3"/>
          <p:cNvPicPr>
            <a:picLocks noChangeAspect="1"/>
          </p:cNvPicPr>
          <p:nvPr/>
        </p:nvPicPr>
        <p:blipFill>
          <a:blip r:embed="rId2"/>
          <a:stretch>
            <a:fillRect/>
          </a:stretch>
        </p:blipFill>
        <p:spPr>
          <a:xfrm>
            <a:off x="1981200" y="2362200"/>
            <a:ext cx="4038600" cy="3977409"/>
          </a:xfrm>
          <a:prstGeom prst="rect">
            <a:avLst/>
          </a:prstGeom>
        </p:spPr>
      </p:pic>
    </p:spTree>
    <p:extLst>
      <p:ext uri="{BB962C8B-B14F-4D97-AF65-F5344CB8AC3E}">
        <p14:creationId xmlns:p14="http://schemas.microsoft.com/office/powerpoint/2010/main" val="411536378"/>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Hailstone example</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1922817766"/>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Collatz</a:t>
            </a:r>
            <a:endParaRPr lang="en-US" dirty="0"/>
          </a:p>
        </p:txBody>
      </p:sp>
      <p:sp>
        <p:nvSpPr>
          <p:cNvPr id="3" name="Content Placeholder 2"/>
          <p:cNvSpPr>
            <a:spLocks noGrp="1"/>
          </p:cNvSpPr>
          <p:nvPr>
            <p:ph idx="1"/>
          </p:nvPr>
        </p:nvSpPr>
        <p:spPr/>
        <p:txBody>
          <a:bodyPr/>
          <a:lstStyle/>
          <a:p>
            <a:r>
              <a:rPr lang="en-US" dirty="0"/>
              <a:t>The </a:t>
            </a:r>
            <a:r>
              <a:rPr lang="en-US" dirty="0" err="1"/>
              <a:t>Collatz</a:t>
            </a:r>
            <a:r>
              <a:rPr lang="en-US" dirty="0"/>
              <a:t> sequence is a simple algorithm applied to any positive integer</a:t>
            </a:r>
          </a:p>
          <a:p>
            <a:r>
              <a:rPr lang="en-US" dirty="0"/>
              <a:t>In general, by applying this algorithm to your starting number you generate a sequence of other positive numbers, ending at 1</a:t>
            </a:r>
          </a:p>
          <a:p>
            <a:r>
              <a:rPr lang="en-US" dirty="0"/>
              <a:t>Unproven whether every number ends in 1 (though strong evidence exists)</a:t>
            </a:r>
          </a:p>
        </p:txBody>
      </p:sp>
    </p:spTree>
    <p:extLst>
      <p:ext uri="{BB962C8B-B14F-4D97-AF65-F5344CB8AC3E}">
        <p14:creationId xmlns:p14="http://schemas.microsoft.com/office/powerpoint/2010/main" val="3735652271"/>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a:t>
            </a:r>
          </a:p>
        </p:txBody>
      </p:sp>
      <p:sp>
        <p:nvSpPr>
          <p:cNvPr id="3" name="Content Placeholder 2"/>
          <p:cNvSpPr>
            <a:spLocks noGrp="1"/>
          </p:cNvSpPr>
          <p:nvPr>
            <p:ph idx="1"/>
          </p:nvPr>
        </p:nvSpPr>
        <p:spPr/>
        <p:txBody>
          <a:bodyPr/>
          <a:lstStyle/>
          <a:p>
            <a:pPr>
              <a:buNone/>
            </a:pPr>
            <a:r>
              <a:rPr lang="en-US" dirty="0"/>
              <a:t>while the number does not equal one</a:t>
            </a:r>
          </a:p>
          <a:p>
            <a:r>
              <a:rPr lang="en-US" dirty="0"/>
              <a:t>If the number is odd, multiply by 3 and add 1</a:t>
            </a:r>
          </a:p>
          <a:p>
            <a:r>
              <a:rPr lang="en-US" dirty="0"/>
              <a:t>If the number is even, divide by 2</a:t>
            </a:r>
          </a:p>
          <a:p>
            <a:r>
              <a:rPr lang="en-US" dirty="0"/>
              <a:t>Use the new number and reapply the algorithm</a:t>
            </a:r>
          </a:p>
        </p:txBody>
      </p:sp>
    </p:spTree>
    <p:extLst>
      <p:ext uri="{BB962C8B-B14F-4D97-AF65-F5344CB8AC3E}">
        <p14:creationId xmlns:p14="http://schemas.microsoft.com/office/powerpoint/2010/main" val="3095216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Python the best language?</a:t>
            </a:r>
          </a:p>
        </p:txBody>
      </p:sp>
      <p:sp>
        <p:nvSpPr>
          <p:cNvPr id="3" name="Content Placeholder 2"/>
          <p:cNvSpPr>
            <a:spLocks noGrp="1"/>
          </p:cNvSpPr>
          <p:nvPr>
            <p:ph idx="1"/>
          </p:nvPr>
        </p:nvSpPr>
        <p:spPr/>
        <p:txBody>
          <a:bodyPr/>
          <a:lstStyle/>
          <a:p>
            <a:r>
              <a:rPr lang="en-US" dirty="0"/>
              <a:t>The answer is no. This is because there is no best language. </a:t>
            </a:r>
          </a:p>
          <a:p>
            <a:r>
              <a:rPr lang="en-US" dirty="0"/>
              <a:t>Computer languages, like tools, are suited for different tasks (what’s the best shovel? Depends on what you are doing).</a:t>
            </a:r>
          </a:p>
          <a:p>
            <a:r>
              <a:rPr lang="en-US" dirty="0"/>
              <a:t>For introductory students, we think Python is a very good language.</a:t>
            </a:r>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 and Odd</a:t>
            </a:r>
          </a:p>
        </p:txBody>
      </p:sp>
      <p:sp>
        <p:nvSpPr>
          <p:cNvPr id="3" name="Content Placeholder 2"/>
          <p:cNvSpPr>
            <a:spLocks noGrp="1"/>
          </p:cNvSpPr>
          <p:nvPr>
            <p:ph idx="1"/>
          </p:nvPr>
        </p:nvSpPr>
        <p:spPr/>
        <p:txBody>
          <a:bodyPr/>
          <a:lstStyle/>
          <a:p>
            <a:pPr>
              <a:buNone/>
            </a:pPr>
            <a:r>
              <a:rPr lang="en-US" dirty="0"/>
              <a:t>Use the remainder operator</a:t>
            </a:r>
          </a:p>
          <a:p>
            <a:r>
              <a:rPr lang="en-US" dirty="0">
                <a:latin typeface="Courier New"/>
                <a:cs typeface="Courier New"/>
              </a:rPr>
              <a:t>if num % 2 == 0:   </a:t>
            </a:r>
            <a:r>
              <a:rPr lang="en-US" dirty="0"/>
              <a:t># even</a:t>
            </a:r>
          </a:p>
          <a:p>
            <a:r>
              <a:rPr lang="en-US" dirty="0">
                <a:latin typeface="Courier New"/>
                <a:cs typeface="Courier New"/>
              </a:rPr>
              <a:t>if num % 2 == 1:   </a:t>
            </a:r>
            <a:r>
              <a:rPr lang="en-US" dirty="0"/>
              <a:t># odd</a:t>
            </a:r>
          </a:p>
          <a:p>
            <a:r>
              <a:rPr lang="en-US" dirty="0">
                <a:latin typeface="Courier New"/>
                <a:cs typeface="Courier New"/>
              </a:rPr>
              <a:t>if num %2:          </a:t>
            </a:r>
            <a:r>
              <a:rPr lang="en-US" dirty="0"/>
              <a:t># odd (why???)</a:t>
            </a:r>
          </a:p>
        </p:txBody>
      </p:sp>
    </p:spTree>
    <p:extLst>
      <p:ext uri="{BB962C8B-B14F-4D97-AF65-F5344CB8AC3E}">
        <p14:creationId xmlns:p14="http://schemas.microsoft.com/office/powerpoint/2010/main" val="2775186687"/>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2.25</a:t>
            </a:r>
          </a:p>
          <a:p>
            <a:r>
              <a:rPr lang="en-US" dirty="0"/>
              <a:t>Hailstone Sequence, loop</a:t>
            </a:r>
          </a:p>
        </p:txBody>
      </p:sp>
    </p:spTree>
    <p:extLst>
      <p:ext uri="{BB962C8B-B14F-4D97-AF65-F5344CB8AC3E}">
        <p14:creationId xmlns:p14="http://schemas.microsoft.com/office/powerpoint/2010/main" val="2024165875"/>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685800" y="76200"/>
            <a:ext cx="8001000" cy="6152668"/>
          </a:xfrm>
        </p:spPr>
      </p:pic>
    </p:spTree>
    <p:extLst>
      <p:ext uri="{BB962C8B-B14F-4D97-AF65-F5344CB8AC3E}">
        <p14:creationId xmlns:p14="http://schemas.microsoft.com/office/powerpoint/2010/main" val="775936771"/>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Rules</a:t>
            </a:r>
          </a:p>
        </p:txBody>
      </p:sp>
      <p:sp>
        <p:nvSpPr>
          <p:cNvPr id="5" name="Content Placeholder 4"/>
          <p:cNvSpPr>
            <a:spLocks noGrp="1"/>
          </p:cNvSpPr>
          <p:nvPr>
            <p:ph idx="1"/>
          </p:nvPr>
        </p:nvSpPr>
        <p:spPr/>
        <p:txBody>
          <a:bodyPr/>
          <a:lstStyle/>
          <a:p>
            <a:pPr marL="514350" indent="-514350">
              <a:buFont typeface="+mj-lt"/>
              <a:buAutoNum type="arabicPeriod"/>
            </a:pPr>
            <a:r>
              <a:rPr lang="en-US" sz="2800" dirty="0"/>
              <a:t>Think before you program!</a:t>
            </a:r>
          </a:p>
          <a:p>
            <a:pPr marL="514350" indent="-514350">
              <a:buFont typeface="+mj-lt"/>
              <a:buAutoNum type="arabicPeriod"/>
            </a:pPr>
            <a:r>
              <a:rPr lang="en-US" sz="2800" dirty="0"/>
              <a:t>A program is a human-readable essay on problem solving that also happens to execute on a computer.</a:t>
            </a:r>
          </a:p>
          <a:p>
            <a:pPr marL="514350" indent="-514350">
              <a:buFont typeface="+mj-lt"/>
              <a:buAutoNum type="arabicPeriod"/>
            </a:pPr>
            <a:r>
              <a:rPr lang="en-US" sz="2800" dirty="0"/>
              <a:t>The best way to improve your programming and problem solving skills is to practice!</a:t>
            </a:r>
          </a:p>
          <a:p>
            <a:pPr marL="514350" indent="-514350">
              <a:buFont typeface="+mj-lt"/>
              <a:buAutoNum type="arabicPeriod"/>
            </a:pPr>
            <a:r>
              <a:rPr lang="en-US" sz="2800" dirty="0"/>
              <a:t>A foolish consistency is the hobgoblin of little minds</a:t>
            </a:r>
          </a:p>
          <a:p>
            <a:pPr marL="514350" indent="-514350">
              <a:buFont typeface="+mj-lt"/>
              <a:buAutoNum type="arabicPeriod"/>
            </a:pPr>
            <a:r>
              <a:rPr lang="en-US" sz="2800" dirty="0"/>
              <a:t>Test your code, often and thoroughly</a:t>
            </a:r>
          </a:p>
          <a:p>
            <a:pPr marL="0" indent="0">
              <a:buNone/>
            </a:pPr>
            <a:endParaRPr lang="en-US" sz="2800" dirty="0"/>
          </a:p>
        </p:txBody>
      </p:sp>
    </p:spTree>
    <p:extLst>
      <p:ext uri="{BB962C8B-B14F-4D97-AF65-F5344CB8AC3E}">
        <p14:creationId xmlns:p14="http://schemas.microsoft.com/office/powerpoint/2010/main" val="1008883188"/>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ext Placeholder 1">
            <a:extLst>
              <a:ext uri="{FF2B5EF4-FFF2-40B4-BE49-F238E27FC236}">
                <a16:creationId xmlns:a16="http://schemas.microsoft.com/office/drawing/2014/main" id="{E577BDCF-556A-6D42-B1E3-FD35E4208B60}"/>
              </a:ext>
            </a:extLst>
          </p:cNvPr>
          <p:cNvSpPr>
            <a:spLocks noGrp="1" noChangeArrowheads="1"/>
          </p:cNvSpPr>
          <p:nvPr>
            <p:ph type="body" sz="quarter" idx="10"/>
          </p:nvPr>
        </p:nvSpPr>
        <p:spPr/>
        <p:txBody>
          <a:bodyPr/>
          <a:lstStyle/>
          <a:p>
            <a:pPr eaLnBrk="1" hangingPunct="1"/>
            <a:r>
              <a:rPr lang="en-US" altLang="en-US" dirty="0">
                <a:latin typeface="Rosewood Std Regular" charset="0"/>
                <a:cs typeface="Arial" panose="020B0604020202020204" pitchFamily="34" charset="0"/>
              </a:rPr>
              <a:t>Chapter 3</a:t>
            </a:r>
          </a:p>
        </p:txBody>
      </p:sp>
      <p:sp>
        <p:nvSpPr>
          <p:cNvPr id="10242" name="Text Placeholder 2">
            <a:extLst>
              <a:ext uri="{FF2B5EF4-FFF2-40B4-BE49-F238E27FC236}">
                <a16:creationId xmlns:a16="http://schemas.microsoft.com/office/drawing/2014/main" id="{34147EA4-964D-A645-81F5-6C58D321527E}"/>
              </a:ext>
            </a:extLst>
          </p:cNvPr>
          <p:cNvSpPr>
            <a:spLocks noGrp="1" noChangeArrowheads="1"/>
          </p:cNvSpPr>
          <p:nvPr>
            <p:ph type="body" sz="quarter" idx="11"/>
          </p:nvPr>
        </p:nvSpPr>
        <p:spPr>
          <a:xfrm>
            <a:off x="1588" y="3352800"/>
            <a:ext cx="4419600" cy="1752600"/>
          </a:xfrm>
        </p:spPr>
        <p:txBody>
          <a:bodyPr/>
          <a:lstStyle/>
          <a:p>
            <a:pPr eaLnBrk="1" hangingPunct="1"/>
            <a:r>
              <a:rPr lang="en-US" altLang="en-US">
                <a:latin typeface="Bernard MT Condensed" panose="02050806060905020404" pitchFamily="18" charset="77"/>
                <a:cs typeface="Arial" panose="020B0604020202020204" pitchFamily="34" charset="0"/>
              </a:rPr>
              <a:t>Algorithms and Program Development</a:t>
            </a:r>
          </a:p>
        </p:txBody>
      </p:sp>
    </p:spTree>
    <p:extLst>
      <p:ext uri="{BB962C8B-B14F-4D97-AF65-F5344CB8AC3E}">
        <p14:creationId xmlns:p14="http://schemas.microsoft.com/office/powerpoint/2010/main" val="1433650356"/>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itle 1">
            <a:extLst>
              <a:ext uri="{FF2B5EF4-FFF2-40B4-BE49-F238E27FC236}">
                <a16:creationId xmlns:a16="http://schemas.microsoft.com/office/drawing/2014/main" id="{B9904FAA-9FFB-2246-BB58-72F807413B15}"/>
              </a:ext>
            </a:extLst>
          </p:cNvPr>
          <p:cNvSpPr>
            <a:spLocks noGrp="1" noChangeArrowheads="1"/>
          </p:cNvSpPr>
          <p:nvPr>
            <p:ph type="title"/>
          </p:nvPr>
        </p:nvSpPr>
        <p:spPr/>
        <p:txBody>
          <a:bodyPr/>
          <a:lstStyle/>
          <a:p>
            <a:pPr eaLnBrk="1" hangingPunct="1"/>
            <a:r>
              <a:rPr lang="en-US" altLang="en-US"/>
              <a:t>What is an algorithm (</a:t>
            </a:r>
            <a:r>
              <a:rPr lang="en-US" altLang="en-US">
                <a:solidFill>
                  <a:srgbClr val="FF0000"/>
                </a:solidFill>
              </a:rPr>
              <a:t>algrím</a:t>
            </a:r>
            <a:r>
              <a:rPr lang="en-US" altLang="en-US"/>
              <a:t>)</a:t>
            </a:r>
          </a:p>
        </p:txBody>
      </p:sp>
      <p:sp>
        <p:nvSpPr>
          <p:cNvPr id="11266" name="Content Placeholder 2">
            <a:extLst>
              <a:ext uri="{FF2B5EF4-FFF2-40B4-BE49-F238E27FC236}">
                <a16:creationId xmlns:a16="http://schemas.microsoft.com/office/drawing/2014/main" id="{3F912095-82E2-DA42-834E-380F8ADB1E67}"/>
              </a:ext>
            </a:extLst>
          </p:cNvPr>
          <p:cNvSpPr>
            <a:spLocks noGrp="1" noChangeArrowheads="1"/>
          </p:cNvSpPr>
          <p:nvPr>
            <p:ph idx="1"/>
          </p:nvPr>
        </p:nvSpPr>
        <p:spPr/>
        <p:txBody>
          <a:bodyPr/>
          <a:lstStyle/>
          <a:p>
            <a:pPr eaLnBrk="1" hangingPunct="1"/>
            <a:r>
              <a:rPr lang="en-US" altLang="en-US"/>
              <a:t>process or a set of rules to be followed in calculations or other problem-solving operations</a:t>
            </a:r>
          </a:p>
          <a:p>
            <a:pPr eaLnBrk="1" hangingPunct="1">
              <a:buFontTx/>
              <a:buNone/>
            </a:pPr>
            <a:endParaRPr lang="en-US" altLang="en-US"/>
          </a:p>
          <a:p>
            <a:pPr eaLnBrk="1" hangingPunct="1">
              <a:buFontTx/>
              <a:buNone/>
            </a:pPr>
            <a:r>
              <a:rPr lang="en-US" altLang="en-US"/>
              <a:t>more informally</a:t>
            </a:r>
          </a:p>
          <a:p>
            <a:pPr eaLnBrk="1" hangingPunct="1">
              <a:buFontTx/>
              <a:buNone/>
            </a:pPr>
            <a:endParaRPr lang="en-US" altLang="en-US"/>
          </a:p>
          <a:p>
            <a:pPr eaLnBrk="1" hangingPunct="1"/>
            <a:r>
              <a:rPr lang="en-US" altLang="en-US"/>
              <a:t>a recipe for solving a problem</a:t>
            </a:r>
          </a:p>
        </p:txBody>
      </p:sp>
    </p:spTree>
    <p:extLst>
      <p:ext uri="{BB962C8B-B14F-4D97-AF65-F5344CB8AC3E}">
        <p14:creationId xmlns:p14="http://schemas.microsoft.com/office/powerpoint/2010/main" val="1178061815"/>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a:extLst>
              <a:ext uri="{FF2B5EF4-FFF2-40B4-BE49-F238E27FC236}">
                <a16:creationId xmlns:a16="http://schemas.microsoft.com/office/drawing/2014/main" id="{1DD19075-F7B8-E54C-A50A-E0375111228F}"/>
              </a:ext>
            </a:extLst>
          </p:cNvPr>
          <p:cNvSpPr>
            <a:spLocks noGrp="1" noChangeArrowheads="1"/>
          </p:cNvSpPr>
          <p:nvPr>
            <p:ph type="title"/>
          </p:nvPr>
        </p:nvSpPr>
        <p:spPr>
          <a:xfrm>
            <a:off x="457200" y="76200"/>
            <a:ext cx="8229600" cy="1143000"/>
          </a:xfrm>
        </p:spPr>
        <p:txBody>
          <a:bodyPr/>
          <a:lstStyle/>
          <a:p>
            <a:pPr eaLnBrk="1" hangingPunct="1"/>
            <a:r>
              <a:rPr lang="en-US" altLang="en-US"/>
              <a:t>Example:Square Root Algorithm</a:t>
            </a:r>
          </a:p>
        </p:txBody>
      </p:sp>
      <p:sp>
        <p:nvSpPr>
          <p:cNvPr id="12290" name="Content Placeholder 2">
            <a:extLst>
              <a:ext uri="{FF2B5EF4-FFF2-40B4-BE49-F238E27FC236}">
                <a16:creationId xmlns:a16="http://schemas.microsoft.com/office/drawing/2014/main" id="{E4118DE3-DA24-8143-BDE4-D19DA8200F6E}"/>
              </a:ext>
            </a:extLst>
          </p:cNvPr>
          <p:cNvSpPr>
            <a:spLocks noGrp="1" noChangeArrowheads="1"/>
          </p:cNvSpPr>
          <p:nvPr>
            <p:ph idx="1"/>
          </p:nvPr>
        </p:nvSpPr>
        <p:spPr>
          <a:xfrm>
            <a:off x="457200" y="1066800"/>
            <a:ext cx="8229600" cy="4876800"/>
          </a:xfrm>
        </p:spPr>
        <p:txBody>
          <a:bodyPr/>
          <a:lstStyle/>
          <a:p>
            <a:pPr marL="514350" indent="-514350" eaLnBrk="1" hangingPunct="1">
              <a:buFontTx/>
              <a:buAutoNum type="arabicPeriod"/>
            </a:pPr>
            <a:r>
              <a:rPr lang="en-US" altLang="en-US"/>
              <a:t>Guess the square root of the number</a:t>
            </a:r>
          </a:p>
          <a:p>
            <a:pPr marL="514350" indent="-514350" eaLnBrk="1" hangingPunct="1">
              <a:buFontTx/>
              <a:buAutoNum type="arabicPeriod"/>
            </a:pPr>
            <a:r>
              <a:rPr lang="en-US" altLang="en-US"/>
              <a:t>Divide the working number by the guess</a:t>
            </a:r>
          </a:p>
          <a:p>
            <a:pPr marL="514350" indent="-514350" eaLnBrk="1" hangingPunct="1">
              <a:buFontTx/>
              <a:buAutoNum type="arabicPeriod"/>
            </a:pPr>
            <a:r>
              <a:rPr lang="en-US" altLang="en-US"/>
              <a:t>Average the quotient (from 2) and the guess</a:t>
            </a:r>
          </a:p>
          <a:p>
            <a:pPr marL="514350" indent="-514350" eaLnBrk="1" hangingPunct="1">
              <a:buFontTx/>
              <a:buAutoNum type="arabicPeriod"/>
            </a:pPr>
            <a:r>
              <a:rPr lang="en-US" altLang="en-US"/>
              <a:t>Make the new guess the average from step 3</a:t>
            </a:r>
          </a:p>
          <a:p>
            <a:pPr marL="514350" indent="-514350" eaLnBrk="1" hangingPunct="1">
              <a:buFontTx/>
              <a:buAutoNum type="arabicPeriod"/>
            </a:pPr>
            <a:r>
              <a:rPr lang="en-US" altLang="en-US"/>
              <a:t>If the new guess is “sufficiently different” from the old guess, go back to step 2, else halt.</a:t>
            </a:r>
          </a:p>
        </p:txBody>
      </p:sp>
    </p:spTree>
    <p:extLst>
      <p:ext uri="{BB962C8B-B14F-4D97-AF65-F5344CB8AC3E}">
        <p14:creationId xmlns:p14="http://schemas.microsoft.com/office/powerpoint/2010/main" val="294648273"/>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a:extLst>
              <a:ext uri="{FF2B5EF4-FFF2-40B4-BE49-F238E27FC236}">
                <a16:creationId xmlns:a16="http://schemas.microsoft.com/office/drawing/2014/main" id="{AAF6C3F9-4A5E-594D-AACA-6FE14A91C729}"/>
              </a:ext>
            </a:extLst>
          </p:cNvPr>
          <p:cNvSpPr>
            <a:spLocks noGrp="1" noChangeArrowheads="1"/>
          </p:cNvSpPr>
          <p:nvPr>
            <p:ph type="title"/>
          </p:nvPr>
        </p:nvSpPr>
        <p:spPr/>
        <p:txBody>
          <a:bodyPr/>
          <a:lstStyle/>
          <a:p>
            <a:pPr eaLnBrk="1" hangingPunct="1"/>
            <a:r>
              <a:rPr lang="en-US" altLang="en-US"/>
              <a:t>Algorithm vs Program</a:t>
            </a:r>
          </a:p>
        </p:txBody>
      </p:sp>
      <p:sp>
        <p:nvSpPr>
          <p:cNvPr id="13314" name="Content Placeholder 2">
            <a:extLst>
              <a:ext uri="{FF2B5EF4-FFF2-40B4-BE49-F238E27FC236}">
                <a16:creationId xmlns:a16="http://schemas.microsoft.com/office/drawing/2014/main" id="{CA01F157-ADD4-934D-BA68-1795E5C30C81}"/>
              </a:ext>
            </a:extLst>
          </p:cNvPr>
          <p:cNvSpPr>
            <a:spLocks noGrp="1" noChangeArrowheads="1"/>
          </p:cNvSpPr>
          <p:nvPr>
            <p:ph idx="1"/>
          </p:nvPr>
        </p:nvSpPr>
        <p:spPr/>
        <p:txBody>
          <a:bodyPr/>
          <a:lstStyle/>
          <a:p>
            <a:pPr eaLnBrk="1" hangingPunct="1"/>
            <a:r>
              <a:rPr lang="en-US" altLang="en-US"/>
              <a:t>an </a:t>
            </a:r>
            <a:r>
              <a:rPr lang="en-US" altLang="en-US" b="1" i="1"/>
              <a:t>algorithm</a:t>
            </a:r>
            <a:r>
              <a:rPr lang="en-US" altLang="en-US" b="1"/>
              <a:t> </a:t>
            </a:r>
            <a:r>
              <a:rPr lang="en-US" altLang="en-US"/>
              <a:t>is a description of how to solve a problem</a:t>
            </a:r>
          </a:p>
          <a:p>
            <a:pPr eaLnBrk="1" hangingPunct="1"/>
            <a:r>
              <a:rPr lang="en-US" altLang="en-US"/>
              <a:t>a </a:t>
            </a:r>
            <a:r>
              <a:rPr lang="en-US" altLang="en-US" b="1" i="1"/>
              <a:t>program</a:t>
            </a:r>
            <a:r>
              <a:rPr lang="en-US" altLang="en-US" b="1"/>
              <a:t> </a:t>
            </a:r>
            <a:r>
              <a:rPr lang="en-US" altLang="en-US"/>
              <a:t>is an implementation (</a:t>
            </a:r>
            <a:r>
              <a:rPr lang="en-US" altLang="en-US">
                <a:solidFill>
                  <a:srgbClr val="FF0000"/>
                </a:solidFill>
              </a:rPr>
              <a:t>útfærsla</a:t>
            </a:r>
            <a:r>
              <a:rPr lang="en-US" altLang="en-US"/>
              <a:t>) of an algorithm in a particular language to run on a computer (usually a particular kind of computer)</a:t>
            </a:r>
          </a:p>
          <a:p>
            <a:pPr eaLnBrk="1" hangingPunct="1"/>
            <a:r>
              <a:rPr lang="en-US" altLang="en-US"/>
              <a:t>difference between </a:t>
            </a:r>
            <a:r>
              <a:rPr lang="en-US" altLang="en-US" b="1" i="1"/>
              <a:t>what we want to do </a:t>
            </a:r>
            <a:r>
              <a:rPr lang="en-US" altLang="en-US"/>
              <a:t>and </a:t>
            </a:r>
            <a:r>
              <a:rPr lang="en-US" altLang="en-US" b="1" i="1"/>
              <a:t>what we actually did</a:t>
            </a:r>
          </a:p>
        </p:txBody>
      </p:sp>
    </p:spTree>
    <p:extLst>
      <p:ext uri="{BB962C8B-B14F-4D97-AF65-F5344CB8AC3E}">
        <p14:creationId xmlns:p14="http://schemas.microsoft.com/office/powerpoint/2010/main" val="1139067919"/>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a:extLst>
              <a:ext uri="{FF2B5EF4-FFF2-40B4-BE49-F238E27FC236}">
                <a16:creationId xmlns:a16="http://schemas.microsoft.com/office/drawing/2014/main" id="{00E64015-3472-384C-B31E-23E4F234442F}"/>
              </a:ext>
            </a:extLst>
          </p:cNvPr>
          <p:cNvSpPr>
            <a:spLocks noGrp="1" noChangeArrowheads="1"/>
          </p:cNvSpPr>
          <p:nvPr>
            <p:ph type="title"/>
          </p:nvPr>
        </p:nvSpPr>
        <p:spPr/>
        <p:txBody>
          <a:bodyPr/>
          <a:lstStyle/>
          <a:p>
            <a:pPr eaLnBrk="1" hangingPunct="1"/>
            <a:r>
              <a:rPr lang="en-US" altLang="en-US"/>
              <a:t>What’s the difference really?</a:t>
            </a:r>
          </a:p>
        </p:txBody>
      </p:sp>
      <p:sp>
        <p:nvSpPr>
          <p:cNvPr id="14338" name="Content Placeholder 2">
            <a:extLst>
              <a:ext uri="{FF2B5EF4-FFF2-40B4-BE49-F238E27FC236}">
                <a16:creationId xmlns:a16="http://schemas.microsoft.com/office/drawing/2014/main" id="{DBEBAD08-1B26-9C4E-B360-6D3B8325985F}"/>
              </a:ext>
            </a:extLst>
          </p:cNvPr>
          <p:cNvSpPr>
            <a:spLocks noGrp="1" noChangeArrowheads="1"/>
          </p:cNvSpPr>
          <p:nvPr>
            <p:ph idx="1"/>
          </p:nvPr>
        </p:nvSpPr>
        <p:spPr/>
        <p:txBody>
          <a:bodyPr/>
          <a:lstStyle/>
          <a:p>
            <a:pPr eaLnBrk="1" hangingPunct="1"/>
            <a:r>
              <a:rPr lang="en-US" altLang="en-US"/>
              <a:t>we can analyze the algorithm independent of its implementation. This is the science in Computer Science</a:t>
            </a:r>
          </a:p>
          <a:p>
            <a:pPr eaLnBrk="1" hangingPunct="1"/>
            <a:r>
              <a:rPr lang="en-US" altLang="en-US"/>
              <a:t>we can examine how easily, or with what difficulty, a language allows us to realize an algorithm</a:t>
            </a:r>
          </a:p>
          <a:p>
            <a:pPr eaLnBrk="1" hangingPunct="1"/>
            <a:r>
              <a:rPr lang="en-US" altLang="en-US"/>
              <a:t>we can examine how different computers impact the realization of an algorithm</a:t>
            </a:r>
          </a:p>
          <a:p>
            <a:pPr eaLnBrk="1" hangingPunct="1"/>
            <a:endParaRPr lang="en-US" altLang="en-US"/>
          </a:p>
        </p:txBody>
      </p:sp>
    </p:spTree>
    <p:extLst>
      <p:ext uri="{BB962C8B-B14F-4D97-AF65-F5344CB8AC3E}">
        <p14:creationId xmlns:p14="http://schemas.microsoft.com/office/powerpoint/2010/main" val="4255738683"/>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55C7D107-CFF0-C449-B22F-9644CC66D931}"/>
              </a:ext>
            </a:extLst>
          </p:cNvPr>
          <p:cNvSpPr>
            <a:spLocks noGrp="1" noChangeArrowheads="1"/>
          </p:cNvSpPr>
          <p:nvPr>
            <p:ph type="title"/>
          </p:nvPr>
        </p:nvSpPr>
        <p:spPr/>
        <p:txBody>
          <a:bodyPr/>
          <a:lstStyle/>
          <a:p>
            <a:pPr eaLnBrk="1" hangingPunct="1"/>
            <a:r>
              <a:rPr lang="en-US" altLang="en-US"/>
              <a:t>Aspects of an algorithm</a:t>
            </a:r>
          </a:p>
        </p:txBody>
      </p:sp>
      <p:sp>
        <p:nvSpPr>
          <p:cNvPr id="15362" name="Content Placeholder 2">
            <a:extLst>
              <a:ext uri="{FF2B5EF4-FFF2-40B4-BE49-F238E27FC236}">
                <a16:creationId xmlns:a16="http://schemas.microsoft.com/office/drawing/2014/main" id="{20FE6CD5-66BF-B44A-99F6-85FE511645CF}"/>
              </a:ext>
            </a:extLst>
          </p:cNvPr>
          <p:cNvSpPr>
            <a:spLocks noGrp="1" noChangeArrowheads="1"/>
          </p:cNvSpPr>
          <p:nvPr>
            <p:ph idx="1"/>
          </p:nvPr>
        </p:nvSpPr>
        <p:spPr>
          <a:xfrm>
            <a:off x="457200" y="1417638"/>
            <a:ext cx="8229600" cy="4906962"/>
          </a:xfrm>
        </p:spPr>
        <p:txBody>
          <a:bodyPr/>
          <a:lstStyle/>
          <a:p>
            <a:pPr eaLnBrk="1" hangingPunct="1"/>
            <a:r>
              <a:rPr lang="en-US" altLang="en-US" b="1" i="1"/>
              <a:t>Detailed (</a:t>
            </a:r>
            <a:r>
              <a:rPr lang="en-US" altLang="en-US" b="1" i="1">
                <a:solidFill>
                  <a:srgbClr val="FF0000"/>
                </a:solidFill>
              </a:rPr>
              <a:t>Nákvæmur</a:t>
            </a:r>
            <a:r>
              <a:rPr lang="en-US" altLang="en-US" b="1" i="1"/>
              <a:t>)</a:t>
            </a:r>
            <a:r>
              <a:rPr lang="en-US" altLang="en-US"/>
              <a:t>: Provide enough detail to be implementable. Can be tricky to define completely, relies on “common sense”</a:t>
            </a:r>
          </a:p>
          <a:p>
            <a:pPr eaLnBrk="1" hangingPunct="1"/>
            <a:r>
              <a:rPr lang="en-US" altLang="en-US" b="1" i="1"/>
              <a:t>Effective (</a:t>
            </a:r>
            <a:r>
              <a:rPr lang="en-US" altLang="en-US" b="1" i="1">
                <a:solidFill>
                  <a:srgbClr val="FF0000"/>
                </a:solidFill>
              </a:rPr>
              <a:t>skilvirkur</a:t>
            </a:r>
            <a:r>
              <a:rPr lang="en-US" altLang="en-US" b="1" i="1"/>
              <a:t>)</a:t>
            </a:r>
            <a:r>
              <a:rPr lang="en-US" altLang="en-US"/>
              <a:t>: the algorithm should eventually halt, and halt in a “reasonable” amount of time. “reasonable” might change under different circumstances (faster computer, more computers, etc.)</a:t>
            </a:r>
          </a:p>
        </p:txBody>
      </p:sp>
    </p:spTree>
    <p:extLst>
      <p:ext uri="{BB962C8B-B14F-4D97-AF65-F5344CB8AC3E}">
        <p14:creationId xmlns:p14="http://schemas.microsoft.com/office/powerpoint/2010/main" val="33302061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Rules</a:t>
            </a:r>
          </a:p>
        </p:txBody>
      </p:sp>
      <p:sp>
        <p:nvSpPr>
          <p:cNvPr id="3" name="Content Placeholder 2"/>
          <p:cNvSpPr>
            <a:spLocks noGrp="1"/>
          </p:cNvSpPr>
          <p:nvPr>
            <p:ph idx="1"/>
          </p:nvPr>
        </p:nvSpPr>
        <p:spPr/>
        <p:txBody>
          <a:bodyPr/>
          <a:lstStyle/>
          <a:p>
            <a:pPr marL="514350" indent="-514350">
              <a:buFont typeface="+mj-lt"/>
              <a:buAutoNum type="arabicPeriod"/>
            </a:pPr>
            <a:r>
              <a:rPr lang="en-US" dirty="0"/>
              <a:t>Think before you program</a:t>
            </a:r>
          </a:p>
          <a:p>
            <a:pPr marL="514350" indent="-514350">
              <a:buFont typeface="+mj-lt"/>
              <a:buAutoNum type="arabicPeriod"/>
            </a:pPr>
            <a:r>
              <a:rPr lang="en-US" dirty="0"/>
              <a:t>A program is a human-readable essay on problem solving that also happens to execute on a computer.</a:t>
            </a:r>
          </a:p>
          <a:p>
            <a:pPr marL="0" indent="0">
              <a:buNone/>
            </a:pPr>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3171944303"/>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a:extLst>
              <a:ext uri="{FF2B5EF4-FFF2-40B4-BE49-F238E27FC236}">
                <a16:creationId xmlns:a16="http://schemas.microsoft.com/office/drawing/2014/main" id="{BC25C4A0-1D5A-3D46-951F-60EB3874C084}"/>
              </a:ext>
            </a:extLst>
          </p:cNvPr>
          <p:cNvSpPr>
            <a:spLocks noGrp="1" noChangeArrowheads="1"/>
          </p:cNvSpPr>
          <p:nvPr>
            <p:ph type="title"/>
          </p:nvPr>
        </p:nvSpPr>
        <p:spPr/>
        <p:txBody>
          <a:bodyPr/>
          <a:lstStyle/>
          <a:p>
            <a:pPr eaLnBrk="1" hangingPunct="1"/>
            <a:r>
              <a:rPr lang="en-US" altLang="en-US"/>
              <a:t>Aspects of an Algorithm (2)</a:t>
            </a:r>
          </a:p>
        </p:txBody>
      </p:sp>
      <p:sp>
        <p:nvSpPr>
          <p:cNvPr id="16386" name="Content Placeholder 2">
            <a:extLst>
              <a:ext uri="{FF2B5EF4-FFF2-40B4-BE49-F238E27FC236}">
                <a16:creationId xmlns:a16="http://schemas.microsoft.com/office/drawing/2014/main" id="{D77BD274-61FC-814E-B353-4330F7AC3C1A}"/>
              </a:ext>
            </a:extLst>
          </p:cNvPr>
          <p:cNvSpPr>
            <a:spLocks noGrp="1" noChangeArrowheads="1"/>
          </p:cNvSpPr>
          <p:nvPr>
            <p:ph idx="1"/>
          </p:nvPr>
        </p:nvSpPr>
        <p:spPr>
          <a:xfrm>
            <a:off x="457200" y="1295400"/>
            <a:ext cx="8229600" cy="4525963"/>
          </a:xfrm>
        </p:spPr>
        <p:txBody>
          <a:bodyPr/>
          <a:lstStyle/>
          <a:p>
            <a:pPr eaLnBrk="1" hangingPunct="1"/>
            <a:r>
              <a:rPr lang="en-US" altLang="en-US" b="1" i="1"/>
              <a:t>Specific Behavior (</a:t>
            </a:r>
            <a:r>
              <a:rPr lang="en-US" altLang="en-US" b="1" i="1">
                <a:solidFill>
                  <a:srgbClr val="FF0000"/>
                </a:solidFill>
              </a:rPr>
              <a:t>tilgreind hegðun</a:t>
            </a:r>
            <a:r>
              <a:rPr lang="en-US" altLang="en-US" b="1" i="1"/>
              <a:t>)</a:t>
            </a:r>
            <a:r>
              <a:rPr lang="en-US" altLang="en-US"/>
              <a:t>: the algorithm should be specific about the information that goes in (quantity, type, etc.) and the information that comes out. </a:t>
            </a:r>
          </a:p>
          <a:p>
            <a:pPr eaLnBrk="1" hangingPunct="1"/>
            <a:r>
              <a:rPr lang="en-US" altLang="en-US" b="1" i="1"/>
              <a:t>General Purpose (</a:t>
            </a:r>
            <a:r>
              <a:rPr lang="en-US" altLang="en-US" b="1" i="1">
                <a:solidFill>
                  <a:srgbClr val="FF0000"/>
                </a:solidFill>
              </a:rPr>
              <a:t>almennur tilgangur</a:t>
            </a:r>
            <a:r>
              <a:rPr lang="en-US" altLang="en-US" b="1" i="1"/>
              <a:t>)</a:t>
            </a:r>
            <a:r>
              <a:rPr lang="en-US" altLang="en-US"/>
              <a:t>: algorithms should be idealized and therefore general purpose. A sorting algorithm should be able to sort anything (numbers, letters, patient records, etc.)</a:t>
            </a:r>
          </a:p>
        </p:txBody>
      </p:sp>
    </p:spTree>
    <p:extLst>
      <p:ext uri="{BB962C8B-B14F-4D97-AF65-F5344CB8AC3E}">
        <p14:creationId xmlns:p14="http://schemas.microsoft.com/office/powerpoint/2010/main" val="569242652"/>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a:extLst>
              <a:ext uri="{FF2B5EF4-FFF2-40B4-BE49-F238E27FC236}">
                <a16:creationId xmlns:a16="http://schemas.microsoft.com/office/drawing/2014/main" id="{0FEB881E-98C4-9146-A663-8521440F5B85}"/>
              </a:ext>
            </a:extLst>
          </p:cNvPr>
          <p:cNvSpPr>
            <a:spLocks noGrp="1" noChangeArrowheads="1"/>
          </p:cNvSpPr>
          <p:nvPr>
            <p:ph type="title"/>
          </p:nvPr>
        </p:nvSpPr>
        <p:spPr/>
        <p:txBody>
          <a:bodyPr/>
          <a:lstStyle/>
          <a:p>
            <a:pPr eaLnBrk="1" hangingPunct="1"/>
            <a:r>
              <a:rPr lang="en-US" altLang="en-US"/>
              <a:t>A lot to do!</a:t>
            </a:r>
          </a:p>
        </p:txBody>
      </p:sp>
      <p:sp>
        <p:nvSpPr>
          <p:cNvPr id="17410" name="Content Placeholder 2">
            <a:extLst>
              <a:ext uri="{FF2B5EF4-FFF2-40B4-BE49-F238E27FC236}">
                <a16:creationId xmlns:a16="http://schemas.microsoft.com/office/drawing/2014/main" id="{0B6844B7-9064-1F41-AFCF-F5743745FED4}"/>
              </a:ext>
            </a:extLst>
          </p:cNvPr>
          <p:cNvSpPr>
            <a:spLocks noGrp="1" noChangeArrowheads="1"/>
          </p:cNvSpPr>
          <p:nvPr>
            <p:ph idx="1"/>
          </p:nvPr>
        </p:nvSpPr>
        <p:spPr/>
        <p:txBody>
          <a:bodyPr/>
          <a:lstStyle/>
          <a:p>
            <a:pPr eaLnBrk="1" hangingPunct="1"/>
            <a:r>
              <a:rPr lang="en-US" altLang="en-US"/>
              <a:t>That is a lot to do for the burgeoning programmer. </a:t>
            </a:r>
          </a:p>
          <a:p>
            <a:pPr eaLnBrk="1" hangingPunct="1"/>
            <a:r>
              <a:rPr lang="en-US" altLang="en-US"/>
              <a:t>Get better as we go along, but good to know what the standards are!</a:t>
            </a:r>
          </a:p>
        </p:txBody>
      </p:sp>
    </p:spTree>
    <p:extLst>
      <p:ext uri="{BB962C8B-B14F-4D97-AF65-F5344CB8AC3E}">
        <p14:creationId xmlns:p14="http://schemas.microsoft.com/office/powerpoint/2010/main" val="59963804"/>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a:extLst>
              <a:ext uri="{FF2B5EF4-FFF2-40B4-BE49-F238E27FC236}">
                <a16:creationId xmlns:a16="http://schemas.microsoft.com/office/drawing/2014/main" id="{1BD3C073-863B-C541-B68B-130BECAD77D7}"/>
              </a:ext>
            </a:extLst>
          </p:cNvPr>
          <p:cNvSpPr>
            <a:spLocks noGrp="1" noChangeArrowheads="1"/>
          </p:cNvSpPr>
          <p:nvPr>
            <p:ph type="title"/>
          </p:nvPr>
        </p:nvSpPr>
        <p:spPr>
          <a:xfrm>
            <a:off x="457200" y="228600"/>
            <a:ext cx="8229600" cy="1295400"/>
          </a:xfrm>
        </p:spPr>
        <p:txBody>
          <a:bodyPr/>
          <a:lstStyle/>
          <a:p>
            <a:pPr eaLnBrk="1" hangingPunct="1"/>
            <a:r>
              <a:rPr lang="en-US" altLang="en-US"/>
              <a:t>Aspects of a Program: Readability (</a:t>
            </a:r>
            <a:r>
              <a:rPr lang="en-US" altLang="en-US">
                <a:solidFill>
                  <a:srgbClr val="FF0000"/>
                </a:solidFill>
              </a:rPr>
              <a:t>Læsileiki</a:t>
            </a:r>
            <a:r>
              <a:rPr lang="en-US" altLang="en-US"/>
              <a:t>)</a:t>
            </a:r>
          </a:p>
        </p:txBody>
      </p:sp>
      <p:sp>
        <p:nvSpPr>
          <p:cNvPr id="18434" name="Content Placeholder 2">
            <a:extLst>
              <a:ext uri="{FF2B5EF4-FFF2-40B4-BE49-F238E27FC236}">
                <a16:creationId xmlns:a16="http://schemas.microsoft.com/office/drawing/2014/main" id="{F92BF144-1AA5-AD43-8F20-FC80B29FEE7D}"/>
              </a:ext>
            </a:extLst>
          </p:cNvPr>
          <p:cNvSpPr>
            <a:spLocks noGrp="1" noChangeArrowheads="1"/>
          </p:cNvSpPr>
          <p:nvPr>
            <p:ph idx="1"/>
          </p:nvPr>
        </p:nvSpPr>
        <p:spPr/>
        <p:txBody>
          <a:bodyPr/>
          <a:lstStyle/>
          <a:p>
            <a:pPr eaLnBrk="1" hangingPunct="1"/>
            <a:r>
              <a:rPr lang="en-US" altLang="en-US"/>
              <a:t>We will emphasize, over and over, that a program is an essay on problem solving intended to be read by other people, even if “other people” is you in the future!</a:t>
            </a:r>
          </a:p>
          <a:p>
            <a:pPr eaLnBrk="1" hangingPunct="1"/>
            <a:r>
              <a:rPr lang="en-US" altLang="en-US"/>
              <a:t>Write a program so that you can read it, because it is likely that sometime in the future </a:t>
            </a:r>
            <a:r>
              <a:rPr lang="en-US" altLang="en-US" b="1" i="1"/>
              <a:t>you will </a:t>
            </a:r>
            <a:r>
              <a:rPr lang="en-US" altLang="en-US"/>
              <a:t>have to read it!</a:t>
            </a:r>
          </a:p>
        </p:txBody>
      </p:sp>
    </p:spTree>
    <p:extLst>
      <p:ext uri="{BB962C8B-B14F-4D97-AF65-F5344CB8AC3E}">
        <p14:creationId xmlns:p14="http://schemas.microsoft.com/office/powerpoint/2010/main" val="1418993026"/>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a:extLst>
              <a:ext uri="{FF2B5EF4-FFF2-40B4-BE49-F238E27FC236}">
                <a16:creationId xmlns:a16="http://schemas.microsoft.com/office/drawing/2014/main" id="{CCDBEFF1-BE55-AA4B-8843-98655E252C35}"/>
              </a:ext>
            </a:extLst>
          </p:cNvPr>
          <p:cNvSpPr>
            <a:spLocks noGrp="1" noChangeArrowheads="1"/>
          </p:cNvSpPr>
          <p:nvPr>
            <p:ph type="title"/>
          </p:nvPr>
        </p:nvSpPr>
        <p:spPr/>
        <p:txBody>
          <a:bodyPr/>
          <a:lstStyle/>
          <a:p>
            <a:pPr eaLnBrk="1" hangingPunct="1"/>
            <a:r>
              <a:rPr lang="en-US" altLang="en-US"/>
              <a:t>Readability(2): Naming</a:t>
            </a:r>
          </a:p>
        </p:txBody>
      </p:sp>
      <p:sp>
        <p:nvSpPr>
          <p:cNvPr id="19458" name="Content Placeholder 2">
            <a:extLst>
              <a:ext uri="{FF2B5EF4-FFF2-40B4-BE49-F238E27FC236}">
                <a16:creationId xmlns:a16="http://schemas.microsoft.com/office/drawing/2014/main" id="{50607D2A-FB00-9043-95F5-A4BC65B2C4DB}"/>
              </a:ext>
            </a:extLst>
          </p:cNvPr>
          <p:cNvSpPr>
            <a:spLocks noGrp="1" noChangeArrowheads="1"/>
          </p:cNvSpPr>
          <p:nvPr>
            <p:ph idx="1"/>
          </p:nvPr>
        </p:nvSpPr>
        <p:spPr/>
        <p:txBody>
          <a:bodyPr/>
          <a:lstStyle/>
          <a:p>
            <a:pPr eaLnBrk="1" hangingPunct="1"/>
            <a:r>
              <a:rPr lang="en-US" altLang="en-US"/>
              <a:t>The easiest thing to do that affects readability is good naming</a:t>
            </a:r>
          </a:p>
          <a:p>
            <a:pPr lvl="1" eaLnBrk="1" hangingPunct="1"/>
            <a:r>
              <a:rPr lang="en-US" altLang="en-US">
                <a:ea typeface="Arial" panose="020B0604020202020204" pitchFamily="34" charset="0"/>
              </a:rPr>
              <a:t>use names for the items you create that reflect their purpose</a:t>
            </a:r>
          </a:p>
          <a:p>
            <a:pPr lvl="1" eaLnBrk="1" hangingPunct="1"/>
            <a:r>
              <a:rPr lang="en-US" altLang="en-US">
                <a:ea typeface="Arial" panose="020B0604020202020204" pitchFamily="34" charset="0"/>
              </a:rPr>
              <a:t>to help keep straight the types used, include that as part of the name. Python does not care about the type stored, but you do!</a:t>
            </a:r>
          </a:p>
          <a:p>
            <a:pPr lvl="1" eaLnBrk="1" hangingPunct="1"/>
            <a:r>
              <a:rPr lang="en-US" altLang="en-US">
                <a:ea typeface="Arial" panose="020B0604020202020204" pitchFamily="34" charset="0"/>
              </a:rPr>
              <a:t>remember "lower with under"</a:t>
            </a:r>
          </a:p>
        </p:txBody>
      </p:sp>
    </p:spTree>
    <p:extLst>
      <p:ext uri="{BB962C8B-B14F-4D97-AF65-F5344CB8AC3E}">
        <p14:creationId xmlns:p14="http://schemas.microsoft.com/office/powerpoint/2010/main" val="2424805156"/>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ubtitle 3">
            <a:extLst>
              <a:ext uri="{FF2B5EF4-FFF2-40B4-BE49-F238E27FC236}">
                <a16:creationId xmlns:a16="http://schemas.microsoft.com/office/drawing/2014/main" id="{C658C579-67FE-954B-8544-A166153DC690}"/>
              </a:ext>
            </a:extLst>
          </p:cNvPr>
          <p:cNvSpPr>
            <a:spLocks noGrp="1" noChangeArrowheads="1"/>
          </p:cNvSpPr>
          <p:nvPr>
            <p:ph type="subTitle" idx="1"/>
          </p:nvPr>
        </p:nvSpPr>
        <p:spPr/>
        <p:txBody>
          <a:bodyPr/>
          <a:lstStyle/>
          <a:p>
            <a:pPr eaLnBrk="1" hangingPunct="1"/>
            <a:r>
              <a:rPr lang="en-US" altLang="en-US"/>
              <a:t>Code Listing 3.1 (bad)</a:t>
            </a:r>
          </a:p>
          <a:p>
            <a:pPr eaLnBrk="1" hangingPunct="1"/>
            <a:r>
              <a:rPr lang="en-US" altLang="en-US"/>
              <a:t>vs</a:t>
            </a:r>
          </a:p>
          <a:p>
            <a:pPr eaLnBrk="1" hangingPunct="1"/>
            <a:r>
              <a:rPr lang="en-US" altLang="en-US"/>
              <a:t>Code Listing 3.2 (good)</a:t>
            </a:r>
          </a:p>
        </p:txBody>
      </p:sp>
    </p:spTree>
    <p:extLst>
      <p:ext uri="{BB962C8B-B14F-4D97-AF65-F5344CB8AC3E}">
        <p14:creationId xmlns:p14="http://schemas.microsoft.com/office/powerpoint/2010/main" val="3992876844"/>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Content Placeholder 2">
            <a:extLst>
              <a:ext uri="{FF2B5EF4-FFF2-40B4-BE49-F238E27FC236}">
                <a16:creationId xmlns:a16="http://schemas.microsoft.com/office/drawing/2014/main" id="{82FE6787-2428-6F45-B8D3-F8478EB944AB}"/>
              </a:ext>
            </a:extLst>
          </p:cNvPr>
          <p:cNvSpPr>
            <a:spLocks noGrp="1" noChangeArrowheads="1"/>
          </p:cNvSpPr>
          <p:nvPr>
            <p:ph sz="quarter" idx="10"/>
          </p:nvPr>
        </p:nvSpPr>
        <p:spPr/>
        <p:txBody>
          <a:bodyPr/>
          <a:lstStyle/>
          <a:p>
            <a:pPr marL="0" indent="0" eaLnBrk="1" hangingPunct="1">
              <a:buFontTx/>
              <a:buNone/>
            </a:pPr>
            <a:endParaRPr lang="en-US" altLang="en-US"/>
          </a:p>
          <a:p>
            <a:pPr marL="0" indent="0" eaLnBrk="1" hangingPunct="1">
              <a:buFontTx/>
              <a:buNone/>
            </a:pPr>
            <a:endParaRPr lang="en-US" altLang="en-US"/>
          </a:p>
          <a:p>
            <a:pPr marL="0" indent="0" eaLnBrk="1" hangingPunct="1">
              <a:buFontTx/>
              <a:buNone/>
            </a:pPr>
            <a:endParaRPr lang="en-US" altLang="en-US"/>
          </a:p>
          <a:p>
            <a:pPr marL="0" indent="0" eaLnBrk="1" hangingPunct="1">
              <a:buFontTx/>
              <a:buNone/>
            </a:pPr>
            <a:endParaRPr lang="en-US" altLang="en-US"/>
          </a:p>
          <a:p>
            <a:pPr marL="0" indent="0" eaLnBrk="1" hangingPunct="1">
              <a:buFontTx/>
              <a:buNone/>
            </a:pPr>
            <a:endParaRPr lang="en-US" altLang="en-US"/>
          </a:p>
          <a:p>
            <a:pPr marL="0" indent="0" eaLnBrk="1" hangingPunct="1">
              <a:buFontTx/>
              <a:buNone/>
            </a:pPr>
            <a:endParaRPr lang="en-US" altLang="en-US"/>
          </a:p>
        </p:txBody>
      </p:sp>
      <p:pic>
        <p:nvPicPr>
          <p:cNvPr id="21506" name="Picture 3">
            <a:extLst>
              <a:ext uri="{FF2B5EF4-FFF2-40B4-BE49-F238E27FC236}">
                <a16:creationId xmlns:a16="http://schemas.microsoft.com/office/drawing/2014/main" id="{8B2D7DDD-9ECB-FC42-8447-4DA0F17B7EB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152400"/>
            <a:ext cx="4419600" cy="250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7" name="Picture 4">
            <a:extLst>
              <a:ext uri="{FF2B5EF4-FFF2-40B4-BE49-F238E27FC236}">
                <a16:creationId xmlns:a16="http://schemas.microsoft.com/office/drawing/2014/main" id="{FAE80CEE-4FED-874E-85CE-6944A8B09E6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63" y="3352800"/>
            <a:ext cx="8991600" cy="326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87F6B036-691C-CE4B-A0F2-01C1C1BDD8EC}"/>
              </a:ext>
            </a:extLst>
          </p:cNvPr>
          <p:cNvSpPr txBox="1"/>
          <p:nvPr/>
        </p:nvSpPr>
        <p:spPr bwMode="auto">
          <a:xfrm>
            <a:off x="3581400" y="2667000"/>
            <a:ext cx="1544638" cy="646113"/>
          </a:xfrm>
          <a:prstGeom prst="rect">
            <a:avLst/>
          </a:prstGeom>
          <a:noFill/>
          <a:ln>
            <a:noFill/>
          </a:ln>
          <a:effectLst/>
          <a:extLst>
            <a:ext uri="{909E8E84-426E-40dd-AFC4-6F175D3DCCD1}"/>
            <a:ext uri="{91240B29-F687-4f45-9708-019B960494DF}"/>
            <a:ext uri="{AF507438-7753-43e0-B8FC-AC1667EBCBE1}"/>
          </a:extLst>
        </p:spPr>
        <p:txBody>
          <a:bodyPr wrap="none">
            <a:spAutoFit/>
          </a:bodyPr>
          <a:lstStyle/>
          <a:p>
            <a:pPr eaLnBrk="1" hangingPunct="1">
              <a:defRPr/>
            </a:pPr>
            <a:r>
              <a:rPr lang="en-US" sz="3600" dirty="0">
                <a:solidFill>
                  <a:srgbClr val="000000"/>
                </a:solidFill>
                <a:latin typeface="+mj-lt"/>
                <a:ea typeface="ＭＳ Ｐゴシック" charset="0"/>
              </a:rPr>
              <a:t>versus</a:t>
            </a:r>
          </a:p>
        </p:txBody>
      </p:sp>
    </p:spTree>
    <p:extLst>
      <p:ext uri="{BB962C8B-B14F-4D97-AF65-F5344CB8AC3E}">
        <p14:creationId xmlns:p14="http://schemas.microsoft.com/office/powerpoint/2010/main" val="1164473176"/>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2">
            <a:extLst>
              <a:ext uri="{FF2B5EF4-FFF2-40B4-BE49-F238E27FC236}">
                <a16:creationId xmlns:a16="http://schemas.microsoft.com/office/drawing/2014/main" id="{414F7C5E-694D-A644-AEF7-961693B82022}"/>
              </a:ext>
            </a:extLst>
          </p:cNvPr>
          <p:cNvSpPr>
            <a:spLocks noGrp="1" noChangeArrowheads="1"/>
          </p:cNvSpPr>
          <p:nvPr>
            <p:ph type="title"/>
          </p:nvPr>
        </p:nvSpPr>
        <p:spPr/>
        <p:txBody>
          <a:bodyPr/>
          <a:lstStyle/>
          <a:p>
            <a:pPr eaLnBrk="1" hangingPunct="1"/>
            <a:r>
              <a:rPr lang="en-US" altLang="en-US"/>
              <a:t>Readability(3): Comments</a:t>
            </a:r>
          </a:p>
        </p:txBody>
      </p:sp>
      <p:sp>
        <p:nvSpPr>
          <p:cNvPr id="22530" name="Content Placeholder 3">
            <a:extLst>
              <a:ext uri="{FF2B5EF4-FFF2-40B4-BE49-F238E27FC236}">
                <a16:creationId xmlns:a16="http://schemas.microsoft.com/office/drawing/2014/main" id="{951EB10F-BBC8-2446-8792-DBBC8D98762D}"/>
              </a:ext>
            </a:extLst>
          </p:cNvPr>
          <p:cNvSpPr>
            <a:spLocks noGrp="1" noChangeArrowheads="1"/>
          </p:cNvSpPr>
          <p:nvPr>
            <p:ph idx="1"/>
          </p:nvPr>
        </p:nvSpPr>
        <p:spPr/>
        <p:txBody>
          <a:bodyPr/>
          <a:lstStyle/>
          <a:p>
            <a:pPr eaLnBrk="1" hangingPunct="1"/>
            <a:r>
              <a:rPr lang="en-US" altLang="en-US"/>
              <a:t>info at the top, the goal of the code</a:t>
            </a:r>
          </a:p>
          <a:p>
            <a:pPr eaLnBrk="1" hangingPunct="1"/>
            <a:r>
              <a:rPr lang="en-US" altLang="en-US"/>
              <a:t>purpose of variables (if not obvious by the name)</a:t>
            </a:r>
          </a:p>
          <a:p>
            <a:pPr eaLnBrk="1" hangingPunct="1"/>
            <a:r>
              <a:rPr lang="en-US" altLang="en-US"/>
              <a:t>purpose of other functions being used</a:t>
            </a:r>
          </a:p>
          <a:p>
            <a:pPr eaLnBrk="1" hangingPunct="1"/>
            <a:r>
              <a:rPr lang="en-US" altLang="en-US"/>
              <a:t>anything </a:t>
            </a:r>
            <a:r>
              <a:rPr lang="en-US" altLang="en-US" b="1" i="1"/>
              <a:t>tricky</a:t>
            </a:r>
            <a:r>
              <a:rPr lang="en-US" altLang="en-US"/>
              <a:t>. If it took you time to write, it probably is hard to read and needs a comment</a:t>
            </a:r>
          </a:p>
        </p:txBody>
      </p:sp>
    </p:spTree>
    <p:extLst>
      <p:ext uri="{BB962C8B-B14F-4D97-AF65-F5344CB8AC3E}">
        <p14:creationId xmlns:p14="http://schemas.microsoft.com/office/powerpoint/2010/main" val="3449482686"/>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a:extLst>
              <a:ext uri="{FF2B5EF4-FFF2-40B4-BE49-F238E27FC236}">
                <a16:creationId xmlns:a16="http://schemas.microsoft.com/office/drawing/2014/main" id="{31B12245-794A-C848-A991-E4938A647541}"/>
              </a:ext>
            </a:extLst>
          </p:cNvPr>
          <p:cNvSpPr>
            <a:spLocks noGrp="1" noChangeArrowheads="1"/>
          </p:cNvSpPr>
          <p:nvPr>
            <p:ph type="title"/>
          </p:nvPr>
        </p:nvSpPr>
        <p:spPr/>
        <p:txBody>
          <a:bodyPr/>
          <a:lstStyle/>
          <a:p>
            <a:pPr eaLnBrk="1" hangingPunct="1"/>
            <a:r>
              <a:rPr lang="en-US" altLang="en-US"/>
              <a:t>Rule 6</a:t>
            </a:r>
          </a:p>
        </p:txBody>
      </p:sp>
      <p:sp>
        <p:nvSpPr>
          <p:cNvPr id="23554" name="Content Placeholder 2">
            <a:extLst>
              <a:ext uri="{FF2B5EF4-FFF2-40B4-BE49-F238E27FC236}">
                <a16:creationId xmlns:a16="http://schemas.microsoft.com/office/drawing/2014/main" id="{435D3B8A-8900-3F47-BE6A-A9D182706F0D}"/>
              </a:ext>
            </a:extLst>
          </p:cNvPr>
          <p:cNvSpPr>
            <a:spLocks noGrp="1" noChangeArrowheads="1"/>
          </p:cNvSpPr>
          <p:nvPr>
            <p:ph idx="1"/>
          </p:nvPr>
        </p:nvSpPr>
        <p:spPr/>
        <p:txBody>
          <a:bodyPr/>
          <a:lstStyle/>
          <a:p>
            <a:pPr marL="0" indent="0" eaLnBrk="1" hangingPunct="1">
              <a:buFontTx/>
              <a:buNone/>
            </a:pPr>
            <a:r>
              <a:rPr lang="en-US" altLang="en-US"/>
              <a:t>If it was hard to write, it is probably hard to read. Add a comment.</a:t>
            </a:r>
          </a:p>
        </p:txBody>
      </p:sp>
    </p:spTree>
    <p:extLst>
      <p:ext uri="{BB962C8B-B14F-4D97-AF65-F5344CB8AC3E}">
        <p14:creationId xmlns:p14="http://schemas.microsoft.com/office/powerpoint/2010/main" val="2621169310"/>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ubtitle 3">
            <a:extLst>
              <a:ext uri="{FF2B5EF4-FFF2-40B4-BE49-F238E27FC236}">
                <a16:creationId xmlns:a16="http://schemas.microsoft.com/office/drawing/2014/main" id="{A5004394-E8CD-EC42-A22F-73B54B2D7EC2}"/>
              </a:ext>
            </a:extLst>
          </p:cNvPr>
          <p:cNvSpPr>
            <a:spLocks noGrp="1" noChangeArrowheads="1"/>
          </p:cNvSpPr>
          <p:nvPr>
            <p:ph type="subTitle" idx="1"/>
          </p:nvPr>
        </p:nvSpPr>
        <p:spPr/>
        <p:txBody>
          <a:bodyPr/>
          <a:lstStyle/>
          <a:p>
            <a:pPr eaLnBrk="1" hangingPunct="1"/>
            <a:r>
              <a:rPr lang="en-US" altLang="en-US"/>
              <a:t>Code Listing 3.3</a:t>
            </a:r>
          </a:p>
          <a:p>
            <a:pPr eaLnBrk="1" hangingPunct="1"/>
            <a:r>
              <a:rPr lang="en-US" altLang="en-US"/>
              <a:t>Bad Comment Style</a:t>
            </a:r>
          </a:p>
        </p:txBody>
      </p:sp>
    </p:spTree>
    <p:extLst>
      <p:ext uri="{BB962C8B-B14F-4D97-AF65-F5344CB8AC3E}">
        <p14:creationId xmlns:p14="http://schemas.microsoft.com/office/powerpoint/2010/main" val="656380611"/>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Content Placeholder 2">
            <a:extLst>
              <a:ext uri="{FF2B5EF4-FFF2-40B4-BE49-F238E27FC236}">
                <a16:creationId xmlns:a16="http://schemas.microsoft.com/office/drawing/2014/main" id="{E0AABDD2-FB92-6F4D-B95C-5B531B000B66}"/>
              </a:ext>
            </a:extLst>
          </p:cNvPr>
          <p:cNvSpPr>
            <a:spLocks noGrp="1" noChangeArrowheads="1"/>
          </p:cNvSpPr>
          <p:nvPr>
            <p:ph sz="quarter" idx="10"/>
          </p:nvPr>
        </p:nvSpPr>
        <p:spPr/>
        <p:txBody>
          <a:bodyPr/>
          <a:lstStyle/>
          <a:p>
            <a:pPr marL="0" indent="0" eaLnBrk="1" hangingPunct="1">
              <a:buFontTx/>
              <a:buNone/>
            </a:pPr>
            <a:r>
              <a:rPr lang="en-US" altLang="en-US"/>
              <a:t> </a:t>
            </a:r>
          </a:p>
        </p:txBody>
      </p:sp>
      <p:pic>
        <p:nvPicPr>
          <p:cNvPr id="25602" name="Picture 5">
            <a:extLst>
              <a:ext uri="{FF2B5EF4-FFF2-40B4-BE49-F238E27FC236}">
                <a16:creationId xmlns:a16="http://schemas.microsoft.com/office/drawing/2014/main" id="{A1385051-52E8-5046-8E95-4AFEEE9DC0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6200" y="3505200"/>
            <a:ext cx="8464550"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3" name="Picture 3">
            <a:extLst>
              <a:ext uri="{FF2B5EF4-FFF2-40B4-BE49-F238E27FC236}">
                <a16:creationId xmlns:a16="http://schemas.microsoft.com/office/drawing/2014/main" id="{A3D8A2E6-24D4-8842-B8C1-CF1C8E37AB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200" y="304800"/>
            <a:ext cx="8677275"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600643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Computer Parts</a:t>
            </a:r>
          </a:p>
        </p:txBody>
      </p:sp>
      <p:sp>
        <p:nvSpPr>
          <p:cNvPr id="5" name="Subtitle 4"/>
          <p:cNvSpPr>
            <a:spLocks noGrp="1"/>
          </p:cNvSpPr>
          <p:nvPr>
            <p:ph type="subTitle" idx="1"/>
          </p:nvPr>
        </p:nvSpPr>
        <p:spPr/>
        <p:txBody>
          <a:bodyPr/>
          <a:lstStyle/>
          <a:p>
            <a:endParaRPr lang="en-US"/>
          </a:p>
        </p:txBody>
      </p:sp>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a:extLst>
              <a:ext uri="{FF2B5EF4-FFF2-40B4-BE49-F238E27FC236}">
                <a16:creationId xmlns:a16="http://schemas.microsoft.com/office/drawing/2014/main" id="{0F709BAC-EE1E-3F4A-AEB8-29AA52E7731E}"/>
              </a:ext>
            </a:extLst>
          </p:cNvPr>
          <p:cNvSpPr>
            <a:spLocks noGrp="1" noChangeArrowheads="1"/>
          </p:cNvSpPr>
          <p:nvPr>
            <p:ph type="title"/>
          </p:nvPr>
        </p:nvSpPr>
        <p:spPr/>
        <p:txBody>
          <a:bodyPr/>
          <a:lstStyle/>
          <a:p>
            <a:pPr eaLnBrk="1" hangingPunct="1"/>
            <a:r>
              <a:rPr lang="en-US" altLang="en-US"/>
              <a:t>Readability(4): Indenting (</a:t>
            </a:r>
            <a:r>
              <a:rPr lang="en-US" altLang="en-US">
                <a:solidFill>
                  <a:srgbClr val="FF0000"/>
                </a:solidFill>
              </a:rPr>
              <a:t>inndráttur</a:t>
            </a:r>
            <a:r>
              <a:rPr lang="en-US" altLang="en-US"/>
              <a:t>)</a:t>
            </a:r>
          </a:p>
        </p:txBody>
      </p:sp>
      <p:sp>
        <p:nvSpPr>
          <p:cNvPr id="26626" name="Content Placeholder 2">
            <a:extLst>
              <a:ext uri="{FF2B5EF4-FFF2-40B4-BE49-F238E27FC236}">
                <a16:creationId xmlns:a16="http://schemas.microsoft.com/office/drawing/2014/main" id="{8878F766-ECFA-1444-B86F-8D7FF05AA591}"/>
              </a:ext>
            </a:extLst>
          </p:cNvPr>
          <p:cNvSpPr>
            <a:spLocks noGrp="1" noChangeArrowheads="1"/>
          </p:cNvSpPr>
          <p:nvPr>
            <p:ph idx="1"/>
          </p:nvPr>
        </p:nvSpPr>
        <p:spPr/>
        <p:txBody>
          <a:bodyPr/>
          <a:lstStyle/>
          <a:p>
            <a:pPr eaLnBrk="1" hangingPunct="1"/>
            <a:r>
              <a:rPr lang="en-US" altLang="en-US"/>
              <a:t>indenting is a visual cue to say what code is “part of” other code. </a:t>
            </a:r>
          </a:p>
          <a:p>
            <a:pPr eaLnBrk="1" hangingPunct="1"/>
            <a:r>
              <a:rPr lang="en-US" altLang="en-US"/>
              <a:t>This is not always required as it is in Python, but Python forces you to indent.</a:t>
            </a:r>
          </a:p>
          <a:p>
            <a:pPr eaLnBrk="1" hangingPunct="1"/>
            <a:r>
              <a:rPr lang="en-US" altLang="en-US"/>
              <a:t>This aids readability greatly.</a:t>
            </a:r>
          </a:p>
        </p:txBody>
      </p:sp>
    </p:spTree>
    <p:extLst>
      <p:ext uri="{BB962C8B-B14F-4D97-AF65-F5344CB8AC3E}">
        <p14:creationId xmlns:p14="http://schemas.microsoft.com/office/powerpoint/2010/main" val="2649671894"/>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a:extLst>
              <a:ext uri="{FF2B5EF4-FFF2-40B4-BE49-F238E27FC236}">
                <a16:creationId xmlns:a16="http://schemas.microsoft.com/office/drawing/2014/main" id="{93D15480-90F7-C645-8232-4ED510C8FAFA}"/>
              </a:ext>
            </a:extLst>
          </p:cNvPr>
          <p:cNvSpPr>
            <a:spLocks noGrp="1" noChangeArrowheads="1"/>
          </p:cNvSpPr>
          <p:nvPr>
            <p:ph type="title"/>
          </p:nvPr>
        </p:nvSpPr>
        <p:spPr/>
        <p:txBody>
          <a:bodyPr/>
          <a:lstStyle/>
          <a:p>
            <a:pPr eaLnBrk="1" hangingPunct="1"/>
            <a:r>
              <a:rPr lang="en-US" altLang="en-US"/>
              <a:t>Aspects of Programming (2)</a:t>
            </a:r>
          </a:p>
        </p:txBody>
      </p:sp>
      <p:sp>
        <p:nvSpPr>
          <p:cNvPr id="27650" name="Content Placeholder 2">
            <a:extLst>
              <a:ext uri="{FF2B5EF4-FFF2-40B4-BE49-F238E27FC236}">
                <a16:creationId xmlns:a16="http://schemas.microsoft.com/office/drawing/2014/main" id="{82927AB9-DD4A-9049-9AD8-1EE8F0B09C93}"/>
              </a:ext>
            </a:extLst>
          </p:cNvPr>
          <p:cNvSpPr>
            <a:spLocks noGrp="1" noChangeArrowheads="1"/>
          </p:cNvSpPr>
          <p:nvPr>
            <p:ph idx="1"/>
          </p:nvPr>
        </p:nvSpPr>
        <p:spPr/>
        <p:txBody>
          <a:bodyPr/>
          <a:lstStyle/>
          <a:p>
            <a:pPr eaLnBrk="1" hangingPunct="1"/>
            <a:r>
              <a:rPr lang="en-US" altLang="en-US" b="1" i="1" dirty="0"/>
              <a:t>Robust (“</a:t>
            </a:r>
            <a:r>
              <a:rPr lang="en-US" altLang="en-US" b="1" i="1" dirty="0" err="1">
                <a:solidFill>
                  <a:srgbClr val="FF0000"/>
                </a:solidFill>
              </a:rPr>
              <a:t>Harðger</a:t>
            </a:r>
            <a:r>
              <a:rPr lang="en-US" altLang="en-US" b="1" i="1" dirty="0"/>
              <a:t>”)</a:t>
            </a:r>
            <a:r>
              <a:rPr lang="en-US" altLang="en-US" dirty="0"/>
              <a:t>: As much as possible, the program should account for inputs that are not what is expected. More on  this with error handling in Chapter 14</a:t>
            </a:r>
          </a:p>
          <a:p>
            <a:pPr eaLnBrk="1" hangingPunct="1"/>
            <a:r>
              <a:rPr lang="en-US" altLang="en-US" b="1" i="1" dirty="0"/>
              <a:t>Correct (</a:t>
            </a:r>
            <a:r>
              <a:rPr lang="en-US" altLang="en-US" b="1" i="1" dirty="0" err="1">
                <a:solidFill>
                  <a:srgbClr val="FF0000"/>
                </a:solidFill>
              </a:rPr>
              <a:t>Rétt</a:t>
            </a:r>
            <a:r>
              <a:rPr lang="en-US" altLang="en-US" b="1" i="1" dirty="0"/>
              <a:t>)</a:t>
            </a:r>
            <a:r>
              <a:rPr lang="en-US" altLang="en-US" dirty="0"/>
              <a:t>: Our programs should produce correct results. Much harder to ensure than it looks!</a:t>
            </a:r>
          </a:p>
        </p:txBody>
      </p:sp>
    </p:spTree>
    <p:extLst>
      <p:ext uri="{BB962C8B-B14F-4D97-AF65-F5344CB8AC3E}">
        <p14:creationId xmlns:p14="http://schemas.microsoft.com/office/powerpoint/2010/main" val="247955074"/>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4">
            <a:extLst>
              <a:ext uri="{FF2B5EF4-FFF2-40B4-BE49-F238E27FC236}">
                <a16:creationId xmlns:a16="http://schemas.microsoft.com/office/drawing/2014/main" id="{B10A52D7-A6D7-5E48-88F3-CA29BEFE64F1}"/>
              </a:ext>
            </a:extLst>
          </p:cNvPr>
          <p:cNvSpPr>
            <a:spLocks noGrp="1" noChangeArrowheads="1"/>
          </p:cNvSpPr>
          <p:nvPr>
            <p:ph type="ctrTitle"/>
          </p:nvPr>
        </p:nvSpPr>
        <p:spPr/>
        <p:txBody>
          <a:bodyPr/>
          <a:lstStyle/>
          <a:p>
            <a:pPr eaLnBrk="1" hangingPunct="1"/>
            <a:r>
              <a:rPr lang="en-US" altLang="en-US"/>
              <a:t>More on Problem Solving</a:t>
            </a:r>
          </a:p>
        </p:txBody>
      </p:sp>
      <p:sp>
        <p:nvSpPr>
          <p:cNvPr id="28674" name="Subtitle 5">
            <a:extLst>
              <a:ext uri="{FF2B5EF4-FFF2-40B4-BE49-F238E27FC236}">
                <a16:creationId xmlns:a16="http://schemas.microsoft.com/office/drawing/2014/main" id="{267045C8-1FC3-6042-A4C9-D61F3269EE79}"/>
              </a:ext>
            </a:extLst>
          </p:cNvPr>
          <p:cNvSpPr>
            <a:spLocks noGrp="1" noChangeArrowheads="1"/>
          </p:cNvSpPr>
          <p:nvPr>
            <p:ph type="subTitle" idx="1"/>
          </p:nvPr>
        </p:nvSpPr>
        <p:spPr/>
        <p:txBody>
          <a:bodyPr/>
          <a:lstStyle/>
          <a:p>
            <a:pPr eaLnBrk="1" hangingPunct="1"/>
            <a:endParaRPr lang="en-US" altLang="en-US"/>
          </a:p>
        </p:txBody>
      </p:sp>
    </p:spTree>
    <p:extLst>
      <p:ext uri="{BB962C8B-B14F-4D97-AF65-F5344CB8AC3E}">
        <p14:creationId xmlns:p14="http://schemas.microsoft.com/office/powerpoint/2010/main" val="3621018981"/>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a:extLst>
              <a:ext uri="{FF2B5EF4-FFF2-40B4-BE49-F238E27FC236}">
                <a16:creationId xmlns:a16="http://schemas.microsoft.com/office/drawing/2014/main" id="{5B0AD36C-922C-DF4F-80B8-59B707FABD5B}"/>
              </a:ext>
            </a:extLst>
          </p:cNvPr>
          <p:cNvSpPr>
            <a:spLocks noGrp="1" noChangeArrowheads="1"/>
          </p:cNvSpPr>
          <p:nvPr>
            <p:ph type="title"/>
          </p:nvPr>
        </p:nvSpPr>
        <p:spPr/>
        <p:txBody>
          <a:bodyPr/>
          <a:lstStyle/>
          <a:p>
            <a:pPr eaLnBrk="1" hangingPunct="1"/>
            <a:r>
              <a:rPr lang="en-US" altLang="en-US"/>
              <a:t>The Problem is “Problem-Solving”</a:t>
            </a:r>
          </a:p>
        </p:txBody>
      </p:sp>
      <p:sp>
        <p:nvSpPr>
          <p:cNvPr id="29698" name="Rectangle 3">
            <a:extLst>
              <a:ext uri="{FF2B5EF4-FFF2-40B4-BE49-F238E27FC236}">
                <a16:creationId xmlns:a16="http://schemas.microsoft.com/office/drawing/2014/main" id="{871DD5EA-3E74-664F-B409-EE164F0C3726}"/>
              </a:ext>
            </a:extLst>
          </p:cNvPr>
          <p:cNvSpPr>
            <a:spLocks noGrp="1" noChangeArrowheads="1"/>
          </p:cNvSpPr>
          <p:nvPr>
            <p:ph idx="1"/>
          </p:nvPr>
        </p:nvSpPr>
        <p:spPr/>
        <p:txBody>
          <a:bodyPr/>
          <a:lstStyle/>
          <a:p>
            <a:pPr eaLnBrk="1" hangingPunct="1"/>
            <a:r>
              <a:rPr lang="en-US" altLang="en-US"/>
              <a:t>Remember, two parts to our goal:</a:t>
            </a:r>
          </a:p>
          <a:p>
            <a:pPr lvl="1" eaLnBrk="1" hangingPunct="1"/>
            <a:r>
              <a:rPr lang="en-US" altLang="en-US">
                <a:ea typeface="Arial" panose="020B0604020202020204" pitchFamily="34" charset="0"/>
              </a:rPr>
              <a:t>Understand the problems to be solved</a:t>
            </a:r>
          </a:p>
          <a:p>
            <a:pPr lvl="1" eaLnBrk="1" hangingPunct="1"/>
            <a:r>
              <a:rPr lang="en-US" altLang="en-US">
                <a:ea typeface="Arial" panose="020B0604020202020204" pitchFamily="34" charset="0"/>
              </a:rPr>
              <a:t>Encode the solution </a:t>
            </a:r>
            <a:br>
              <a:rPr lang="en-US" altLang="en-US">
                <a:ea typeface="Arial" panose="020B0604020202020204" pitchFamily="34" charset="0"/>
              </a:rPr>
            </a:br>
            <a:r>
              <a:rPr lang="en-US" altLang="en-US">
                <a:ea typeface="Arial" panose="020B0604020202020204" pitchFamily="34" charset="0"/>
              </a:rPr>
              <a:t>in a programming language, e.g. Python</a:t>
            </a:r>
          </a:p>
        </p:txBody>
      </p:sp>
    </p:spTree>
    <p:extLst>
      <p:ext uri="{BB962C8B-B14F-4D97-AF65-F5344CB8AC3E}">
        <p14:creationId xmlns:p14="http://schemas.microsoft.com/office/powerpoint/2010/main" val="3502608518"/>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a:extLst>
              <a:ext uri="{FF2B5EF4-FFF2-40B4-BE49-F238E27FC236}">
                <a16:creationId xmlns:a16="http://schemas.microsoft.com/office/drawing/2014/main" id="{BC75279A-01AE-A842-9B2F-1E03A43D24FE}"/>
              </a:ext>
            </a:extLst>
          </p:cNvPr>
          <p:cNvSpPr>
            <a:spLocks noGrp="1" noChangeArrowheads="1"/>
          </p:cNvSpPr>
          <p:nvPr>
            <p:ph type="title"/>
          </p:nvPr>
        </p:nvSpPr>
        <p:spPr/>
        <p:txBody>
          <a:bodyPr/>
          <a:lstStyle/>
          <a:p>
            <a:pPr eaLnBrk="1" hangingPunct="1"/>
            <a:r>
              <a:rPr lang="en-US" altLang="en-US"/>
              <a:t>Mix of both</a:t>
            </a:r>
          </a:p>
        </p:txBody>
      </p:sp>
      <p:sp>
        <p:nvSpPr>
          <p:cNvPr id="31746" name="Rectangle 3">
            <a:extLst>
              <a:ext uri="{FF2B5EF4-FFF2-40B4-BE49-F238E27FC236}">
                <a16:creationId xmlns:a16="http://schemas.microsoft.com/office/drawing/2014/main" id="{0AE7D98A-C01F-3543-AD54-577E3052EDC5}"/>
              </a:ext>
            </a:extLst>
          </p:cNvPr>
          <p:cNvSpPr>
            <a:spLocks noGrp="1" noChangeArrowheads="1"/>
          </p:cNvSpPr>
          <p:nvPr>
            <p:ph idx="1"/>
          </p:nvPr>
        </p:nvSpPr>
        <p:spPr/>
        <p:txBody>
          <a:bodyPr/>
          <a:lstStyle/>
          <a:p>
            <a:pPr eaLnBrk="1" hangingPunct="1"/>
            <a:r>
              <a:rPr lang="en-US" altLang="en-US"/>
              <a:t>The goal in each class is to do a little of both: problem solving and Python</a:t>
            </a:r>
          </a:p>
          <a:p>
            <a:pPr eaLnBrk="1" hangingPunct="1"/>
            <a:r>
              <a:rPr lang="en-US" altLang="en-US"/>
              <a:t>Terribly important that we impress on you </a:t>
            </a:r>
            <a:r>
              <a:rPr lang="en-US" altLang="en-US" i="1"/>
              <a:t>to try and understand how to solve the problem </a:t>
            </a:r>
            <a:r>
              <a:rPr lang="en-US" altLang="en-US" b="1" i="1" u="sng"/>
              <a:t>first</a:t>
            </a:r>
            <a:r>
              <a:rPr lang="en-US" altLang="en-US" i="1"/>
              <a:t> before you try and code it.</a:t>
            </a:r>
          </a:p>
        </p:txBody>
      </p:sp>
    </p:spTree>
    <p:extLst>
      <p:ext uri="{BB962C8B-B14F-4D97-AF65-F5344CB8AC3E}">
        <p14:creationId xmlns:p14="http://schemas.microsoft.com/office/powerpoint/2010/main" val="376107296"/>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a:extLst>
              <a:ext uri="{FF2B5EF4-FFF2-40B4-BE49-F238E27FC236}">
                <a16:creationId xmlns:a16="http://schemas.microsoft.com/office/drawing/2014/main" id="{0219B756-E461-164C-99D0-FCE95F0909D1}"/>
              </a:ext>
            </a:extLst>
          </p:cNvPr>
          <p:cNvSpPr>
            <a:spLocks noGrp="1" noChangeArrowheads="1"/>
          </p:cNvSpPr>
          <p:nvPr>
            <p:ph type="title"/>
          </p:nvPr>
        </p:nvSpPr>
        <p:spPr>
          <a:xfrm>
            <a:off x="533400" y="381000"/>
            <a:ext cx="8229600" cy="990600"/>
          </a:xfrm>
        </p:spPr>
        <p:txBody>
          <a:bodyPr/>
          <a:lstStyle/>
          <a:p>
            <a:pPr eaLnBrk="1" hangingPunct="1"/>
            <a:r>
              <a:rPr lang="en-US" altLang="en-US"/>
              <a:t>Steps to problem solving</a:t>
            </a:r>
          </a:p>
        </p:txBody>
      </p:sp>
      <p:sp>
        <p:nvSpPr>
          <p:cNvPr id="33794" name="Rectangle 3">
            <a:extLst>
              <a:ext uri="{FF2B5EF4-FFF2-40B4-BE49-F238E27FC236}">
                <a16:creationId xmlns:a16="http://schemas.microsoft.com/office/drawing/2014/main" id="{6638C35F-2860-3844-8160-939602BC1B5F}"/>
              </a:ext>
            </a:extLst>
          </p:cNvPr>
          <p:cNvSpPr>
            <a:spLocks noGrp="1" noChangeArrowheads="1"/>
          </p:cNvSpPr>
          <p:nvPr>
            <p:ph idx="1"/>
          </p:nvPr>
        </p:nvSpPr>
        <p:spPr>
          <a:xfrm>
            <a:off x="381000" y="1390650"/>
            <a:ext cx="8229600" cy="4419600"/>
          </a:xfrm>
        </p:spPr>
        <p:txBody>
          <a:bodyPr/>
          <a:lstStyle/>
          <a:p>
            <a:pPr eaLnBrk="1" hangingPunct="1"/>
            <a:r>
              <a:rPr lang="en-US" altLang="en-US"/>
              <a:t>Engage/Commit</a:t>
            </a:r>
          </a:p>
          <a:p>
            <a:pPr eaLnBrk="1" hangingPunct="1"/>
            <a:r>
              <a:rPr lang="en-US" altLang="en-US"/>
              <a:t>Visualize/See</a:t>
            </a:r>
          </a:p>
          <a:p>
            <a:pPr eaLnBrk="1" hangingPunct="1"/>
            <a:r>
              <a:rPr lang="en-US" altLang="en-US"/>
              <a:t>Try it/Experiment</a:t>
            </a:r>
          </a:p>
          <a:p>
            <a:pPr eaLnBrk="1" hangingPunct="1"/>
            <a:r>
              <a:rPr lang="en-US" altLang="en-US"/>
              <a:t>Simplify</a:t>
            </a:r>
          </a:p>
          <a:p>
            <a:pPr eaLnBrk="1" hangingPunct="1"/>
            <a:r>
              <a:rPr lang="en-US" altLang="en-US"/>
              <a:t>Analyze/Think</a:t>
            </a:r>
          </a:p>
          <a:p>
            <a:pPr eaLnBrk="1" hangingPunct="1"/>
            <a:r>
              <a:rPr lang="en-US" altLang="en-US"/>
              <a:t>Relax</a:t>
            </a:r>
          </a:p>
        </p:txBody>
      </p:sp>
    </p:spTree>
    <p:extLst>
      <p:ext uri="{BB962C8B-B14F-4D97-AF65-F5344CB8AC3E}">
        <p14:creationId xmlns:p14="http://schemas.microsoft.com/office/powerpoint/2010/main" val="566180954"/>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a:extLst>
              <a:ext uri="{FF2B5EF4-FFF2-40B4-BE49-F238E27FC236}">
                <a16:creationId xmlns:a16="http://schemas.microsoft.com/office/drawing/2014/main" id="{6CC951C3-986A-9E4C-96F5-14F4001D80AC}"/>
              </a:ext>
            </a:extLst>
          </p:cNvPr>
          <p:cNvSpPr>
            <a:spLocks noGrp="1" noChangeArrowheads="1"/>
          </p:cNvSpPr>
          <p:nvPr>
            <p:ph type="title"/>
          </p:nvPr>
        </p:nvSpPr>
        <p:spPr>
          <a:xfrm>
            <a:off x="457200" y="457200"/>
            <a:ext cx="8229600" cy="762000"/>
          </a:xfrm>
        </p:spPr>
        <p:txBody>
          <a:bodyPr/>
          <a:lstStyle/>
          <a:p>
            <a:pPr eaLnBrk="1" hangingPunct="1"/>
            <a:r>
              <a:rPr lang="en-US" altLang="en-US"/>
              <a:t>Engage</a:t>
            </a:r>
          </a:p>
        </p:txBody>
      </p:sp>
      <p:sp>
        <p:nvSpPr>
          <p:cNvPr id="35842" name="Rectangle 3">
            <a:extLst>
              <a:ext uri="{FF2B5EF4-FFF2-40B4-BE49-F238E27FC236}">
                <a16:creationId xmlns:a16="http://schemas.microsoft.com/office/drawing/2014/main" id="{6B778BA0-E803-3A40-9DA0-656A94ABFA01}"/>
              </a:ext>
            </a:extLst>
          </p:cNvPr>
          <p:cNvSpPr>
            <a:spLocks noGrp="1" noChangeArrowheads="1"/>
          </p:cNvSpPr>
          <p:nvPr>
            <p:ph idx="1"/>
          </p:nvPr>
        </p:nvSpPr>
        <p:spPr>
          <a:xfrm>
            <a:off x="533400" y="1447800"/>
            <a:ext cx="8229600" cy="4648200"/>
          </a:xfrm>
        </p:spPr>
        <p:txBody>
          <a:bodyPr/>
          <a:lstStyle/>
          <a:p>
            <a:pPr marL="0" indent="0" eaLnBrk="1" hangingPunct="1">
              <a:lnSpc>
                <a:spcPct val="90000"/>
              </a:lnSpc>
              <a:buFont typeface="Wingdings" pitchFamily="2" charset="2"/>
              <a:buNone/>
            </a:pPr>
            <a:r>
              <a:rPr lang="en-US" altLang="en-US"/>
              <a:t>You need to commit yourself to addressing the problem. </a:t>
            </a:r>
          </a:p>
          <a:p>
            <a:pPr marL="0" indent="0" eaLnBrk="1" hangingPunct="1">
              <a:lnSpc>
                <a:spcPct val="90000"/>
              </a:lnSpc>
            </a:pPr>
            <a:r>
              <a:rPr lang="en-US" altLang="en-US"/>
              <a:t> Don’t give up easily</a:t>
            </a:r>
          </a:p>
          <a:p>
            <a:pPr marL="0" indent="0" eaLnBrk="1" hangingPunct="1">
              <a:lnSpc>
                <a:spcPct val="90000"/>
              </a:lnSpc>
            </a:pPr>
            <a:r>
              <a:rPr lang="en-US" altLang="en-US"/>
              <a:t> Try different approaches</a:t>
            </a:r>
          </a:p>
          <a:p>
            <a:pPr marL="0" indent="0" eaLnBrk="1" hangingPunct="1">
              <a:lnSpc>
                <a:spcPct val="90000"/>
              </a:lnSpc>
            </a:pPr>
            <a:r>
              <a:rPr lang="en-US" altLang="en-US"/>
              <a:t> Set the “mood”</a:t>
            </a:r>
          </a:p>
          <a:p>
            <a:pPr marL="0" indent="0" eaLnBrk="1" hangingPunct="1">
              <a:lnSpc>
                <a:spcPct val="90000"/>
              </a:lnSpc>
            </a:pPr>
            <a:endParaRPr lang="en-US" altLang="en-US"/>
          </a:p>
          <a:p>
            <a:pPr marL="0" indent="0" eaLnBrk="1" hangingPunct="1">
              <a:lnSpc>
                <a:spcPct val="90000"/>
              </a:lnSpc>
              <a:buFont typeface="Wingdings" pitchFamily="2" charset="2"/>
              <a:buNone/>
            </a:pPr>
            <a:r>
              <a:rPr lang="en-US" altLang="en-US"/>
              <a:t>Just putting in time does not mean you put in a real effort!!!</a:t>
            </a:r>
          </a:p>
          <a:p>
            <a:pPr marL="0" indent="0" eaLnBrk="1" hangingPunct="1">
              <a:lnSpc>
                <a:spcPct val="90000"/>
              </a:lnSpc>
            </a:pPr>
            <a:endParaRPr lang="en-US" altLang="en-US"/>
          </a:p>
        </p:txBody>
      </p:sp>
    </p:spTree>
    <p:extLst>
      <p:ext uri="{BB962C8B-B14F-4D97-AF65-F5344CB8AC3E}">
        <p14:creationId xmlns:p14="http://schemas.microsoft.com/office/powerpoint/2010/main" val="4128472323"/>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a:extLst>
              <a:ext uri="{FF2B5EF4-FFF2-40B4-BE49-F238E27FC236}">
                <a16:creationId xmlns:a16="http://schemas.microsoft.com/office/drawing/2014/main" id="{BA103847-1036-B14C-954C-65823BD8785C}"/>
              </a:ext>
            </a:extLst>
          </p:cNvPr>
          <p:cNvSpPr>
            <a:spLocks noGrp="1" noChangeArrowheads="1"/>
          </p:cNvSpPr>
          <p:nvPr>
            <p:ph type="title"/>
          </p:nvPr>
        </p:nvSpPr>
        <p:spPr/>
        <p:txBody>
          <a:bodyPr/>
          <a:lstStyle/>
          <a:p>
            <a:pPr eaLnBrk="1" hangingPunct="1"/>
            <a:r>
              <a:rPr lang="en-US" altLang="en-US"/>
              <a:t>Visualize/See the problem</a:t>
            </a:r>
          </a:p>
        </p:txBody>
      </p:sp>
      <p:sp>
        <p:nvSpPr>
          <p:cNvPr id="37890" name="Rectangle 3">
            <a:extLst>
              <a:ext uri="{FF2B5EF4-FFF2-40B4-BE49-F238E27FC236}">
                <a16:creationId xmlns:a16="http://schemas.microsoft.com/office/drawing/2014/main" id="{A5A5CDA4-7CC0-7A48-9C13-ACA780B6A6F9}"/>
              </a:ext>
            </a:extLst>
          </p:cNvPr>
          <p:cNvSpPr>
            <a:spLocks noGrp="1" noChangeArrowheads="1"/>
          </p:cNvSpPr>
          <p:nvPr>
            <p:ph idx="1"/>
          </p:nvPr>
        </p:nvSpPr>
        <p:spPr/>
        <p:txBody>
          <a:bodyPr/>
          <a:lstStyle/>
          <a:p>
            <a:pPr marL="0" indent="0" eaLnBrk="1" hangingPunct="1">
              <a:buFont typeface="Wingdings" pitchFamily="2" charset="2"/>
              <a:buNone/>
            </a:pPr>
            <a:r>
              <a:rPr lang="en-US" altLang="en-US"/>
              <a:t>Find a way that works for you, </a:t>
            </a:r>
            <a:br>
              <a:rPr lang="en-US" altLang="en-US"/>
            </a:br>
            <a:r>
              <a:rPr lang="en-US" altLang="en-US"/>
              <a:t>some way to make the problem tangible.</a:t>
            </a:r>
          </a:p>
          <a:p>
            <a:pPr marL="0" indent="0" eaLnBrk="1" hangingPunct="1"/>
            <a:r>
              <a:rPr lang="en-US" altLang="en-US"/>
              <a:t> draw pictures</a:t>
            </a:r>
          </a:p>
          <a:p>
            <a:pPr marL="0" indent="0" eaLnBrk="1" hangingPunct="1"/>
            <a:r>
              <a:rPr lang="en-US" altLang="en-US"/>
              <a:t> layout tables</a:t>
            </a:r>
          </a:p>
          <a:p>
            <a:pPr marL="0" indent="0" eaLnBrk="1" hangingPunct="1"/>
            <a:r>
              <a:rPr lang="en-US" altLang="en-US"/>
              <a:t> literally “see” the problem somehow</a:t>
            </a:r>
          </a:p>
          <a:p>
            <a:pPr marL="0" indent="0" eaLnBrk="1" hangingPunct="1">
              <a:buFont typeface="Wingdings" pitchFamily="2" charset="2"/>
              <a:buNone/>
            </a:pPr>
            <a:r>
              <a:rPr lang="en-US" altLang="en-US"/>
              <a:t>Everyone has a different way, find yours!</a:t>
            </a:r>
          </a:p>
        </p:txBody>
      </p:sp>
    </p:spTree>
    <p:extLst>
      <p:ext uri="{BB962C8B-B14F-4D97-AF65-F5344CB8AC3E}">
        <p14:creationId xmlns:p14="http://schemas.microsoft.com/office/powerpoint/2010/main" val="4121565632"/>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a:extLst>
              <a:ext uri="{FF2B5EF4-FFF2-40B4-BE49-F238E27FC236}">
                <a16:creationId xmlns:a16="http://schemas.microsoft.com/office/drawing/2014/main" id="{B88EE8F4-76BF-D245-9D2E-51C459B5B43F}"/>
              </a:ext>
            </a:extLst>
          </p:cNvPr>
          <p:cNvSpPr>
            <a:spLocks noGrp="1" noChangeArrowheads="1"/>
          </p:cNvSpPr>
          <p:nvPr>
            <p:ph type="title"/>
          </p:nvPr>
        </p:nvSpPr>
        <p:spPr/>
        <p:txBody>
          <a:bodyPr/>
          <a:lstStyle/>
          <a:p>
            <a:pPr eaLnBrk="1" hangingPunct="1"/>
            <a:r>
              <a:rPr lang="en-US" altLang="en-US"/>
              <a:t>Try it/Experiment</a:t>
            </a:r>
          </a:p>
        </p:txBody>
      </p:sp>
      <p:sp>
        <p:nvSpPr>
          <p:cNvPr id="39938" name="Rectangle 3">
            <a:extLst>
              <a:ext uri="{FF2B5EF4-FFF2-40B4-BE49-F238E27FC236}">
                <a16:creationId xmlns:a16="http://schemas.microsoft.com/office/drawing/2014/main" id="{46A6A920-624A-CD43-B7B2-5D0596660634}"/>
              </a:ext>
            </a:extLst>
          </p:cNvPr>
          <p:cNvSpPr>
            <a:spLocks noGrp="1" noChangeArrowheads="1"/>
          </p:cNvSpPr>
          <p:nvPr>
            <p:ph idx="1"/>
          </p:nvPr>
        </p:nvSpPr>
        <p:spPr/>
        <p:txBody>
          <a:bodyPr/>
          <a:lstStyle/>
          <a:p>
            <a:pPr marL="0" indent="0" eaLnBrk="1" hangingPunct="1">
              <a:buFont typeface="Wingdings" pitchFamily="2" charset="2"/>
              <a:buNone/>
            </a:pPr>
            <a:r>
              <a:rPr lang="en-US" altLang="en-US"/>
              <a:t>For some reason, people are afraid to just </a:t>
            </a:r>
            <a:r>
              <a:rPr lang="en-US" altLang="en-US" b="1" i="1"/>
              <a:t>try</a:t>
            </a:r>
            <a:r>
              <a:rPr lang="en-US" altLang="en-US"/>
              <a:t> some solution. Perhaps they fear failure, but experiments, done just for you, are the best way to figure out problems.</a:t>
            </a:r>
          </a:p>
          <a:p>
            <a:pPr marL="0" indent="0" eaLnBrk="1" hangingPunct="1">
              <a:buFont typeface="Wingdings" pitchFamily="2" charset="2"/>
              <a:buNone/>
            </a:pPr>
            <a:endParaRPr lang="en-US" altLang="en-US"/>
          </a:p>
          <a:p>
            <a:pPr marL="0" indent="0" eaLnBrk="1" hangingPunct="1">
              <a:buFont typeface="Wingdings" pitchFamily="2" charset="2"/>
              <a:buNone/>
            </a:pPr>
            <a:r>
              <a:rPr lang="en-US" altLang="en-US"/>
              <a:t>Be willing to try, and fail, to solve a problem. Get started, don’t wait for enlightenment!</a:t>
            </a:r>
          </a:p>
        </p:txBody>
      </p:sp>
    </p:spTree>
    <p:extLst>
      <p:ext uri="{BB962C8B-B14F-4D97-AF65-F5344CB8AC3E}">
        <p14:creationId xmlns:p14="http://schemas.microsoft.com/office/powerpoint/2010/main" val="2466423321"/>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a:extLst>
              <a:ext uri="{FF2B5EF4-FFF2-40B4-BE49-F238E27FC236}">
                <a16:creationId xmlns:a16="http://schemas.microsoft.com/office/drawing/2014/main" id="{C3161C5E-5A75-9347-9552-C4F4C64E6CA3}"/>
              </a:ext>
            </a:extLst>
          </p:cNvPr>
          <p:cNvSpPr>
            <a:spLocks noGrp="1" noChangeArrowheads="1"/>
          </p:cNvSpPr>
          <p:nvPr>
            <p:ph type="title"/>
          </p:nvPr>
        </p:nvSpPr>
        <p:spPr/>
        <p:txBody>
          <a:bodyPr/>
          <a:lstStyle/>
          <a:p>
            <a:pPr eaLnBrk="1" hangingPunct="1"/>
            <a:r>
              <a:rPr lang="en-US" altLang="en-US"/>
              <a:t>Simplify</a:t>
            </a:r>
          </a:p>
        </p:txBody>
      </p:sp>
      <p:sp>
        <p:nvSpPr>
          <p:cNvPr id="41986" name="Rectangle 3">
            <a:extLst>
              <a:ext uri="{FF2B5EF4-FFF2-40B4-BE49-F238E27FC236}">
                <a16:creationId xmlns:a16="http://schemas.microsoft.com/office/drawing/2014/main" id="{8E85AE2C-326F-524F-B363-C2E7C71E5BF1}"/>
              </a:ext>
            </a:extLst>
          </p:cNvPr>
          <p:cNvSpPr>
            <a:spLocks noGrp="1" noChangeArrowheads="1"/>
          </p:cNvSpPr>
          <p:nvPr>
            <p:ph idx="1"/>
          </p:nvPr>
        </p:nvSpPr>
        <p:spPr/>
        <p:txBody>
          <a:bodyPr/>
          <a:lstStyle/>
          <a:p>
            <a:pPr marL="0" indent="0" eaLnBrk="1" hangingPunct="1">
              <a:buFont typeface="Wingdings" pitchFamily="2" charset="2"/>
              <a:buNone/>
            </a:pPr>
            <a:r>
              <a:rPr lang="en-US" altLang="en-US"/>
              <a:t>Simplifying the problem so you can get a handle on it is one of the </a:t>
            </a:r>
            <a:r>
              <a:rPr lang="en-US" altLang="en-US" b="1" i="1"/>
              <a:t>most powerful </a:t>
            </a:r>
            <a:r>
              <a:rPr lang="en-US" altLang="en-US"/>
              <a:t>problem solving tools.</a:t>
            </a:r>
          </a:p>
          <a:p>
            <a:pPr marL="0" indent="0" eaLnBrk="1" hangingPunct="1">
              <a:buFont typeface="Wingdings" pitchFamily="2" charset="2"/>
              <a:buNone/>
            </a:pPr>
            <a:endParaRPr lang="en-US" altLang="en-US"/>
          </a:p>
          <a:p>
            <a:pPr marL="0" indent="0" eaLnBrk="1" hangingPunct="1">
              <a:buFont typeface="Wingdings" pitchFamily="2" charset="2"/>
              <a:buNone/>
            </a:pPr>
            <a:r>
              <a:rPr lang="en-US" altLang="en-US"/>
              <a:t>Given a hard problem, make is </a:t>
            </a:r>
            <a:r>
              <a:rPr lang="en-US" altLang="en-US" b="1" i="1"/>
              <a:t>simplier</a:t>
            </a:r>
            <a:r>
              <a:rPr lang="en-US" altLang="en-US"/>
              <a:t> (smaller, clearer, easier), figure that out, then ramp up to the harder problem.</a:t>
            </a:r>
          </a:p>
        </p:txBody>
      </p:sp>
    </p:spTree>
    <p:extLst>
      <p:ext uri="{BB962C8B-B14F-4D97-AF65-F5344CB8AC3E}">
        <p14:creationId xmlns:p14="http://schemas.microsoft.com/office/powerpoint/2010/main" val="1341870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noFill/>
        </p:spPr>
        <p:txBody>
          <a:bodyPr lIns="92075" tIns="46038" rIns="92075" bIns="46038"/>
          <a:lstStyle/>
          <a:p>
            <a:pPr eaLnBrk="1" hangingPunct="1"/>
            <a:r>
              <a:rPr lang="en-US">
                <a:latin typeface="Arial" pitchFamily="-109" charset="0"/>
              </a:rPr>
              <a:t>Main Components</a:t>
            </a:r>
          </a:p>
        </p:txBody>
      </p:sp>
      <p:sp>
        <p:nvSpPr>
          <p:cNvPr id="46083" name="Rectangle 3"/>
          <p:cNvSpPr>
            <a:spLocks noGrp="1" noChangeArrowheads="1"/>
          </p:cNvSpPr>
          <p:nvPr>
            <p:ph idx="1"/>
          </p:nvPr>
        </p:nvSpPr>
        <p:spPr>
          <a:noFill/>
        </p:spPr>
        <p:txBody>
          <a:bodyPr lIns="92075" tIns="46038" rIns="92075" bIns="46038"/>
          <a:lstStyle/>
          <a:p>
            <a:pPr eaLnBrk="1" hangingPunct="1"/>
            <a:r>
              <a:rPr lang="en-US">
                <a:latin typeface="Arial" pitchFamily="-109" charset="0"/>
              </a:rPr>
              <a:t>People!!!</a:t>
            </a:r>
          </a:p>
          <a:p>
            <a:pPr eaLnBrk="1" hangingPunct="1"/>
            <a:r>
              <a:rPr lang="en-US">
                <a:latin typeface="Arial" pitchFamily="-109" charset="0"/>
              </a:rPr>
              <a:t>Hardware</a:t>
            </a:r>
          </a:p>
          <a:p>
            <a:pPr lvl="1" eaLnBrk="1" hangingPunct="1"/>
            <a:r>
              <a:rPr lang="en-US">
                <a:latin typeface="Arial" pitchFamily="-109" charset="0"/>
              </a:rPr>
              <a:t>Physical Devices: processor, memory, keyboard, monitor, mouse, etc.</a:t>
            </a:r>
          </a:p>
          <a:p>
            <a:pPr eaLnBrk="1" hangingPunct="1"/>
            <a:r>
              <a:rPr lang="en-US">
                <a:latin typeface="Arial" pitchFamily="-109" charset="0"/>
              </a:rPr>
              <a:t>Software</a:t>
            </a:r>
          </a:p>
          <a:p>
            <a:pPr lvl="1" eaLnBrk="1" hangingPunct="1"/>
            <a:r>
              <a:rPr lang="en-US">
                <a:latin typeface="Arial" pitchFamily="-109" charset="0"/>
              </a:rPr>
              <a:t>Executable Programs: word processor,            spread sheet, internet browser, etc.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6083">
                                            <p:txEl>
                                              <p:pRg st="0" end="0"/>
                                            </p:txEl>
                                          </p:spTgt>
                                        </p:tgtEl>
                                        <p:attrNameLst>
                                          <p:attrName>style.visibility</p:attrName>
                                        </p:attrNameLst>
                                      </p:cBhvr>
                                      <p:to>
                                        <p:strVal val="visible"/>
                                      </p:to>
                                    </p:set>
                                    <p:anim calcmode="lin" valueType="num">
                                      <p:cBhvr additive="base">
                                        <p:cTn id="7" dur="500" fill="hold"/>
                                        <p:tgtEl>
                                          <p:spTgt spid="4608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608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6083">
                                            <p:txEl>
                                              <p:pRg st="1" end="1"/>
                                            </p:txEl>
                                          </p:spTgt>
                                        </p:tgtEl>
                                        <p:attrNameLst>
                                          <p:attrName>style.visibility</p:attrName>
                                        </p:attrNameLst>
                                      </p:cBhvr>
                                      <p:to>
                                        <p:strVal val="visible"/>
                                      </p:to>
                                    </p:set>
                                    <p:anim calcmode="lin" valueType="num">
                                      <p:cBhvr additive="base">
                                        <p:cTn id="13" dur="500" fill="hold"/>
                                        <p:tgtEl>
                                          <p:spTgt spid="4608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608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46083">
                                            <p:txEl>
                                              <p:pRg st="2" end="2"/>
                                            </p:txEl>
                                          </p:spTgt>
                                        </p:tgtEl>
                                        <p:attrNameLst>
                                          <p:attrName>style.visibility</p:attrName>
                                        </p:attrNameLst>
                                      </p:cBhvr>
                                      <p:to>
                                        <p:strVal val="visible"/>
                                      </p:to>
                                    </p:set>
                                    <p:anim calcmode="lin" valueType="num">
                                      <p:cBhvr additive="base">
                                        <p:cTn id="19" dur="500" fill="hold"/>
                                        <p:tgtEl>
                                          <p:spTgt spid="4608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608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46083">
                                            <p:txEl>
                                              <p:pRg st="3" end="3"/>
                                            </p:txEl>
                                          </p:spTgt>
                                        </p:tgtEl>
                                        <p:attrNameLst>
                                          <p:attrName>style.visibility</p:attrName>
                                        </p:attrNameLst>
                                      </p:cBhvr>
                                      <p:to>
                                        <p:strVal val="visible"/>
                                      </p:to>
                                    </p:set>
                                    <p:anim calcmode="lin" valueType="num">
                                      <p:cBhvr additive="base">
                                        <p:cTn id="25" dur="500" fill="hold"/>
                                        <p:tgtEl>
                                          <p:spTgt spid="4608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4608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46083">
                                            <p:txEl>
                                              <p:pRg st="4" end="4"/>
                                            </p:txEl>
                                          </p:spTgt>
                                        </p:tgtEl>
                                        <p:attrNameLst>
                                          <p:attrName>style.visibility</p:attrName>
                                        </p:attrNameLst>
                                      </p:cBhvr>
                                      <p:to>
                                        <p:strVal val="visible"/>
                                      </p:to>
                                    </p:set>
                                    <p:anim calcmode="lin" valueType="num">
                                      <p:cBhvr additive="base">
                                        <p:cTn id="31" dur="500" fill="hold"/>
                                        <p:tgtEl>
                                          <p:spTgt spid="46083">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46083">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083" grpId="0" build="p" bldLvl="2" autoUpdateAnimBg="0"/>
    </p:bld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a:extLst>
              <a:ext uri="{FF2B5EF4-FFF2-40B4-BE49-F238E27FC236}">
                <a16:creationId xmlns:a16="http://schemas.microsoft.com/office/drawing/2014/main" id="{EA8961B6-F508-194E-8963-0C130210949B}"/>
              </a:ext>
            </a:extLst>
          </p:cNvPr>
          <p:cNvSpPr>
            <a:spLocks noGrp="1" noChangeArrowheads="1"/>
          </p:cNvSpPr>
          <p:nvPr>
            <p:ph type="title"/>
          </p:nvPr>
        </p:nvSpPr>
        <p:spPr/>
        <p:txBody>
          <a:bodyPr/>
          <a:lstStyle/>
          <a:p>
            <a:pPr eaLnBrk="1" hangingPunct="1"/>
            <a:r>
              <a:rPr lang="en-US" altLang="en-US"/>
              <a:t>Think it over/Analyze</a:t>
            </a:r>
          </a:p>
        </p:txBody>
      </p:sp>
      <p:sp>
        <p:nvSpPr>
          <p:cNvPr id="44034" name="Rectangle 3">
            <a:extLst>
              <a:ext uri="{FF2B5EF4-FFF2-40B4-BE49-F238E27FC236}">
                <a16:creationId xmlns:a16="http://schemas.microsoft.com/office/drawing/2014/main" id="{E6FA6140-4A38-C44C-A9C8-854F06AF78E1}"/>
              </a:ext>
            </a:extLst>
          </p:cNvPr>
          <p:cNvSpPr>
            <a:spLocks noGrp="1" noChangeArrowheads="1"/>
          </p:cNvSpPr>
          <p:nvPr>
            <p:ph idx="1"/>
          </p:nvPr>
        </p:nvSpPr>
        <p:spPr/>
        <p:txBody>
          <a:bodyPr/>
          <a:lstStyle/>
          <a:p>
            <a:pPr marL="0" indent="0" eaLnBrk="1" hangingPunct="1">
              <a:lnSpc>
                <a:spcPct val="90000"/>
              </a:lnSpc>
              <a:buFont typeface="Wingdings" pitchFamily="2" charset="2"/>
              <a:buNone/>
            </a:pPr>
            <a:r>
              <a:rPr lang="en-US" altLang="en-US"/>
              <a:t>If your solution isn’t working:</a:t>
            </a:r>
          </a:p>
          <a:p>
            <a:pPr marL="0" indent="0" eaLnBrk="1" hangingPunct="1">
              <a:lnSpc>
                <a:spcPct val="90000"/>
              </a:lnSpc>
            </a:pPr>
            <a:r>
              <a:rPr lang="en-US" altLang="en-US"/>
              <a:t> stop</a:t>
            </a:r>
          </a:p>
          <a:p>
            <a:pPr marL="0" indent="0" eaLnBrk="1" hangingPunct="1">
              <a:lnSpc>
                <a:spcPct val="90000"/>
              </a:lnSpc>
            </a:pPr>
            <a:r>
              <a:rPr lang="en-US" altLang="en-US"/>
              <a:t> evaluate how you are doing</a:t>
            </a:r>
          </a:p>
          <a:p>
            <a:pPr marL="0" indent="0" eaLnBrk="1" hangingPunct="1">
              <a:lnSpc>
                <a:spcPct val="90000"/>
              </a:lnSpc>
            </a:pPr>
            <a:r>
              <a:rPr lang="en-US" altLang="en-US"/>
              <a:t> analyze and keep going, or start over.</a:t>
            </a:r>
          </a:p>
          <a:p>
            <a:pPr marL="0" indent="0" eaLnBrk="1" hangingPunct="1">
              <a:lnSpc>
                <a:spcPct val="90000"/>
              </a:lnSpc>
              <a:buFont typeface="Wingdings" pitchFamily="2" charset="2"/>
              <a:buNone/>
            </a:pPr>
            <a:r>
              <a:rPr lang="en-US" altLang="en-US"/>
              <a:t>People can be amazingly “stiff”, banging their heads against the same wall over and over again. Loosen up, find another way!</a:t>
            </a:r>
          </a:p>
        </p:txBody>
      </p:sp>
    </p:spTree>
    <p:extLst>
      <p:ext uri="{BB962C8B-B14F-4D97-AF65-F5344CB8AC3E}">
        <p14:creationId xmlns:p14="http://schemas.microsoft.com/office/powerpoint/2010/main" val="1369111621"/>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a:extLst>
              <a:ext uri="{FF2B5EF4-FFF2-40B4-BE49-F238E27FC236}">
                <a16:creationId xmlns:a16="http://schemas.microsoft.com/office/drawing/2014/main" id="{29A7917B-C059-FF40-B92B-48B75CA81AEC}"/>
              </a:ext>
            </a:extLst>
          </p:cNvPr>
          <p:cNvSpPr>
            <a:spLocks noGrp="1" noChangeArrowheads="1"/>
          </p:cNvSpPr>
          <p:nvPr>
            <p:ph type="title"/>
          </p:nvPr>
        </p:nvSpPr>
        <p:spPr/>
        <p:txBody>
          <a:bodyPr/>
          <a:lstStyle/>
          <a:p>
            <a:pPr eaLnBrk="1" hangingPunct="1"/>
            <a:r>
              <a:rPr lang="en-US" altLang="en-US"/>
              <a:t>One more thing, relax</a:t>
            </a:r>
          </a:p>
        </p:txBody>
      </p:sp>
      <p:sp>
        <p:nvSpPr>
          <p:cNvPr id="46082" name="Rectangle 3">
            <a:extLst>
              <a:ext uri="{FF2B5EF4-FFF2-40B4-BE49-F238E27FC236}">
                <a16:creationId xmlns:a16="http://schemas.microsoft.com/office/drawing/2014/main" id="{6B65FF72-7027-A64E-B370-C58B6ADDF14A}"/>
              </a:ext>
            </a:extLst>
          </p:cNvPr>
          <p:cNvSpPr>
            <a:spLocks noGrp="1" noChangeArrowheads="1"/>
          </p:cNvSpPr>
          <p:nvPr>
            <p:ph idx="1"/>
          </p:nvPr>
        </p:nvSpPr>
        <p:spPr/>
        <p:txBody>
          <a:bodyPr/>
          <a:lstStyle/>
          <a:p>
            <a:pPr marL="0" indent="0" eaLnBrk="1" hangingPunct="1">
              <a:buFont typeface="Wingdings" pitchFamily="2" charset="2"/>
              <a:buNone/>
            </a:pPr>
            <a:r>
              <a:rPr lang="en-US" altLang="en-US"/>
              <a:t>Take your time. Not getting an answer right away is not the end of the world. Put it away and come back to it.</a:t>
            </a:r>
          </a:p>
          <a:p>
            <a:pPr marL="0" indent="0" eaLnBrk="1" hangingPunct="1">
              <a:buFont typeface="Wingdings" pitchFamily="2" charset="2"/>
              <a:buNone/>
            </a:pPr>
            <a:endParaRPr lang="en-US" altLang="en-US"/>
          </a:p>
          <a:p>
            <a:pPr marL="0" indent="0" eaLnBrk="1" hangingPunct="1">
              <a:buFont typeface="Wingdings" pitchFamily="2" charset="2"/>
              <a:buNone/>
            </a:pPr>
            <a:r>
              <a:rPr lang="en-US" altLang="en-US"/>
              <a:t>You’d be surprised how easy it is to solve if you let it go for awhile. That’s why </a:t>
            </a:r>
            <a:r>
              <a:rPr lang="en-US" altLang="en-US" b="1" i="1"/>
              <a:t>starting</a:t>
            </a:r>
            <a:r>
              <a:rPr lang="en-US" altLang="en-US" b="1" u="sng"/>
              <a:t> </a:t>
            </a:r>
            <a:r>
              <a:rPr lang="en-US" altLang="en-US" b="1" i="1"/>
              <a:t>early</a:t>
            </a:r>
            <a:r>
              <a:rPr lang="en-US" altLang="en-US" i="1"/>
              <a:t> </a:t>
            </a:r>
            <a:r>
              <a:rPr lang="en-US" altLang="en-US"/>
              <a:t>is a luxury you should afford yourself.</a:t>
            </a:r>
          </a:p>
        </p:txBody>
      </p:sp>
    </p:spTree>
    <p:extLst>
      <p:ext uri="{BB962C8B-B14F-4D97-AF65-F5344CB8AC3E}">
        <p14:creationId xmlns:p14="http://schemas.microsoft.com/office/powerpoint/2010/main" val="581898320"/>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Title 4">
            <a:extLst>
              <a:ext uri="{FF2B5EF4-FFF2-40B4-BE49-F238E27FC236}">
                <a16:creationId xmlns:a16="http://schemas.microsoft.com/office/drawing/2014/main" id="{6417477D-D2E3-1345-A9D8-1BF1EEC04896}"/>
              </a:ext>
            </a:extLst>
          </p:cNvPr>
          <p:cNvSpPr>
            <a:spLocks noGrp="1" noChangeArrowheads="1"/>
          </p:cNvSpPr>
          <p:nvPr>
            <p:ph type="ctrTitle"/>
          </p:nvPr>
        </p:nvSpPr>
        <p:spPr/>
        <p:txBody>
          <a:bodyPr/>
          <a:lstStyle/>
          <a:p>
            <a:pPr eaLnBrk="1" hangingPunct="1"/>
            <a:r>
              <a:rPr lang="en-US" altLang="en-US"/>
              <a:t>Babylonian Square Root Example</a:t>
            </a:r>
          </a:p>
        </p:txBody>
      </p:sp>
      <p:sp>
        <p:nvSpPr>
          <p:cNvPr id="48130" name="Subtitle 5">
            <a:extLst>
              <a:ext uri="{FF2B5EF4-FFF2-40B4-BE49-F238E27FC236}">
                <a16:creationId xmlns:a16="http://schemas.microsoft.com/office/drawing/2014/main" id="{74773B02-C557-FD4B-872E-16671D723DCA}"/>
              </a:ext>
            </a:extLst>
          </p:cNvPr>
          <p:cNvSpPr>
            <a:spLocks noGrp="1" noChangeArrowheads="1"/>
          </p:cNvSpPr>
          <p:nvPr>
            <p:ph type="subTitle" idx="1"/>
          </p:nvPr>
        </p:nvSpPr>
        <p:spPr/>
        <p:txBody>
          <a:bodyPr/>
          <a:lstStyle/>
          <a:p>
            <a:pPr eaLnBrk="1" hangingPunct="1"/>
            <a:endParaRPr lang="en-US" altLang="en-US"/>
          </a:p>
        </p:txBody>
      </p:sp>
    </p:spTree>
    <p:extLst>
      <p:ext uri="{BB962C8B-B14F-4D97-AF65-F5344CB8AC3E}">
        <p14:creationId xmlns:p14="http://schemas.microsoft.com/office/powerpoint/2010/main" val="2403400203"/>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3">
            <a:extLst>
              <a:ext uri="{FF2B5EF4-FFF2-40B4-BE49-F238E27FC236}">
                <a16:creationId xmlns:a16="http://schemas.microsoft.com/office/drawing/2014/main" id="{76D4B259-AE25-E646-8B89-A7FF28C0EFDF}"/>
              </a:ext>
            </a:extLst>
          </p:cNvPr>
          <p:cNvSpPr>
            <a:spLocks noGrp="1" noChangeArrowheads="1"/>
          </p:cNvSpPr>
          <p:nvPr>
            <p:ph type="title"/>
          </p:nvPr>
        </p:nvSpPr>
        <p:spPr/>
        <p:txBody>
          <a:bodyPr/>
          <a:lstStyle/>
          <a:p>
            <a:pPr eaLnBrk="1" hangingPunct="1"/>
            <a:r>
              <a:rPr lang="en-US" altLang="en-US"/>
              <a:t>Reminder, rules so far</a:t>
            </a:r>
          </a:p>
        </p:txBody>
      </p:sp>
      <p:sp>
        <p:nvSpPr>
          <p:cNvPr id="49154" name="Content Placeholder 4">
            <a:extLst>
              <a:ext uri="{FF2B5EF4-FFF2-40B4-BE49-F238E27FC236}">
                <a16:creationId xmlns:a16="http://schemas.microsoft.com/office/drawing/2014/main" id="{BD9BFCB3-FBCC-F64F-BF01-0F3B52E79196}"/>
              </a:ext>
            </a:extLst>
          </p:cNvPr>
          <p:cNvSpPr>
            <a:spLocks noGrp="1" noChangeArrowheads="1"/>
          </p:cNvSpPr>
          <p:nvPr>
            <p:ph idx="1"/>
          </p:nvPr>
        </p:nvSpPr>
        <p:spPr/>
        <p:txBody>
          <a:bodyPr/>
          <a:lstStyle/>
          <a:p>
            <a:pPr marL="514350" indent="-514350" eaLnBrk="1" hangingPunct="1">
              <a:buFontTx/>
              <a:buAutoNum type="arabicPeriod"/>
            </a:pPr>
            <a:r>
              <a:rPr lang="en-US" altLang="en-US" sz="2400"/>
              <a:t>Think before you program!</a:t>
            </a:r>
          </a:p>
          <a:p>
            <a:pPr marL="514350" indent="-514350" eaLnBrk="1" hangingPunct="1">
              <a:buFontTx/>
              <a:buAutoNum type="arabicPeriod"/>
            </a:pPr>
            <a:r>
              <a:rPr lang="en-US" altLang="en-US" sz="2400"/>
              <a:t>A program is a human-readable essay on problem solving that also happens to execute on a computer.</a:t>
            </a:r>
          </a:p>
          <a:p>
            <a:pPr marL="514350" indent="-514350" eaLnBrk="1" hangingPunct="1">
              <a:buFontTx/>
              <a:buAutoNum type="arabicPeriod"/>
            </a:pPr>
            <a:r>
              <a:rPr lang="en-US" altLang="en-US" sz="2400"/>
              <a:t>The best way to imporve your programming and problem solving skills is to practice!</a:t>
            </a:r>
          </a:p>
          <a:p>
            <a:pPr marL="514350" indent="-514350" eaLnBrk="1" hangingPunct="1">
              <a:buFontTx/>
              <a:buAutoNum type="arabicPeriod"/>
            </a:pPr>
            <a:r>
              <a:rPr lang="en-US" altLang="en-US" sz="2400"/>
              <a:t>A foolish consistency is the hobgoblin of little minds</a:t>
            </a:r>
          </a:p>
          <a:p>
            <a:pPr marL="514350" indent="-514350" eaLnBrk="1" hangingPunct="1">
              <a:buFontTx/>
              <a:buAutoNum type="arabicPeriod"/>
            </a:pPr>
            <a:r>
              <a:rPr lang="en-US" altLang="en-US" sz="2400"/>
              <a:t>Test your code, often and thoroughly</a:t>
            </a:r>
          </a:p>
          <a:p>
            <a:pPr marL="514350" indent="-514350" eaLnBrk="1" hangingPunct="1">
              <a:buFontTx/>
              <a:buAutoNum type="arabicPeriod"/>
            </a:pPr>
            <a:r>
              <a:rPr lang="en-US" altLang="en-US" sz="2400"/>
              <a:t>If it was hard to write, it is probably hard to read. Add a comment. </a:t>
            </a:r>
          </a:p>
          <a:p>
            <a:pPr marL="514350" indent="-514350" eaLnBrk="1" hangingPunct="1">
              <a:buFontTx/>
              <a:buAutoNum type="arabicPeriod"/>
            </a:pPr>
            <a:endParaRPr lang="en-US" altLang="en-US" sz="2400"/>
          </a:p>
        </p:txBody>
      </p:sp>
    </p:spTree>
    <p:extLst>
      <p:ext uri="{BB962C8B-B14F-4D97-AF65-F5344CB8AC3E}">
        <p14:creationId xmlns:p14="http://schemas.microsoft.com/office/powerpoint/2010/main" val="2834910117"/>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Chapter 4</a:t>
            </a:r>
          </a:p>
        </p:txBody>
      </p:sp>
      <p:sp>
        <p:nvSpPr>
          <p:cNvPr id="3" name="Text Placeholder 2"/>
          <p:cNvSpPr>
            <a:spLocks noGrp="1"/>
          </p:cNvSpPr>
          <p:nvPr>
            <p:ph type="body" sz="quarter" idx="11"/>
          </p:nvPr>
        </p:nvSpPr>
        <p:spPr/>
        <p:txBody>
          <a:bodyPr/>
          <a:lstStyle/>
          <a:p>
            <a:r>
              <a:rPr lang="en-US" dirty="0"/>
              <a:t>Working with Strings</a:t>
            </a:r>
          </a:p>
        </p:txBody>
      </p:sp>
    </p:spTree>
    <p:extLst>
      <p:ext uri="{BB962C8B-B14F-4D97-AF65-F5344CB8AC3E}">
        <p14:creationId xmlns:p14="http://schemas.microsoft.com/office/powerpoint/2010/main" val="3273659792"/>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Sequence of characters</a:t>
            </a:r>
          </a:p>
        </p:txBody>
      </p:sp>
      <p:sp>
        <p:nvSpPr>
          <p:cNvPr id="18435" name="Rectangle 3"/>
          <p:cNvSpPr>
            <a:spLocks noGrp="1" noChangeArrowheads="1"/>
          </p:cNvSpPr>
          <p:nvPr>
            <p:ph idx="1"/>
          </p:nvPr>
        </p:nvSpPr>
        <p:spPr/>
        <p:txBody>
          <a:bodyPr/>
          <a:lstStyle/>
          <a:p>
            <a:pPr eaLnBrk="1" hangingPunct="1"/>
            <a:r>
              <a:rPr lang="en-US" dirty="0">
                <a:ea typeface="ＭＳ Ｐゴシック" pitchFamily="-111" charset="-128"/>
                <a:cs typeface="ＭＳ Ｐゴシック" pitchFamily="-111" charset="-128"/>
              </a:rPr>
              <a:t>We</a:t>
            </a:r>
            <a:r>
              <a:rPr lang="fr-FR" dirty="0">
                <a:ea typeface="ＭＳ Ｐゴシック" pitchFamily="-111" charset="-128"/>
                <a:cs typeface="ＭＳ Ｐゴシック" pitchFamily="-111" charset="-128"/>
              </a:rPr>
              <a:t>'</a:t>
            </a:r>
            <a:r>
              <a:rPr lang="en-US" dirty="0" err="1">
                <a:ea typeface="ＭＳ Ｐゴシック" pitchFamily="-111" charset="-128"/>
                <a:cs typeface="ＭＳ Ｐゴシック" pitchFamily="-111" charset="-128"/>
              </a:rPr>
              <a:t>ve</a:t>
            </a:r>
            <a:r>
              <a:rPr lang="en-US" dirty="0">
                <a:ea typeface="ＭＳ Ｐゴシック" pitchFamily="-111" charset="-128"/>
                <a:cs typeface="ＭＳ Ｐゴシック" pitchFamily="-111" charset="-128"/>
              </a:rPr>
              <a:t> talked about strings (</a:t>
            </a:r>
            <a:r>
              <a:rPr lang="en-US" dirty="0" err="1">
                <a:solidFill>
                  <a:srgbClr val="FF0000"/>
                </a:solidFill>
                <a:ea typeface="ＭＳ Ｐゴシック" pitchFamily="-111" charset="-128"/>
                <a:cs typeface="ＭＳ Ｐゴシック" pitchFamily="-111" charset="-128"/>
              </a:rPr>
              <a:t>strengir</a:t>
            </a:r>
            <a:r>
              <a:rPr lang="en-US" dirty="0">
                <a:ea typeface="ＭＳ Ｐゴシック" pitchFamily="-111" charset="-128"/>
                <a:cs typeface="ＭＳ Ｐゴシック" pitchFamily="-111" charset="-128"/>
              </a:rPr>
              <a:t>) being a sequence (</a:t>
            </a:r>
            <a:r>
              <a:rPr lang="en-US" dirty="0" err="1">
                <a:solidFill>
                  <a:srgbClr val="FF0000"/>
                </a:solidFill>
                <a:ea typeface="ＭＳ Ｐゴシック" pitchFamily="-111" charset="-128"/>
                <a:cs typeface="ＭＳ Ｐゴシック" pitchFamily="-111" charset="-128"/>
              </a:rPr>
              <a:t>röð</a:t>
            </a:r>
            <a:r>
              <a:rPr lang="en-US" dirty="0">
                <a:ea typeface="ＭＳ Ｐゴシック" pitchFamily="-111" charset="-128"/>
                <a:cs typeface="ＭＳ Ｐゴシック" pitchFamily="-111" charset="-128"/>
              </a:rPr>
              <a:t>) of characters (</a:t>
            </a:r>
            <a:r>
              <a:rPr lang="en-US" dirty="0" err="1">
                <a:solidFill>
                  <a:srgbClr val="FF0000"/>
                </a:solidFill>
                <a:ea typeface="ＭＳ Ｐゴシック" pitchFamily="-111" charset="-128"/>
                <a:cs typeface="ＭＳ Ｐゴシック" pitchFamily="-111" charset="-128"/>
              </a:rPr>
              <a:t>stafa</a:t>
            </a:r>
            <a:r>
              <a:rPr lang="en-US" dirty="0">
                <a:ea typeface="ＭＳ Ｐゴシック" pitchFamily="-111" charset="-128"/>
                <a:cs typeface="ＭＳ Ｐゴシック" pitchFamily="-111" charset="-128"/>
              </a:rPr>
              <a:t>).</a:t>
            </a:r>
          </a:p>
          <a:p>
            <a:pPr eaLnBrk="1" hangingPunct="1"/>
            <a:r>
              <a:rPr lang="en-US" dirty="0">
                <a:ea typeface="ＭＳ Ｐゴシック" pitchFamily="-111" charset="-128"/>
                <a:cs typeface="ＭＳ Ｐゴシック" pitchFamily="-111" charset="-128"/>
              </a:rPr>
              <a:t>A string is indicated between </a:t>
            </a:r>
            <a:r>
              <a:rPr lang="fr-FR" dirty="0">
                <a:solidFill>
                  <a:srgbClr val="660066"/>
                </a:solidFill>
                <a:latin typeface="Courier New"/>
                <a:ea typeface="ＭＳ Ｐゴシック" pitchFamily="-111" charset="-128"/>
                <a:cs typeface="Courier New"/>
              </a:rPr>
              <a:t>'</a:t>
            </a:r>
            <a:r>
              <a:rPr lang="en-US" dirty="0">
                <a:solidFill>
                  <a:srgbClr val="660066"/>
                </a:solidFill>
                <a:latin typeface="Courier New"/>
                <a:ea typeface="ＭＳ Ｐゴシック" pitchFamily="-111" charset="-128"/>
                <a:cs typeface="Courier New"/>
              </a:rPr>
              <a:t> </a:t>
            </a:r>
            <a:r>
              <a:rPr lang="fr-FR" dirty="0">
                <a:solidFill>
                  <a:srgbClr val="660066"/>
                </a:solidFill>
                <a:latin typeface="Courier New"/>
                <a:ea typeface="ＭＳ Ｐゴシック" pitchFamily="-111" charset="-128"/>
                <a:cs typeface="Courier New"/>
              </a:rPr>
              <a:t>'</a:t>
            </a:r>
            <a:r>
              <a:rPr lang="en-US" dirty="0">
                <a:solidFill>
                  <a:srgbClr val="660066"/>
                </a:solidFill>
                <a:latin typeface="Courier New"/>
                <a:ea typeface="ＭＳ Ｐゴシック" pitchFamily="-111" charset="-128"/>
                <a:cs typeface="Courier New"/>
              </a:rPr>
              <a:t> </a:t>
            </a:r>
            <a:r>
              <a:rPr lang="en-US" dirty="0">
                <a:ea typeface="ＭＳ Ｐゴシック" pitchFamily="-111" charset="-128"/>
                <a:cs typeface="ＭＳ Ｐゴシック" pitchFamily="-111" charset="-128"/>
              </a:rPr>
              <a:t>or </a:t>
            </a:r>
            <a:r>
              <a:rPr lang="en-US" dirty="0">
                <a:solidFill>
                  <a:srgbClr val="660066"/>
                </a:solidFill>
                <a:latin typeface="Courier New"/>
                <a:ea typeface="ＭＳ Ｐゴシック" pitchFamily="-111" charset="-128"/>
                <a:cs typeface="Courier New"/>
              </a:rPr>
              <a:t>" "</a:t>
            </a:r>
          </a:p>
          <a:p>
            <a:pPr eaLnBrk="1" hangingPunct="1"/>
            <a:r>
              <a:rPr lang="en-US" dirty="0">
                <a:ea typeface="ＭＳ Ｐゴシック" pitchFamily="-111" charset="-128"/>
                <a:cs typeface="ＭＳ Ｐゴシック" pitchFamily="-111" charset="-128"/>
              </a:rPr>
              <a:t>The exact sequence of characters is maintained</a:t>
            </a:r>
          </a:p>
        </p:txBody>
      </p:sp>
    </p:spTree>
    <p:extLst>
      <p:ext uri="{BB962C8B-B14F-4D97-AF65-F5344CB8AC3E}">
        <p14:creationId xmlns:p14="http://schemas.microsoft.com/office/powerpoint/2010/main" val="238660761"/>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dirty="0">
                <a:ea typeface="ＭＳ Ｐゴシック" pitchFamily="-111" charset="-128"/>
                <a:cs typeface="ＭＳ Ｐゴシック" pitchFamily="-111" charset="-128"/>
              </a:rPr>
              <a:t>And then there is """ """</a:t>
            </a:r>
          </a:p>
        </p:txBody>
      </p:sp>
      <p:sp>
        <p:nvSpPr>
          <p:cNvPr id="19459" name="Rectangle 3"/>
          <p:cNvSpPr>
            <a:spLocks noGrp="1" noChangeArrowheads="1"/>
          </p:cNvSpPr>
          <p:nvPr>
            <p:ph idx="1"/>
          </p:nvPr>
        </p:nvSpPr>
        <p:spPr/>
        <p:txBody>
          <a:bodyPr/>
          <a:lstStyle/>
          <a:p>
            <a:pPr eaLnBrk="1" hangingPunct="1">
              <a:lnSpc>
                <a:spcPct val="90000"/>
              </a:lnSpc>
            </a:pPr>
            <a:r>
              <a:rPr lang="en-US" dirty="0">
                <a:ea typeface="ＭＳ Ｐゴシック" pitchFamily="-111" charset="-128"/>
                <a:cs typeface="ＭＳ Ｐゴシック" pitchFamily="-111" charset="-128"/>
              </a:rPr>
              <a:t>triple quotes preserve both the vertical and horizontal formatting of the string</a:t>
            </a:r>
          </a:p>
          <a:p>
            <a:pPr eaLnBrk="1" hangingPunct="1">
              <a:lnSpc>
                <a:spcPct val="90000"/>
              </a:lnSpc>
            </a:pPr>
            <a:r>
              <a:rPr lang="en-US" dirty="0">
                <a:ea typeface="ＭＳ Ｐゴシック" pitchFamily="-111" charset="-128"/>
                <a:cs typeface="ＭＳ Ｐゴシック" pitchFamily="-111" charset="-128"/>
              </a:rPr>
              <a:t>allows you to type tables, paragraphs, whatever and preserve the formatting</a:t>
            </a:r>
          </a:p>
          <a:p>
            <a:pPr marL="0" indent="0" eaLnBrk="1" hangingPunct="1">
              <a:lnSpc>
                <a:spcPct val="90000"/>
              </a:lnSpc>
              <a:buNone/>
            </a:pPr>
            <a:endParaRPr lang="en-US" dirty="0">
              <a:ea typeface="ＭＳ Ｐゴシック" pitchFamily="-111" charset="-128"/>
              <a:cs typeface="ＭＳ Ｐゴシック" pitchFamily="-111" charset="-128"/>
            </a:endParaRPr>
          </a:p>
          <a:p>
            <a:pPr indent="2566988" eaLnBrk="1" hangingPunct="1">
              <a:lnSpc>
                <a:spcPct val="90000"/>
              </a:lnSpc>
              <a:buFont typeface="Wingdings" pitchFamily="-111" charset="2"/>
              <a:buNone/>
            </a:pPr>
            <a:r>
              <a:rPr lang="en-US" dirty="0">
                <a:solidFill>
                  <a:srgbClr val="000000"/>
                </a:solidFill>
                <a:latin typeface="Courier New"/>
                <a:ea typeface="ＭＳ Ｐゴシック" pitchFamily="-111" charset="-128"/>
                <a:cs typeface="Courier New"/>
              </a:rPr>
              <a:t>"""this is</a:t>
            </a:r>
          </a:p>
          <a:p>
            <a:pPr indent="2566988" eaLnBrk="1" hangingPunct="1">
              <a:lnSpc>
                <a:spcPct val="90000"/>
              </a:lnSpc>
              <a:buFont typeface="Wingdings" pitchFamily="-111" charset="2"/>
              <a:buNone/>
            </a:pPr>
            <a:r>
              <a:rPr lang="en-US" dirty="0">
                <a:solidFill>
                  <a:srgbClr val="000000"/>
                </a:solidFill>
                <a:latin typeface="Courier New"/>
                <a:ea typeface="ＭＳ Ｐゴシック" pitchFamily="-111" charset="-128"/>
                <a:cs typeface="Courier New"/>
              </a:rPr>
              <a:t>a test</a:t>
            </a:r>
          </a:p>
          <a:p>
            <a:pPr indent="2566988" eaLnBrk="1" hangingPunct="1">
              <a:lnSpc>
                <a:spcPct val="90000"/>
              </a:lnSpc>
              <a:buFont typeface="Wingdings" pitchFamily="-111" charset="2"/>
              <a:buNone/>
            </a:pPr>
            <a:r>
              <a:rPr lang="en-US" dirty="0">
                <a:solidFill>
                  <a:srgbClr val="000000"/>
                </a:solidFill>
                <a:latin typeface="Courier New"/>
                <a:ea typeface="ＭＳ Ｐゴシック" pitchFamily="-111" charset="-128"/>
                <a:cs typeface="Courier New"/>
              </a:rPr>
              <a:t>today"""</a:t>
            </a:r>
          </a:p>
        </p:txBody>
      </p:sp>
    </p:spTree>
    <p:extLst>
      <p:ext uri="{BB962C8B-B14F-4D97-AF65-F5344CB8AC3E}">
        <p14:creationId xmlns:p14="http://schemas.microsoft.com/office/powerpoint/2010/main" val="997668172"/>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non-printing characters</a:t>
            </a:r>
          </a:p>
        </p:txBody>
      </p:sp>
      <p:sp>
        <p:nvSpPr>
          <p:cNvPr id="3" name="Content Placeholder 2"/>
          <p:cNvSpPr>
            <a:spLocks noGrp="1"/>
          </p:cNvSpPr>
          <p:nvPr>
            <p:ph idx="1"/>
          </p:nvPr>
        </p:nvSpPr>
        <p:spPr/>
        <p:txBody>
          <a:bodyPr/>
          <a:lstStyle/>
          <a:p>
            <a:pPr marL="0" indent="0">
              <a:buNone/>
            </a:pPr>
            <a:r>
              <a:rPr lang="en-US" dirty="0"/>
              <a:t>If inserted directly, are preceded by a backslash (the \ character)</a:t>
            </a:r>
          </a:p>
          <a:p>
            <a:r>
              <a:rPr lang="en-US" dirty="0"/>
              <a:t>new line	</a:t>
            </a:r>
            <a:r>
              <a:rPr lang="fr-FR" dirty="0">
                <a:solidFill>
                  <a:srgbClr val="000090"/>
                </a:solidFill>
                <a:latin typeface="Courier New"/>
                <a:cs typeface="Courier New"/>
              </a:rPr>
              <a:t>'</a:t>
            </a:r>
            <a:r>
              <a:rPr lang="en-US" dirty="0">
                <a:solidFill>
                  <a:srgbClr val="000090"/>
                </a:solidFill>
                <a:latin typeface="Courier New"/>
                <a:cs typeface="Courier New"/>
              </a:rPr>
              <a:t>\n</a:t>
            </a:r>
            <a:r>
              <a:rPr lang="fr-FR" dirty="0">
                <a:solidFill>
                  <a:srgbClr val="000090"/>
                </a:solidFill>
                <a:latin typeface="Courier New"/>
                <a:cs typeface="Courier New"/>
              </a:rPr>
              <a:t>'</a:t>
            </a:r>
            <a:endParaRPr lang="en-US" dirty="0">
              <a:solidFill>
                <a:srgbClr val="000090"/>
              </a:solidFill>
              <a:latin typeface="Courier New"/>
              <a:cs typeface="Courier New"/>
            </a:endParaRPr>
          </a:p>
          <a:p>
            <a:r>
              <a:rPr lang="en-US" dirty="0"/>
              <a:t>tab			</a:t>
            </a:r>
            <a:r>
              <a:rPr lang="fr-FR" dirty="0">
                <a:solidFill>
                  <a:srgbClr val="000090"/>
                </a:solidFill>
                <a:latin typeface="Courier New"/>
                <a:cs typeface="Courier New"/>
              </a:rPr>
              <a:t>'</a:t>
            </a:r>
            <a:r>
              <a:rPr lang="en-US" dirty="0">
                <a:solidFill>
                  <a:srgbClr val="000090"/>
                </a:solidFill>
                <a:latin typeface="Courier New"/>
                <a:cs typeface="Courier New"/>
              </a:rPr>
              <a:t>\t</a:t>
            </a:r>
            <a:r>
              <a:rPr lang="fr-FR" dirty="0">
                <a:solidFill>
                  <a:srgbClr val="000090"/>
                </a:solidFill>
                <a:latin typeface="Courier New"/>
                <a:cs typeface="Courier New"/>
              </a:rPr>
              <a:t>'</a:t>
            </a:r>
            <a:endParaRPr lang="en-US" dirty="0">
              <a:solidFill>
                <a:srgbClr val="000090"/>
              </a:solidFill>
              <a:latin typeface="Courier New"/>
              <a:cs typeface="Courier New"/>
            </a:endParaRPr>
          </a:p>
        </p:txBody>
      </p:sp>
    </p:spTree>
    <p:extLst>
      <p:ext uri="{BB962C8B-B14F-4D97-AF65-F5344CB8AC3E}">
        <p14:creationId xmlns:p14="http://schemas.microsoft.com/office/powerpoint/2010/main" val="3862115211"/>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 Representation</a:t>
            </a:r>
          </a:p>
        </p:txBody>
      </p:sp>
      <p:sp>
        <p:nvSpPr>
          <p:cNvPr id="3" name="Content Placeholder 2"/>
          <p:cNvSpPr>
            <a:spLocks noGrp="1"/>
          </p:cNvSpPr>
          <p:nvPr>
            <p:ph idx="1"/>
          </p:nvPr>
        </p:nvSpPr>
        <p:spPr/>
        <p:txBody>
          <a:bodyPr/>
          <a:lstStyle/>
          <a:p>
            <a:r>
              <a:rPr lang="en-US" dirty="0"/>
              <a:t>every character is "mapped" (associated) with an integer</a:t>
            </a:r>
          </a:p>
          <a:p>
            <a:r>
              <a:rPr lang="en-US" dirty="0"/>
              <a:t>UTF-8, subset of Unicode, is such a mapping</a:t>
            </a:r>
          </a:p>
          <a:p>
            <a:r>
              <a:rPr lang="en-US" dirty="0"/>
              <a:t>the function </a:t>
            </a:r>
            <a:r>
              <a:rPr lang="en-US" dirty="0" err="1">
                <a:solidFill>
                  <a:srgbClr val="000090"/>
                </a:solidFill>
                <a:latin typeface="Courier New"/>
                <a:cs typeface="Courier New"/>
              </a:rPr>
              <a:t>ord</a:t>
            </a:r>
            <a:r>
              <a:rPr lang="en-US" dirty="0">
                <a:solidFill>
                  <a:srgbClr val="000090"/>
                </a:solidFill>
                <a:latin typeface="Courier New"/>
                <a:cs typeface="Courier New"/>
              </a:rPr>
              <a:t>()</a:t>
            </a:r>
            <a:r>
              <a:rPr lang="en-US" dirty="0">
                <a:solidFill>
                  <a:srgbClr val="000090"/>
                </a:solidFill>
              </a:rPr>
              <a:t> </a:t>
            </a:r>
            <a:r>
              <a:rPr lang="en-US" dirty="0"/>
              <a:t>takes a character and returns its UTF-8 integer value, </a:t>
            </a:r>
            <a:r>
              <a:rPr lang="en-US" dirty="0" err="1">
                <a:solidFill>
                  <a:srgbClr val="000090"/>
                </a:solidFill>
                <a:latin typeface="Courier New"/>
                <a:cs typeface="Courier New"/>
              </a:rPr>
              <a:t>chr</a:t>
            </a:r>
            <a:r>
              <a:rPr lang="en-US" dirty="0">
                <a:solidFill>
                  <a:srgbClr val="000090"/>
                </a:solidFill>
                <a:latin typeface="Courier New"/>
                <a:cs typeface="Courier New"/>
              </a:rPr>
              <a:t>() </a:t>
            </a:r>
            <a:r>
              <a:rPr lang="en-US" dirty="0"/>
              <a:t>takes an integer and returns the UTF-8 character.</a:t>
            </a:r>
          </a:p>
        </p:txBody>
      </p:sp>
    </p:spTree>
    <p:extLst>
      <p:ext uri="{BB962C8B-B14F-4D97-AF65-F5344CB8AC3E}">
        <p14:creationId xmlns:p14="http://schemas.microsoft.com/office/powerpoint/2010/main" val="1089734948"/>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86200" y="274638"/>
            <a:ext cx="4419600" cy="1143000"/>
          </a:xfrm>
        </p:spPr>
        <p:txBody>
          <a:bodyPr/>
          <a:lstStyle/>
          <a:p>
            <a:r>
              <a:rPr lang="en-US" dirty="0"/>
              <a:t>Subset of </a:t>
            </a:r>
            <a:br>
              <a:rPr lang="en-US" dirty="0"/>
            </a:br>
            <a:r>
              <a:rPr lang="en-US" dirty="0"/>
              <a:t>UTF-8</a:t>
            </a:r>
          </a:p>
        </p:txBody>
      </p:sp>
      <p:sp>
        <p:nvSpPr>
          <p:cNvPr id="3" name="Content Placeholder 2"/>
          <p:cNvSpPr>
            <a:spLocks noGrp="1"/>
          </p:cNvSpPr>
          <p:nvPr>
            <p:ph idx="1"/>
          </p:nvPr>
        </p:nvSpPr>
        <p:spPr>
          <a:xfrm>
            <a:off x="5486400" y="1981200"/>
            <a:ext cx="3200400" cy="1295399"/>
          </a:xfrm>
        </p:spPr>
        <p:txBody>
          <a:bodyPr/>
          <a:lstStyle/>
          <a:p>
            <a:pPr marL="0" indent="0">
              <a:buNone/>
            </a:pPr>
            <a:r>
              <a:rPr lang="en-US" dirty="0"/>
              <a:t>See Appendix F for the full set</a:t>
            </a:r>
          </a:p>
        </p:txBody>
      </p:sp>
      <p:pic>
        <p:nvPicPr>
          <p:cNvPr id="5" name="Picture 4"/>
          <p:cNvPicPr>
            <a:picLocks noChangeAspect="1"/>
          </p:cNvPicPr>
          <p:nvPr/>
        </p:nvPicPr>
        <p:blipFill>
          <a:blip r:embed="rId2"/>
          <a:stretch>
            <a:fillRect/>
          </a:stretch>
        </p:blipFill>
        <p:spPr>
          <a:xfrm>
            <a:off x="533400" y="457200"/>
            <a:ext cx="4267200" cy="5956751"/>
          </a:xfrm>
          <a:prstGeom prst="rect">
            <a:avLst/>
          </a:prstGeom>
        </p:spPr>
      </p:pic>
    </p:spTree>
    <p:extLst>
      <p:ext uri="{BB962C8B-B14F-4D97-AF65-F5344CB8AC3E}">
        <p14:creationId xmlns:p14="http://schemas.microsoft.com/office/powerpoint/2010/main" val="11993786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noFill/>
        </p:spPr>
        <p:txBody>
          <a:bodyPr lIns="92075" tIns="46038" rIns="92075" bIns="46038"/>
          <a:lstStyle/>
          <a:p>
            <a:pPr eaLnBrk="1" hangingPunct="1"/>
            <a:r>
              <a:rPr lang="en-US">
                <a:latin typeface="Arial" pitchFamily="-109" charset="0"/>
              </a:rPr>
              <a:t>Hardware</a:t>
            </a:r>
          </a:p>
        </p:txBody>
      </p:sp>
      <p:sp>
        <p:nvSpPr>
          <p:cNvPr id="37891" name="Rectangle 3"/>
          <p:cNvSpPr>
            <a:spLocks noGrp="1" noChangeArrowheads="1"/>
          </p:cNvSpPr>
          <p:nvPr>
            <p:ph idx="1"/>
          </p:nvPr>
        </p:nvSpPr>
        <p:spPr>
          <a:noFill/>
        </p:spPr>
        <p:txBody>
          <a:bodyPr lIns="92075" tIns="46038" rIns="92075" bIns="46038"/>
          <a:lstStyle/>
          <a:p>
            <a:pPr eaLnBrk="1" hangingPunct="1">
              <a:buFont typeface="Wingdings" pitchFamily="-109" charset="2"/>
              <a:buNone/>
            </a:pPr>
            <a:r>
              <a:rPr lang="en-US">
                <a:latin typeface="Arial" pitchFamily="-109" charset="0"/>
              </a:rPr>
              <a:t> </a:t>
            </a:r>
          </a:p>
        </p:txBody>
      </p:sp>
      <p:sp>
        <p:nvSpPr>
          <p:cNvPr id="37892" name="Rectangle 4"/>
          <p:cNvSpPr>
            <a:spLocks noChangeArrowheads="1"/>
          </p:cNvSpPr>
          <p:nvPr/>
        </p:nvSpPr>
        <p:spPr bwMode="auto">
          <a:xfrm>
            <a:off x="920750" y="2667000"/>
            <a:ext cx="1587500" cy="1435100"/>
          </a:xfrm>
          <a:prstGeom prst="rect">
            <a:avLst/>
          </a:prstGeom>
          <a:solidFill>
            <a:schemeClr val="hlink"/>
          </a:solidFill>
          <a:ln w="12699">
            <a:solidFill>
              <a:schemeClr val="tx1"/>
            </a:solidFill>
            <a:miter lim="800000"/>
            <a:headEnd/>
            <a:tailEnd/>
          </a:ln>
        </p:spPr>
        <p:txBody>
          <a:bodyPr wrap="none" anchor="ctr">
            <a:prstTxWarp prst="textNoShape">
              <a:avLst/>
            </a:prstTxWarp>
          </a:bodyPr>
          <a:lstStyle/>
          <a:p>
            <a:endParaRPr lang="en-US"/>
          </a:p>
        </p:txBody>
      </p:sp>
      <p:sp>
        <p:nvSpPr>
          <p:cNvPr id="37893" name="Rectangle 5"/>
          <p:cNvSpPr>
            <a:spLocks noChangeArrowheads="1"/>
          </p:cNvSpPr>
          <p:nvPr/>
        </p:nvSpPr>
        <p:spPr bwMode="auto">
          <a:xfrm>
            <a:off x="2978150" y="2667000"/>
            <a:ext cx="1587500" cy="1435100"/>
          </a:xfrm>
          <a:prstGeom prst="rect">
            <a:avLst/>
          </a:prstGeom>
          <a:solidFill>
            <a:schemeClr val="hlink"/>
          </a:solidFill>
          <a:ln w="12699">
            <a:solidFill>
              <a:schemeClr val="tx1"/>
            </a:solidFill>
            <a:miter lim="800000"/>
            <a:headEnd/>
            <a:tailEnd/>
          </a:ln>
        </p:spPr>
        <p:txBody>
          <a:bodyPr wrap="none" anchor="ctr">
            <a:prstTxWarp prst="textNoShape">
              <a:avLst/>
            </a:prstTxWarp>
          </a:bodyPr>
          <a:lstStyle/>
          <a:p>
            <a:endParaRPr lang="en-US"/>
          </a:p>
        </p:txBody>
      </p:sp>
      <p:sp>
        <p:nvSpPr>
          <p:cNvPr id="37894" name="Rectangle 6"/>
          <p:cNvSpPr>
            <a:spLocks noChangeArrowheads="1"/>
          </p:cNvSpPr>
          <p:nvPr/>
        </p:nvSpPr>
        <p:spPr bwMode="auto">
          <a:xfrm>
            <a:off x="5187950" y="3048000"/>
            <a:ext cx="2578100" cy="673100"/>
          </a:xfrm>
          <a:prstGeom prst="rect">
            <a:avLst/>
          </a:prstGeom>
          <a:solidFill>
            <a:schemeClr val="hlink"/>
          </a:solidFill>
          <a:ln w="12699">
            <a:solidFill>
              <a:schemeClr val="tx1"/>
            </a:solidFill>
            <a:miter lim="800000"/>
            <a:headEnd/>
            <a:tailEnd/>
          </a:ln>
        </p:spPr>
        <p:txBody>
          <a:bodyPr wrap="none" anchor="ctr">
            <a:prstTxWarp prst="textNoShape">
              <a:avLst/>
            </a:prstTxWarp>
          </a:bodyPr>
          <a:lstStyle/>
          <a:p>
            <a:endParaRPr lang="en-US"/>
          </a:p>
        </p:txBody>
      </p:sp>
      <p:sp>
        <p:nvSpPr>
          <p:cNvPr id="37895" name="Rectangle 7"/>
          <p:cNvSpPr>
            <a:spLocks noChangeArrowheads="1"/>
          </p:cNvSpPr>
          <p:nvPr/>
        </p:nvSpPr>
        <p:spPr bwMode="auto">
          <a:xfrm>
            <a:off x="5187950" y="2057400"/>
            <a:ext cx="2578100" cy="749300"/>
          </a:xfrm>
          <a:prstGeom prst="rect">
            <a:avLst/>
          </a:prstGeom>
          <a:solidFill>
            <a:schemeClr val="hlink"/>
          </a:solidFill>
          <a:ln w="12699">
            <a:solidFill>
              <a:schemeClr val="tx1"/>
            </a:solidFill>
            <a:miter lim="800000"/>
            <a:headEnd/>
            <a:tailEnd/>
          </a:ln>
        </p:spPr>
        <p:txBody>
          <a:bodyPr wrap="none" anchor="ctr">
            <a:prstTxWarp prst="textNoShape">
              <a:avLst/>
            </a:prstTxWarp>
          </a:bodyPr>
          <a:lstStyle/>
          <a:p>
            <a:endParaRPr lang="en-US"/>
          </a:p>
        </p:txBody>
      </p:sp>
      <p:sp>
        <p:nvSpPr>
          <p:cNvPr id="37896" name="Rectangle 8"/>
          <p:cNvSpPr>
            <a:spLocks noChangeArrowheads="1"/>
          </p:cNvSpPr>
          <p:nvPr/>
        </p:nvSpPr>
        <p:spPr bwMode="auto">
          <a:xfrm>
            <a:off x="5187950" y="3962400"/>
            <a:ext cx="2578100" cy="673100"/>
          </a:xfrm>
          <a:prstGeom prst="rect">
            <a:avLst/>
          </a:prstGeom>
          <a:solidFill>
            <a:schemeClr val="hlink"/>
          </a:solidFill>
          <a:ln w="12699">
            <a:solidFill>
              <a:schemeClr val="tx1"/>
            </a:solidFill>
            <a:miter lim="800000"/>
            <a:headEnd/>
            <a:tailEnd/>
          </a:ln>
        </p:spPr>
        <p:txBody>
          <a:bodyPr wrap="none" anchor="ctr">
            <a:prstTxWarp prst="textNoShape">
              <a:avLst/>
            </a:prstTxWarp>
          </a:bodyPr>
          <a:lstStyle/>
          <a:p>
            <a:endParaRPr lang="en-US"/>
          </a:p>
        </p:txBody>
      </p:sp>
      <p:sp>
        <p:nvSpPr>
          <p:cNvPr id="37897" name="Rectangle 9"/>
          <p:cNvSpPr>
            <a:spLocks noChangeArrowheads="1"/>
          </p:cNvSpPr>
          <p:nvPr/>
        </p:nvSpPr>
        <p:spPr bwMode="auto">
          <a:xfrm>
            <a:off x="1050925" y="3101975"/>
            <a:ext cx="1352550" cy="457200"/>
          </a:xfrm>
          <a:prstGeom prst="rect">
            <a:avLst/>
          </a:prstGeom>
          <a:noFill/>
          <a:ln w="9525">
            <a:noFill/>
            <a:miter lim="800000"/>
            <a:headEnd/>
            <a:tailEnd/>
          </a:ln>
        </p:spPr>
        <p:txBody>
          <a:bodyPr wrap="none" lIns="92075" tIns="46038" rIns="92075" bIns="46038">
            <a:prstTxWarp prst="textNoShape">
              <a:avLst/>
            </a:prstTxWarp>
            <a:spAutoFit/>
          </a:bodyPr>
          <a:lstStyle/>
          <a:p>
            <a:r>
              <a:rPr lang="en-US"/>
              <a:t>processor</a:t>
            </a:r>
          </a:p>
        </p:txBody>
      </p:sp>
      <p:sp>
        <p:nvSpPr>
          <p:cNvPr id="37898" name="Rectangle 10"/>
          <p:cNvSpPr>
            <a:spLocks noChangeArrowheads="1"/>
          </p:cNvSpPr>
          <p:nvPr/>
        </p:nvSpPr>
        <p:spPr bwMode="auto">
          <a:xfrm>
            <a:off x="3184525" y="2965450"/>
            <a:ext cx="1149350" cy="822325"/>
          </a:xfrm>
          <a:prstGeom prst="rect">
            <a:avLst/>
          </a:prstGeom>
          <a:noFill/>
          <a:ln w="9525">
            <a:noFill/>
            <a:miter lim="800000"/>
            <a:headEnd/>
            <a:tailEnd/>
          </a:ln>
        </p:spPr>
        <p:txBody>
          <a:bodyPr lIns="92075" tIns="46038" rIns="92075" bIns="46038">
            <a:prstTxWarp prst="textNoShape">
              <a:avLst/>
            </a:prstTxWarp>
            <a:spAutoFit/>
          </a:bodyPr>
          <a:lstStyle/>
          <a:p>
            <a:r>
              <a:rPr lang="en-US"/>
              <a:t>primary</a:t>
            </a:r>
          </a:p>
          <a:p>
            <a:r>
              <a:rPr lang="en-US"/>
              <a:t>storage</a:t>
            </a:r>
          </a:p>
        </p:txBody>
      </p:sp>
      <p:sp>
        <p:nvSpPr>
          <p:cNvPr id="37899" name="Rectangle 11"/>
          <p:cNvSpPr>
            <a:spLocks noChangeArrowheads="1"/>
          </p:cNvSpPr>
          <p:nvPr/>
        </p:nvSpPr>
        <p:spPr bwMode="auto">
          <a:xfrm>
            <a:off x="5241925" y="2187575"/>
            <a:ext cx="2376488" cy="457200"/>
          </a:xfrm>
          <a:prstGeom prst="rect">
            <a:avLst/>
          </a:prstGeom>
          <a:noFill/>
          <a:ln w="9525">
            <a:noFill/>
            <a:miter lim="800000"/>
            <a:headEnd/>
            <a:tailEnd/>
          </a:ln>
        </p:spPr>
        <p:txBody>
          <a:bodyPr wrap="none" lIns="92075" tIns="46038" rIns="92075" bIns="46038">
            <a:prstTxWarp prst="textNoShape">
              <a:avLst/>
            </a:prstTxWarp>
            <a:spAutoFit/>
          </a:bodyPr>
          <a:lstStyle/>
          <a:p>
            <a:r>
              <a:rPr lang="en-US"/>
              <a:t>secondary storage</a:t>
            </a:r>
          </a:p>
        </p:txBody>
      </p:sp>
      <p:sp>
        <p:nvSpPr>
          <p:cNvPr id="37900" name="Rectangle 12"/>
          <p:cNvSpPr>
            <a:spLocks noChangeArrowheads="1"/>
          </p:cNvSpPr>
          <p:nvPr/>
        </p:nvSpPr>
        <p:spPr bwMode="auto">
          <a:xfrm>
            <a:off x="5318125" y="3101975"/>
            <a:ext cx="1682750" cy="457200"/>
          </a:xfrm>
          <a:prstGeom prst="rect">
            <a:avLst/>
          </a:prstGeom>
          <a:noFill/>
          <a:ln w="9525">
            <a:noFill/>
            <a:miter lim="800000"/>
            <a:headEnd/>
            <a:tailEnd/>
          </a:ln>
        </p:spPr>
        <p:txBody>
          <a:bodyPr wrap="none" lIns="92075" tIns="46038" rIns="92075" bIns="46038">
            <a:prstTxWarp prst="textNoShape">
              <a:avLst/>
            </a:prstTxWarp>
            <a:spAutoFit/>
          </a:bodyPr>
          <a:lstStyle/>
          <a:p>
            <a:r>
              <a:rPr lang="en-US"/>
              <a:t>input device</a:t>
            </a:r>
          </a:p>
        </p:txBody>
      </p:sp>
      <p:sp>
        <p:nvSpPr>
          <p:cNvPr id="37901" name="Rectangle 13"/>
          <p:cNvSpPr>
            <a:spLocks noChangeArrowheads="1"/>
          </p:cNvSpPr>
          <p:nvPr/>
        </p:nvSpPr>
        <p:spPr bwMode="auto">
          <a:xfrm>
            <a:off x="5241925" y="4016375"/>
            <a:ext cx="1835150" cy="457200"/>
          </a:xfrm>
          <a:prstGeom prst="rect">
            <a:avLst/>
          </a:prstGeom>
          <a:noFill/>
          <a:ln w="9525">
            <a:noFill/>
            <a:miter lim="800000"/>
            <a:headEnd/>
            <a:tailEnd/>
          </a:ln>
        </p:spPr>
        <p:txBody>
          <a:bodyPr wrap="none" lIns="92075" tIns="46038" rIns="92075" bIns="46038">
            <a:prstTxWarp prst="textNoShape">
              <a:avLst/>
            </a:prstTxWarp>
            <a:spAutoFit/>
          </a:bodyPr>
          <a:lstStyle/>
          <a:p>
            <a:r>
              <a:rPr lang="en-US"/>
              <a:t>output device</a:t>
            </a:r>
          </a:p>
        </p:txBody>
      </p:sp>
      <p:sp>
        <p:nvSpPr>
          <p:cNvPr id="37902" name="Line 14"/>
          <p:cNvSpPr>
            <a:spLocks noChangeShapeType="1"/>
          </p:cNvSpPr>
          <p:nvPr/>
        </p:nvSpPr>
        <p:spPr bwMode="auto">
          <a:xfrm>
            <a:off x="2514600" y="3346450"/>
            <a:ext cx="457200" cy="0"/>
          </a:xfrm>
          <a:prstGeom prst="line">
            <a:avLst/>
          </a:prstGeom>
          <a:noFill/>
          <a:ln w="50799">
            <a:solidFill>
              <a:schemeClr val="tx1"/>
            </a:solidFill>
            <a:round/>
            <a:headEnd type="none" w="sm" len="sm"/>
            <a:tailEnd type="none" w="sm" len="sm"/>
          </a:ln>
        </p:spPr>
        <p:txBody>
          <a:bodyPr wrap="none" anchor="ctr">
            <a:prstTxWarp prst="textNoShape">
              <a:avLst/>
            </a:prstTxWarp>
          </a:bodyPr>
          <a:lstStyle/>
          <a:p>
            <a:endParaRPr lang="en-US"/>
          </a:p>
        </p:txBody>
      </p:sp>
      <p:sp>
        <p:nvSpPr>
          <p:cNvPr id="37903" name="Line 15"/>
          <p:cNvSpPr>
            <a:spLocks noChangeShapeType="1"/>
          </p:cNvSpPr>
          <p:nvPr/>
        </p:nvSpPr>
        <p:spPr bwMode="auto">
          <a:xfrm>
            <a:off x="4572000" y="3346450"/>
            <a:ext cx="609600" cy="0"/>
          </a:xfrm>
          <a:prstGeom prst="line">
            <a:avLst/>
          </a:prstGeom>
          <a:noFill/>
          <a:ln w="50799">
            <a:solidFill>
              <a:schemeClr val="tx1"/>
            </a:solidFill>
            <a:round/>
            <a:headEnd type="none" w="sm" len="sm"/>
            <a:tailEnd type="none" w="sm" len="sm"/>
          </a:ln>
        </p:spPr>
        <p:txBody>
          <a:bodyPr wrap="none" anchor="ctr">
            <a:prstTxWarp prst="textNoShape">
              <a:avLst/>
            </a:prstTxWarp>
          </a:bodyPr>
          <a:lstStyle/>
          <a:p>
            <a:endParaRPr lang="en-US"/>
          </a:p>
        </p:txBody>
      </p:sp>
      <p:sp>
        <p:nvSpPr>
          <p:cNvPr id="37904" name="Line 16"/>
          <p:cNvSpPr>
            <a:spLocks noChangeShapeType="1"/>
          </p:cNvSpPr>
          <p:nvPr/>
        </p:nvSpPr>
        <p:spPr bwMode="auto">
          <a:xfrm flipV="1">
            <a:off x="4572000" y="2432050"/>
            <a:ext cx="609600" cy="914400"/>
          </a:xfrm>
          <a:prstGeom prst="line">
            <a:avLst/>
          </a:prstGeom>
          <a:noFill/>
          <a:ln w="25399">
            <a:solidFill>
              <a:schemeClr val="tx1"/>
            </a:solidFill>
            <a:round/>
            <a:headEnd type="none" w="sm" len="sm"/>
            <a:tailEnd type="none" w="sm" len="sm"/>
          </a:ln>
        </p:spPr>
        <p:txBody>
          <a:bodyPr wrap="none" anchor="ctr">
            <a:prstTxWarp prst="textNoShape">
              <a:avLst/>
            </a:prstTxWarp>
          </a:bodyPr>
          <a:lstStyle/>
          <a:p>
            <a:endParaRPr lang="en-US"/>
          </a:p>
        </p:txBody>
      </p:sp>
      <p:sp>
        <p:nvSpPr>
          <p:cNvPr id="37905" name="Line 17"/>
          <p:cNvSpPr>
            <a:spLocks noChangeShapeType="1"/>
          </p:cNvSpPr>
          <p:nvPr/>
        </p:nvSpPr>
        <p:spPr bwMode="auto">
          <a:xfrm>
            <a:off x="4572000" y="3346450"/>
            <a:ext cx="609600" cy="914400"/>
          </a:xfrm>
          <a:prstGeom prst="line">
            <a:avLst/>
          </a:prstGeom>
          <a:noFill/>
          <a:ln w="25399">
            <a:solidFill>
              <a:schemeClr val="tx1"/>
            </a:solidFill>
            <a:round/>
            <a:headEnd type="none" w="sm" len="sm"/>
            <a:tailEnd type="none" w="sm" len="sm"/>
          </a:ln>
        </p:spPr>
        <p:txBody>
          <a:bodyPr wrap="none" anchor="ctr">
            <a:prstTxWarp prst="textNoShape">
              <a:avLst/>
            </a:prstTxWarp>
          </a:bodyPr>
          <a:lstStyle/>
          <a:p>
            <a:endParaRPr lang="en-US"/>
          </a:p>
        </p:txBody>
      </p:sp>
      <p:sp>
        <p:nvSpPr>
          <p:cNvPr id="37906" name="Rectangle 18"/>
          <p:cNvSpPr>
            <a:spLocks noChangeArrowheads="1"/>
          </p:cNvSpPr>
          <p:nvPr/>
        </p:nvSpPr>
        <p:spPr bwMode="auto">
          <a:xfrm>
            <a:off x="5187950" y="4800600"/>
            <a:ext cx="2578100" cy="673100"/>
          </a:xfrm>
          <a:prstGeom prst="rect">
            <a:avLst/>
          </a:prstGeom>
          <a:solidFill>
            <a:schemeClr val="hlink"/>
          </a:solidFill>
          <a:ln w="12699">
            <a:solidFill>
              <a:schemeClr val="tx1"/>
            </a:solidFill>
            <a:miter lim="800000"/>
            <a:headEnd/>
            <a:tailEnd/>
          </a:ln>
        </p:spPr>
        <p:txBody>
          <a:bodyPr wrap="none" anchor="ctr">
            <a:prstTxWarp prst="textNoShape">
              <a:avLst/>
            </a:prstTxWarp>
          </a:bodyPr>
          <a:lstStyle/>
          <a:p>
            <a:endParaRPr lang="en-US"/>
          </a:p>
        </p:txBody>
      </p:sp>
      <p:sp>
        <p:nvSpPr>
          <p:cNvPr id="37907" name="Rectangle 19"/>
          <p:cNvSpPr>
            <a:spLocks noChangeArrowheads="1"/>
          </p:cNvSpPr>
          <p:nvPr/>
        </p:nvSpPr>
        <p:spPr bwMode="auto">
          <a:xfrm>
            <a:off x="5318125" y="4930775"/>
            <a:ext cx="1182688" cy="457200"/>
          </a:xfrm>
          <a:prstGeom prst="rect">
            <a:avLst/>
          </a:prstGeom>
          <a:noFill/>
          <a:ln w="9525">
            <a:noFill/>
            <a:miter lim="800000"/>
            <a:headEnd/>
            <a:tailEnd/>
          </a:ln>
        </p:spPr>
        <p:txBody>
          <a:bodyPr wrap="none" lIns="92075" tIns="46038" rIns="92075" bIns="46038">
            <a:prstTxWarp prst="textNoShape">
              <a:avLst/>
            </a:prstTxWarp>
            <a:spAutoFit/>
          </a:bodyPr>
          <a:lstStyle/>
          <a:p>
            <a:r>
              <a:rPr lang="en-US"/>
              <a:t>network</a:t>
            </a:r>
          </a:p>
        </p:txBody>
      </p:sp>
      <p:sp>
        <p:nvSpPr>
          <p:cNvPr id="37908" name="Line 20"/>
          <p:cNvSpPr>
            <a:spLocks noChangeShapeType="1"/>
          </p:cNvSpPr>
          <p:nvPr/>
        </p:nvSpPr>
        <p:spPr bwMode="auto">
          <a:xfrm>
            <a:off x="4572000" y="3346450"/>
            <a:ext cx="609600" cy="1828800"/>
          </a:xfrm>
          <a:prstGeom prst="line">
            <a:avLst/>
          </a:prstGeom>
          <a:noFill/>
          <a:ln w="25399">
            <a:solidFill>
              <a:schemeClr val="tx1"/>
            </a:solidFill>
            <a:round/>
            <a:headEnd type="none" w="sm" len="sm"/>
            <a:tailEnd type="none" w="sm" len="sm"/>
          </a:ln>
        </p:spPr>
        <p:txBody>
          <a:bodyPr wrap="none" anchor="ctr">
            <a:prstTxWarp prst="textNoShape">
              <a:avLst/>
            </a:prstTxWarp>
          </a:bodyPr>
          <a:lstStyle/>
          <a:p>
            <a:endParaRPr lang="en-US"/>
          </a:p>
        </p:txBody>
      </p:sp>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457200" y="457200"/>
            <a:ext cx="8229600" cy="465138"/>
          </a:xfrm>
        </p:spPr>
        <p:txBody>
          <a:bodyPr/>
          <a:lstStyle/>
          <a:p>
            <a:pPr eaLnBrk="1" hangingPunct="1"/>
            <a:r>
              <a:rPr lang="en-US">
                <a:ea typeface="ＭＳ Ｐゴシック" pitchFamily="-111" charset="-128"/>
                <a:cs typeface="ＭＳ Ｐゴシック" pitchFamily="-111" charset="-128"/>
              </a:rPr>
              <a:t>Strings</a:t>
            </a:r>
          </a:p>
        </p:txBody>
      </p:sp>
      <p:sp>
        <p:nvSpPr>
          <p:cNvPr id="21507" name="Rectangle 3"/>
          <p:cNvSpPr>
            <a:spLocks noGrp="1" noChangeArrowheads="1"/>
          </p:cNvSpPr>
          <p:nvPr>
            <p:ph idx="1"/>
          </p:nvPr>
        </p:nvSpPr>
        <p:spPr>
          <a:xfrm>
            <a:off x="457200" y="1219200"/>
            <a:ext cx="8229600" cy="4648200"/>
          </a:xfrm>
        </p:spPr>
        <p:txBody>
          <a:bodyPr/>
          <a:lstStyle/>
          <a:p>
            <a:pPr eaLnBrk="1" hangingPunct="1">
              <a:lnSpc>
                <a:spcPct val="90000"/>
              </a:lnSpc>
              <a:buFont typeface="Wingdings" pitchFamily="-111" charset="2"/>
              <a:buNone/>
            </a:pPr>
            <a:r>
              <a:rPr lang="en-US" dirty="0">
                <a:ea typeface="ＭＳ Ｐゴシック" pitchFamily="-111" charset="-128"/>
                <a:cs typeface="ＭＳ Ｐゴシック" pitchFamily="-111" charset="-128"/>
              </a:rPr>
              <a:t>Can use single or double quotes:</a:t>
            </a:r>
          </a:p>
          <a:p>
            <a:pPr eaLnBrk="1" hangingPunct="1">
              <a:lnSpc>
                <a:spcPct val="90000"/>
              </a:lnSpc>
            </a:pPr>
            <a:r>
              <a:rPr lang="en-US" sz="2800" dirty="0">
                <a:solidFill>
                  <a:srgbClr val="000090"/>
                </a:solidFill>
                <a:latin typeface="Courier New"/>
                <a:ea typeface="ＭＳ Ｐゴシック" pitchFamily="-111" charset="-128"/>
                <a:cs typeface="Courier New"/>
              </a:rPr>
              <a:t>S = "spam"</a:t>
            </a:r>
          </a:p>
          <a:p>
            <a:pPr eaLnBrk="1" hangingPunct="1">
              <a:lnSpc>
                <a:spcPct val="90000"/>
              </a:lnSpc>
            </a:pPr>
            <a:r>
              <a:rPr lang="en-US" sz="2800" dirty="0">
                <a:solidFill>
                  <a:srgbClr val="000090"/>
                </a:solidFill>
                <a:latin typeface="Courier New"/>
                <a:ea typeface="ＭＳ Ｐゴシック" pitchFamily="-111" charset="-128"/>
                <a:cs typeface="Courier New"/>
              </a:rPr>
              <a:t>s = </a:t>
            </a:r>
            <a:r>
              <a:rPr lang="fr-FR" sz="2800" dirty="0">
                <a:solidFill>
                  <a:srgbClr val="000090"/>
                </a:solidFill>
                <a:latin typeface="Courier New"/>
                <a:ea typeface="ＭＳ Ｐゴシック" pitchFamily="-111" charset="-128"/>
                <a:cs typeface="Courier New"/>
              </a:rPr>
              <a:t>'</a:t>
            </a:r>
            <a:r>
              <a:rPr lang="en-US" sz="2800" dirty="0">
                <a:solidFill>
                  <a:srgbClr val="000090"/>
                </a:solidFill>
                <a:latin typeface="Courier New"/>
                <a:ea typeface="ＭＳ Ｐゴシック" pitchFamily="-111" charset="-128"/>
                <a:cs typeface="Courier New"/>
              </a:rPr>
              <a:t>spam</a:t>
            </a:r>
            <a:r>
              <a:rPr lang="fr-FR" sz="2800" dirty="0">
                <a:solidFill>
                  <a:srgbClr val="000090"/>
                </a:solidFill>
                <a:latin typeface="Courier New"/>
                <a:ea typeface="ＭＳ Ｐゴシック" pitchFamily="-111" charset="-128"/>
                <a:cs typeface="Courier New"/>
              </a:rPr>
              <a:t>'</a:t>
            </a:r>
            <a:endParaRPr lang="en-US" sz="2800" dirty="0">
              <a:solidFill>
                <a:srgbClr val="000090"/>
              </a:solidFill>
              <a:latin typeface="Courier New"/>
              <a:ea typeface="ＭＳ Ｐゴシック" pitchFamily="-111" charset="-128"/>
              <a:cs typeface="Courier New"/>
            </a:endParaRPr>
          </a:p>
          <a:p>
            <a:pPr eaLnBrk="1" hangingPunct="1">
              <a:lnSpc>
                <a:spcPct val="90000"/>
              </a:lnSpc>
              <a:buFont typeface="Wingdings" pitchFamily="-111" charset="2"/>
              <a:buNone/>
            </a:pPr>
            <a:r>
              <a:rPr lang="en-US" dirty="0">
                <a:ea typeface="ＭＳ Ｐゴシック" pitchFamily="-111" charset="-128"/>
                <a:cs typeface="ＭＳ Ｐゴシック" pitchFamily="-111" charset="-128"/>
              </a:rPr>
              <a:t>Just don</a:t>
            </a:r>
            <a:r>
              <a:rPr lang="fr-FR" dirty="0">
                <a:ea typeface="ＭＳ Ｐゴシック" pitchFamily="-111" charset="-128"/>
                <a:cs typeface="ＭＳ Ｐゴシック" pitchFamily="-111" charset="-128"/>
              </a:rPr>
              <a:t>'</a:t>
            </a:r>
            <a:r>
              <a:rPr lang="en-US" dirty="0">
                <a:ea typeface="ＭＳ Ｐゴシック" pitchFamily="-111" charset="-128"/>
                <a:cs typeface="ＭＳ Ｐゴシック" pitchFamily="-111" charset="-128"/>
              </a:rPr>
              <a:t>t mix them</a:t>
            </a:r>
          </a:p>
          <a:p>
            <a:pPr>
              <a:lnSpc>
                <a:spcPct val="90000"/>
              </a:lnSpc>
            </a:pPr>
            <a:r>
              <a:rPr lang="en-US" dirty="0" err="1">
                <a:solidFill>
                  <a:srgbClr val="000090"/>
                </a:solidFill>
                <a:latin typeface="Courier New"/>
                <a:ea typeface="ＭＳ Ｐゴシック" pitchFamily="-111" charset="-128"/>
                <a:cs typeface="Courier New"/>
              </a:rPr>
              <a:t>my_str</a:t>
            </a:r>
            <a:r>
              <a:rPr lang="en-US" dirty="0">
                <a:solidFill>
                  <a:srgbClr val="000090"/>
                </a:solidFill>
                <a:latin typeface="Courier New"/>
                <a:ea typeface="ＭＳ Ｐゴシック" pitchFamily="-111" charset="-128"/>
                <a:cs typeface="Courier New"/>
              </a:rPr>
              <a:t> = </a:t>
            </a:r>
            <a:r>
              <a:rPr lang="fr-FR" dirty="0">
                <a:solidFill>
                  <a:srgbClr val="000090"/>
                </a:solidFill>
                <a:latin typeface="Courier New"/>
                <a:ea typeface="ＭＳ Ｐゴシック" pitchFamily="-111" charset="-128"/>
                <a:cs typeface="Courier New"/>
              </a:rPr>
              <a:t>'</a:t>
            </a:r>
            <a:r>
              <a:rPr lang="en-US" dirty="0">
                <a:solidFill>
                  <a:srgbClr val="000090"/>
                </a:solidFill>
                <a:latin typeface="Courier New"/>
                <a:ea typeface="ＭＳ Ｐゴシック" pitchFamily="-111" charset="-128"/>
                <a:cs typeface="Courier New"/>
              </a:rPr>
              <a:t>hi mom" </a:t>
            </a:r>
            <a:r>
              <a:rPr lang="en-US" dirty="0">
                <a:latin typeface="Courier New" pitchFamily="-111" charset="0"/>
                <a:ea typeface="ＭＳ Ｐゴシック" pitchFamily="-111" charset="-128"/>
                <a:cs typeface="ＭＳ Ｐゴシック" pitchFamily="-111" charset="-128"/>
                <a:sym typeface="Symbol" pitchFamily="-111" charset="2"/>
              </a:rPr>
              <a:t></a:t>
            </a:r>
            <a:r>
              <a:rPr lang="en-US" dirty="0">
                <a:ea typeface="ＭＳ Ｐゴシック" pitchFamily="-111" charset="-128"/>
                <a:cs typeface="ＭＳ Ｐゴシック" pitchFamily="-111" charset="-128"/>
                <a:sym typeface="Wingdings" pitchFamily="-111" charset="2"/>
              </a:rPr>
              <a:t> ERROR</a:t>
            </a:r>
            <a:endParaRPr lang="en-US" dirty="0">
              <a:ea typeface="ＭＳ Ｐゴシック" pitchFamily="-111" charset="-128"/>
              <a:cs typeface="ＭＳ Ｐゴシック" pitchFamily="-111" charset="-128"/>
            </a:endParaRPr>
          </a:p>
          <a:p>
            <a:pPr eaLnBrk="1" hangingPunct="1">
              <a:lnSpc>
                <a:spcPct val="90000"/>
              </a:lnSpc>
              <a:buFont typeface="Wingdings" pitchFamily="-111" charset="2"/>
              <a:buNone/>
            </a:pPr>
            <a:r>
              <a:rPr lang="en-US" dirty="0">
                <a:ea typeface="ＭＳ Ｐゴシック" pitchFamily="-111" charset="-128"/>
                <a:cs typeface="ＭＳ Ｐゴシック" pitchFamily="-111" charset="-128"/>
              </a:rPr>
              <a:t>Inserting an apostrophe:</a:t>
            </a:r>
          </a:p>
          <a:p>
            <a:pPr eaLnBrk="1" hangingPunct="1">
              <a:lnSpc>
                <a:spcPct val="90000"/>
              </a:lnSpc>
            </a:pPr>
            <a:r>
              <a:rPr lang="en-US" sz="2800" dirty="0">
                <a:solidFill>
                  <a:srgbClr val="2D2D8A"/>
                </a:solidFill>
                <a:latin typeface="Courier New"/>
                <a:ea typeface="ＭＳ Ｐゴシック" pitchFamily="-111" charset="-128"/>
                <a:cs typeface="Courier New"/>
              </a:rPr>
              <a:t>A = "knight</a:t>
            </a:r>
            <a:r>
              <a:rPr lang="fr-FR" sz="2800" dirty="0">
                <a:solidFill>
                  <a:srgbClr val="2D2D8A"/>
                </a:solidFill>
                <a:latin typeface="Courier New"/>
                <a:ea typeface="ＭＳ Ｐゴシック" pitchFamily="-111" charset="-128"/>
                <a:cs typeface="Courier New"/>
              </a:rPr>
              <a:t>'</a:t>
            </a:r>
            <a:r>
              <a:rPr lang="en-US" sz="2800" dirty="0">
                <a:solidFill>
                  <a:srgbClr val="2D2D8A"/>
                </a:solidFill>
                <a:latin typeface="Courier New"/>
                <a:ea typeface="ＭＳ Ｐゴシック" pitchFamily="-111" charset="-128"/>
                <a:cs typeface="Courier New"/>
              </a:rPr>
              <a:t>s"   </a:t>
            </a:r>
            <a:r>
              <a:rPr lang="en-US" dirty="0">
                <a:ea typeface="ＭＳ Ｐゴシック" pitchFamily="-111" charset="-128"/>
                <a:cs typeface="ＭＳ Ｐゴシック" pitchFamily="-111" charset="-128"/>
              </a:rPr>
              <a:t># </a:t>
            </a:r>
            <a:r>
              <a:rPr lang="en-US" i="1" dirty="0">
                <a:solidFill>
                  <a:schemeClr val="hlink"/>
                </a:solidFill>
                <a:ea typeface="ＭＳ Ｐゴシック" pitchFamily="-111" charset="-128"/>
                <a:cs typeface="ＭＳ Ｐゴシック" pitchFamily="-111" charset="-128"/>
              </a:rPr>
              <a:t>mix up the quotes</a:t>
            </a:r>
            <a:endParaRPr lang="en-US" dirty="0">
              <a:solidFill>
                <a:schemeClr val="hlink"/>
              </a:solidFill>
              <a:ea typeface="ＭＳ Ｐゴシック" pitchFamily="-111" charset="-128"/>
              <a:cs typeface="ＭＳ Ｐゴシック" pitchFamily="-111" charset="-128"/>
            </a:endParaRPr>
          </a:p>
          <a:p>
            <a:pPr eaLnBrk="1" hangingPunct="1">
              <a:lnSpc>
                <a:spcPct val="90000"/>
              </a:lnSpc>
              <a:buClr>
                <a:scrgbClr r="0" g="0" b="0"/>
              </a:buClr>
            </a:pPr>
            <a:r>
              <a:rPr lang="en-US" sz="2800" dirty="0">
                <a:solidFill>
                  <a:srgbClr val="2D2D8A"/>
                </a:solidFill>
                <a:latin typeface="Courier New"/>
                <a:ea typeface="ＭＳ Ｐゴシック" pitchFamily="-111" charset="-128"/>
                <a:cs typeface="Courier New"/>
              </a:rPr>
              <a:t>B = </a:t>
            </a:r>
            <a:r>
              <a:rPr lang="fr-FR" sz="2800" dirty="0">
                <a:solidFill>
                  <a:srgbClr val="2D2D8A"/>
                </a:solidFill>
                <a:latin typeface="Courier New"/>
                <a:ea typeface="ＭＳ Ｐゴシック" pitchFamily="-111" charset="-128"/>
                <a:cs typeface="Courier New"/>
              </a:rPr>
              <a:t>'</a:t>
            </a:r>
            <a:r>
              <a:rPr lang="en-US" sz="2800" dirty="0">
                <a:solidFill>
                  <a:srgbClr val="2D2D8A"/>
                </a:solidFill>
                <a:latin typeface="Courier New"/>
                <a:ea typeface="ＭＳ Ｐゴシック" pitchFamily="-111" charset="-128"/>
                <a:cs typeface="Courier New"/>
              </a:rPr>
              <a:t>knight\</a:t>
            </a:r>
            <a:r>
              <a:rPr lang="fr-FR" sz="2800" dirty="0">
                <a:solidFill>
                  <a:srgbClr val="2D2D8A"/>
                </a:solidFill>
                <a:latin typeface="Courier New"/>
                <a:ea typeface="ＭＳ Ｐゴシック" pitchFamily="-111" charset="-128"/>
                <a:cs typeface="Courier New"/>
              </a:rPr>
              <a:t>'</a:t>
            </a:r>
            <a:r>
              <a:rPr lang="en-US" sz="2800" dirty="0">
                <a:solidFill>
                  <a:srgbClr val="2D2D8A"/>
                </a:solidFill>
                <a:latin typeface="Courier New"/>
                <a:ea typeface="ＭＳ Ｐゴシック" pitchFamily="-111" charset="-128"/>
                <a:cs typeface="Courier New"/>
              </a:rPr>
              <a:t>s</a:t>
            </a:r>
            <a:r>
              <a:rPr lang="fr-FR" sz="2800" dirty="0">
                <a:solidFill>
                  <a:srgbClr val="2D2D8A"/>
                </a:solidFill>
                <a:latin typeface="Courier New"/>
                <a:ea typeface="ＭＳ Ｐゴシック" pitchFamily="-111" charset="-128"/>
                <a:cs typeface="Courier New"/>
              </a:rPr>
              <a:t>'</a:t>
            </a:r>
            <a:r>
              <a:rPr lang="en-US" sz="2800" dirty="0">
                <a:solidFill>
                  <a:srgbClr val="2D2D8A"/>
                </a:solidFill>
                <a:latin typeface="Courier New"/>
                <a:ea typeface="ＭＳ Ｐゴシック" pitchFamily="-111" charset="-128"/>
                <a:cs typeface="Courier New"/>
              </a:rPr>
              <a:t> </a:t>
            </a:r>
            <a:r>
              <a:rPr lang="en-US" dirty="0">
                <a:solidFill>
                  <a:srgbClr val="2D2D8A"/>
                </a:solidFill>
                <a:latin typeface="Courier New"/>
                <a:ea typeface="ＭＳ Ｐゴシック" pitchFamily="-111" charset="-128"/>
                <a:cs typeface="Courier New"/>
              </a:rPr>
              <a:t> </a:t>
            </a:r>
            <a:r>
              <a:rPr lang="en-US" dirty="0">
                <a:ea typeface="ＭＳ Ｐゴシック" pitchFamily="-111" charset="-128"/>
                <a:cs typeface="ＭＳ Ｐゴシック" pitchFamily="-111" charset="-128"/>
              </a:rPr>
              <a:t>#</a:t>
            </a:r>
            <a:r>
              <a:rPr lang="en-US" dirty="0">
                <a:solidFill>
                  <a:schemeClr val="hlink"/>
                </a:solidFill>
                <a:ea typeface="ＭＳ Ｐゴシック" pitchFamily="-111" charset="-128"/>
                <a:cs typeface="ＭＳ Ｐゴシック" pitchFamily="-111" charset="-128"/>
              </a:rPr>
              <a:t> </a:t>
            </a:r>
            <a:r>
              <a:rPr lang="en-US" i="1" dirty="0">
                <a:solidFill>
                  <a:schemeClr val="hlink"/>
                </a:solidFill>
                <a:ea typeface="ＭＳ Ｐゴシック" pitchFamily="-111" charset="-128"/>
                <a:cs typeface="ＭＳ Ｐゴシック" pitchFamily="-111" charset="-128"/>
              </a:rPr>
              <a:t>escape</a:t>
            </a:r>
            <a:r>
              <a:rPr lang="en-US" dirty="0">
                <a:solidFill>
                  <a:schemeClr val="hlink"/>
                </a:solidFill>
                <a:ea typeface="ＭＳ Ｐゴシック" pitchFamily="-111" charset="-128"/>
                <a:cs typeface="ＭＳ Ｐゴシック" pitchFamily="-111" charset="-128"/>
              </a:rPr>
              <a:t> single quote</a:t>
            </a:r>
            <a:endParaRPr lang="en-US" dirty="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321674156"/>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Index (</a:t>
            </a:r>
            <a:r>
              <a:rPr lang="en-US" dirty="0" err="1">
                <a:solidFill>
                  <a:srgbClr val="FF0000"/>
                </a:solidFill>
              </a:rPr>
              <a:t>vísir</a:t>
            </a:r>
            <a:r>
              <a:rPr lang="en-US" dirty="0"/>
              <a:t>)</a:t>
            </a:r>
          </a:p>
        </p:txBody>
      </p:sp>
      <p:sp>
        <p:nvSpPr>
          <p:cNvPr id="3" name="Content Placeholder 2"/>
          <p:cNvSpPr>
            <a:spLocks noGrp="1"/>
          </p:cNvSpPr>
          <p:nvPr>
            <p:ph idx="1"/>
          </p:nvPr>
        </p:nvSpPr>
        <p:spPr/>
        <p:txBody>
          <a:bodyPr/>
          <a:lstStyle/>
          <a:p>
            <a:r>
              <a:rPr lang="en-US" dirty="0"/>
              <a:t>Because the elements of a string are a sequence, we can associate each element with an </a:t>
            </a:r>
            <a:r>
              <a:rPr lang="en-US" b="1" i="1" dirty="0"/>
              <a:t>index</a:t>
            </a:r>
            <a:r>
              <a:rPr lang="en-US" dirty="0"/>
              <a:t>, a location in the sequence:</a:t>
            </a:r>
          </a:p>
          <a:p>
            <a:pPr lvl="1"/>
            <a:r>
              <a:rPr lang="en-US" dirty="0"/>
              <a:t>positive values count up from the left, beginning with index 0</a:t>
            </a:r>
          </a:p>
          <a:p>
            <a:pPr lvl="1"/>
            <a:r>
              <a:rPr lang="en-US" dirty="0"/>
              <a:t>negative values count down from the right, starting with -1</a:t>
            </a:r>
          </a:p>
        </p:txBody>
      </p:sp>
    </p:spTree>
    <p:extLst>
      <p:ext uri="{BB962C8B-B14F-4D97-AF65-F5344CB8AC3E}">
        <p14:creationId xmlns:p14="http://schemas.microsoft.com/office/powerpoint/2010/main" val="2047778722"/>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9645" y="1219200"/>
            <a:ext cx="9074305" cy="2667000"/>
          </a:xfrm>
        </p:spPr>
      </p:pic>
    </p:spTree>
    <p:extLst>
      <p:ext uri="{BB962C8B-B14F-4D97-AF65-F5344CB8AC3E}">
        <p14:creationId xmlns:p14="http://schemas.microsoft.com/office/powerpoint/2010/main" val="3038028481"/>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Accessing an element</a:t>
            </a:r>
          </a:p>
        </p:txBody>
      </p:sp>
      <p:sp>
        <p:nvSpPr>
          <p:cNvPr id="4" name="Content Placeholder 3"/>
          <p:cNvSpPr>
            <a:spLocks noGrp="1"/>
          </p:cNvSpPr>
          <p:nvPr>
            <p:ph idx="1"/>
          </p:nvPr>
        </p:nvSpPr>
        <p:spPr/>
        <p:txBody>
          <a:bodyPr/>
          <a:lstStyle/>
          <a:p>
            <a:pPr marL="0" indent="0">
              <a:buNone/>
            </a:pPr>
            <a:r>
              <a:rPr lang="en-US" dirty="0"/>
              <a:t>A particular element (</a:t>
            </a:r>
            <a:r>
              <a:rPr lang="en-US" dirty="0" err="1">
                <a:solidFill>
                  <a:srgbClr val="FF0000"/>
                </a:solidFill>
              </a:rPr>
              <a:t>stak</a:t>
            </a:r>
            <a:r>
              <a:rPr lang="en-US" dirty="0"/>
              <a:t>) of the string is accessed by the index of the element surrounded by square brackets [ ] (</a:t>
            </a:r>
            <a:r>
              <a:rPr lang="en-US" dirty="0" err="1">
                <a:solidFill>
                  <a:srgbClr val="FF0000"/>
                </a:solidFill>
              </a:rPr>
              <a:t>hornklofar</a:t>
            </a:r>
            <a:r>
              <a:rPr lang="en-US" dirty="0"/>
              <a:t>)</a:t>
            </a:r>
          </a:p>
          <a:p>
            <a:pPr>
              <a:buNone/>
            </a:pPr>
            <a:r>
              <a:rPr lang="en-US" sz="2800" dirty="0" err="1">
                <a:solidFill>
                  <a:srgbClr val="2D2D8A"/>
                </a:solidFill>
                <a:latin typeface="Courier New"/>
                <a:cs typeface="Courier New"/>
              </a:rPr>
              <a:t>hello_str</a:t>
            </a:r>
            <a:r>
              <a:rPr lang="en-US" sz="2800" dirty="0">
                <a:solidFill>
                  <a:srgbClr val="2D2D8A"/>
                </a:solidFill>
                <a:latin typeface="Courier New"/>
                <a:cs typeface="Courier New"/>
              </a:rPr>
              <a:t> = </a:t>
            </a:r>
            <a:r>
              <a:rPr lang="fr-FR" sz="2800" dirty="0">
                <a:solidFill>
                  <a:srgbClr val="2D2D8A"/>
                </a:solidFill>
                <a:latin typeface="Courier New"/>
                <a:cs typeface="Courier New"/>
              </a:rPr>
              <a:t>'</a:t>
            </a:r>
            <a:r>
              <a:rPr lang="en-US" sz="2800" dirty="0">
                <a:solidFill>
                  <a:srgbClr val="2D2D8A"/>
                </a:solidFill>
                <a:latin typeface="Courier New"/>
                <a:cs typeface="Courier New"/>
              </a:rPr>
              <a:t>Hello World</a:t>
            </a:r>
            <a:r>
              <a:rPr lang="fr-FR" sz="2800" dirty="0">
                <a:solidFill>
                  <a:srgbClr val="2D2D8A"/>
                </a:solidFill>
                <a:latin typeface="Courier New"/>
                <a:cs typeface="Courier New"/>
              </a:rPr>
              <a:t>'</a:t>
            </a:r>
            <a:endParaRPr lang="en-US" sz="2800" dirty="0">
              <a:solidFill>
                <a:srgbClr val="2D2D8A"/>
              </a:solidFill>
              <a:latin typeface="Courier New"/>
              <a:cs typeface="Courier New"/>
            </a:endParaRPr>
          </a:p>
          <a:p>
            <a:pPr>
              <a:buNone/>
            </a:pPr>
            <a:r>
              <a:rPr lang="en-US" sz="2800" dirty="0">
                <a:solidFill>
                  <a:srgbClr val="2D2D8A"/>
                </a:solidFill>
                <a:latin typeface="Courier New"/>
                <a:cs typeface="Courier New"/>
              </a:rPr>
              <a:t>print(</a:t>
            </a:r>
            <a:r>
              <a:rPr lang="en-US" sz="2800" dirty="0" err="1">
                <a:solidFill>
                  <a:srgbClr val="2D2D8A"/>
                </a:solidFill>
                <a:latin typeface="Courier New"/>
                <a:cs typeface="Courier New"/>
              </a:rPr>
              <a:t>hello_str</a:t>
            </a:r>
            <a:r>
              <a:rPr lang="en-US" sz="2800" dirty="0">
                <a:solidFill>
                  <a:srgbClr val="2D2D8A"/>
                </a:solidFill>
                <a:latin typeface="Courier New"/>
                <a:cs typeface="Courier New"/>
              </a:rPr>
              <a:t>[1])  </a:t>
            </a:r>
            <a:r>
              <a:rPr lang="en-US" sz="2800" dirty="0">
                <a:latin typeface="Courier New"/>
                <a:cs typeface="Courier New"/>
              </a:rPr>
              <a:t>=&gt; </a:t>
            </a:r>
            <a:r>
              <a:rPr lang="en-US" sz="2800" dirty="0">
                <a:latin typeface="+mj-lt"/>
                <a:cs typeface="Courier New"/>
              </a:rPr>
              <a:t>prints e</a:t>
            </a:r>
          </a:p>
          <a:p>
            <a:pPr>
              <a:buNone/>
            </a:pPr>
            <a:r>
              <a:rPr lang="en-US" sz="2800" dirty="0">
                <a:solidFill>
                  <a:srgbClr val="2D2D8A"/>
                </a:solidFill>
                <a:latin typeface="Courier New"/>
                <a:cs typeface="Courier New"/>
              </a:rPr>
              <a:t>print(</a:t>
            </a:r>
            <a:r>
              <a:rPr lang="en-US" sz="2800" dirty="0" err="1">
                <a:solidFill>
                  <a:srgbClr val="2D2D8A"/>
                </a:solidFill>
                <a:latin typeface="Courier New"/>
                <a:cs typeface="Courier New"/>
              </a:rPr>
              <a:t>hello_str</a:t>
            </a:r>
            <a:r>
              <a:rPr lang="en-US" sz="2800" dirty="0">
                <a:solidFill>
                  <a:srgbClr val="2D2D8A"/>
                </a:solidFill>
                <a:latin typeface="Courier New"/>
                <a:cs typeface="Courier New"/>
              </a:rPr>
              <a:t>[-1]) </a:t>
            </a:r>
            <a:r>
              <a:rPr lang="en-US" sz="2800" dirty="0">
                <a:solidFill>
                  <a:srgbClr val="000000"/>
                </a:solidFill>
                <a:latin typeface="Courier New"/>
                <a:cs typeface="Courier New"/>
              </a:rPr>
              <a:t>=&gt; </a:t>
            </a:r>
            <a:r>
              <a:rPr lang="en-US" sz="2800" dirty="0">
                <a:solidFill>
                  <a:srgbClr val="000000"/>
                </a:solidFill>
                <a:cs typeface="Courier New"/>
              </a:rPr>
              <a:t>prints d</a:t>
            </a:r>
          </a:p>
          <a:p>
            <a:pPr>
              <a:buNone/>
            </a:pPr>
            <a:r>
              <a:rPr lang="en-US" sz="2800" dirty="0">
                <a:solidFill>
                  <a:schemeClr val="accent6"/>
                </a:solidFill>
                <a:latin typeface="Courier New"/>
                <a:cs typeface="Courier New"/>
              </a:rPr>
              <a:t>print(</a:t>
            </a:r>
            <a:r>
              <a:rPr lang="en-US" sz="2800" dirty="0" err="1">
                <a:solidFill>
                  <a:schemeClr val="accent6"/>
                </a:solidFill>
                <a:latin typeface="Courier New"/>
                <a:cs typeface="Courier New"/>
              </a:rPr>
              <a:t>hello_str</a:t>
            </a:r>
            <a:r>
              <a:rPr lang="en-US" sz="2800" dirty="0">
                <a:solidFill>
                  <a:schemeClr val="accent6"/>
                </a:solidFill>
                <a:latin typeface="Courier New"/>
                <a:cs typeface="Courier New"/>
              </a:rPr>
              <a:t>[11]) </a:t>
            </a:r>
            <a:r>
              <a:rPr lang="en-US" sz="2800" dirty="0">
                <a:solidFill>
                  <a:srgbClr val="000000"/>
                </a:solidFill>
                <a:latin typeface="Courier New"/>
                <a:cs typeface="Courier New"/>
              </a:rPr>
              <a:t>=&gt; </a:t>
            </a:r>
            <a:r>
              <a:rPr lang="en-US" sz="2800" dirty="0">
                <a:solidFill>
                  <a:srgbClr val="000000"/>
                </a:solidFill>
                <a:latin typeface="+mj-lt"/>
                <a:cs typeface="Courier New"/>
              </a:rPr>
              <a:t>ERROR</a:t>
            </a:r>
          </a:p>
        </p:txBody>
      </p:sp>
    </p:spTree>
    <p:extLst>
      <p:ext uri="{BB962C8B-B14F-4D97-AF65-F5344CB8AC3E}">
        <p14:creationId xmlns:p14="http://schemas.microsoft.com/office/powerpoint/2010/main" val="1324319430"/>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Slicing, the rules</a:t>
            </a:r>
          </a:p>
        </p:txBody>
      </p:sp>
      <p:sp>
        <p:nvSpPr>
          <p:cNvPr id="29699" name="Rectangle 3"/>
          <p:cNvSpPr>
            <a:spLocks noGrp="1" noChangeArrowheads="1"/>
          </p:cNvSpPr>
          <p:nvPr>
            <p:ph idx="1"/>
          </p:nvPr>
        </p:nvSpPr>
        <p:spPr/>
        <p:txBody>
          <a:bodyPr/>
          <a:lstStyle/>
          <a:p>
            <a:pPr eaLnBrk="1" hangingPunct="1">
              <a:lnSpc>
                <a:spcPct val="80000"/>
              </a:lnSpc>
            </a:pPr>
            <a:r>
              <a:rPr lang="en-US" sz="2800" dirty="0">
                <a:ea typeface="ＭＳ Ｐゴシック" pitchFamily="-111" charset="-128"/>
                <a:cs typeface="ＭＳ Ｐゴシック" pitchFamily="-111" charset="-128"/>
              </a:rPr>
              <a:t>slicing (</a:t>
            </a:r>
            <a:r>
              <a:rPr lang="en-US" sz="2800" dirty="0" err="1">
                <a:solidFill>
                  <a:srgbClr val="FF0000"/>
                </a:solidFill>
                <a:ea typeface="ＭＳ Ｐゴシック" pitchFamily="-111" charset="-128"/>
                <a:cs typeface="ＭＳ Ｐゴシック" pitchFamily="-111" charset="-128"/>
              </a:rPr>
              <a:t>sneiða</a:t>
            </a:r>
            <a:r>
              <a:rPr lang="en-US" sz="2800" dirty="0">
                <a:ea typeface="ＭＳ Ｐゴシック" pitchFamily="-111" charset="-128"/>
                <a:cs typeface="ＭＳ Ｐゴシック" pitchFamily="-111" charset="-128"/>
              </a:rPr>
              <a:t>) is the ability to select a subsequence of the overall sequence</a:t>
            </a:r>
          </a:p>
          <a:p>
            <a:pPr eaLnBrk="1" hangingPunct="1">
              <a:lnSpc>
                <a:spcPct val="80000"/>
              </a:lnSpc>
            </a:pPr>
            <a:r>
              <a:rPr lang="en-US" sz="2800" dirty="0">
                <a:ea typeface="ＭＳ Ｐゴシック" pitchFamily="-111" charset="-128"/>
                <a:cs typeface="ＭＳ Ｐゴシック" pitchFamily="-111" charset="-128"/>
              </a:rPr>
              <a:t>uses the syntax </a:t>
            </a:r>
            <a:r>
              <a:rPr lang="en-US" sz="2400" dirty="0">
                <a:solidFill>
                  <a:srgbClr val="2D2D8A"/>
                </a:solidFill>
                <a:latin typeface="Courier New"/>
                <a:ea typeface="ＭＳ Ｐゴシック" pitchFamily="-111" charset="-128"/>
                <a:cs typeface="Courier New"/>
              </a:rPr>
              <a:t>[start : finish]</a:t>
            </a:r>
            <a:r>
              <a:rPr lang="en-US" sz="2800" dirty="0">
                <a:ea typeface="ＭＳ Ｐゴシック" pitchFamily="-111" charset="-128"/>
                <a:cs typeface="ＭＳ Ｐゴシック" pitchFamily="-111" charset="-128"/>
              </a:rPr>
              <a:t>, where:</a:t>
            </a:r>
          </a:p>
          <a:p>
            <a:pPr lvl="1" eaLnBrk="1" hangingPunct="1">
              <a:lnSpc>
                <a:spcPct val="80000"/>
              </a:lnSpc>
            </a:pPr>
            <a:r>
              <a:rPr lang="en-US" sz="2400" dirty="0"/>
              <a:t> </a:t>
            </a:r>
            <a:r>
              <a:rPr lang="en-US" sz="2400" dirty="0">
                <a:solidFill>
                  <a:srgbClr val="2D2D8A"/>
                </a:solidFill>
                <a:latin typeface="Courier New"/>
                <a:cs typeface="Courier New"/>
              </a:rPr>
              <a:t>start </a:t>
            </a:r>
            <a:r>
              <a:rPr lang="en-US" sz="2400" dirty="0"/>
              <a:t>is the index of where we start the subsequence</a:t>
            </a:r>
          </a:p>
          <a:p>
            <a:pPr lvl="1" eaLnBrk="1" hangingPunct="1">
              <a:lnSpc>
                <a:spcPct val="80000"/>
              </a:lnSpc>
            </a:pPr>
            <a:r>
              <a:rPr lang="en-US" sz="2400" dirty="0">
                <a:solidFill>
                  <a:srgbClr val="2D2D8A"/>
                </a:solidFill>
                <a:latin typeface="Courier New"/>
                <a:cs typeface="Courier New"/>
              </a:rPr>
              <a:t>finish </a:t>
            </a:r>
            <a:r>
              <a:rPr lang="en-US" sz="2400" dirty="0"/>
              <a:t>is the index of </a:t>
            </a:r>
            <a:r>
              <a:rPr lang="en-US" sz="2400" b="1" u="sng" dirty="0"/>
              <a:t>one after</a:t>
            </a:r>
            <a:r>
              <a:rPr lang="en-US" sz="2400" dirty="0"/>
              <a:t> where we end the subsequence</a:t>
            </a:r>
          </a:p>
          <a:p>
            <a:pPr eaLnBrk="1" hangingPunct="1">
              <a:lnSpc>
                <a:spcPct val="80000"/>
              </a:lnSpc>
            </a:pPr>
            <a:r>
              <a:rPr lang="en-US" sz="2800" dirty="0">
                <a:ea typeface="ＭＳ Ｐゴシック" pitchFamily="-111" charset="-128"/>
                <a:cs typeface="ＭＳ Ｐゴシック" pitchFamily="-111" charset="-128"/>
              </a:rPr>
              <a:t>if either </a:t>
            </a:r>
            <a:r>
              <a:rPr lang="en-US" sz="2800" dirty="0">
                <a:latin typeface="Courier New"/>
                <a:ea typeface="ＭＳ Ｐゴシック" pitchFamily="-111" charset="-128"/>
                <a:cs typeface="Courier New"/>
              </a:rPr>
              <a:t>start </a:t>
            </a:r>
            <a:r>
              <a:rPr lang="en-US" sz="2800" dirty="0">
                <a:ea typeface="ＭＳ Ｐゴシック" pitchFamily="-111" charset="-128"/>
                <a:cs typeface="ＭＳ Ｐゴシック" pitchFamily="-111" charset="-128"/>
              </a:rPr>
              <a:t>or </a:t>
            </a:r>
            <a:r>
              <a:rPr lang="en-US" sz="2800" dirty="0">
                <a:latin typeface="Courier New"/>
                <a:ea typeface="ＭＳ Ｐゴシック" pitchFamily="-111" charset="-128"/>
                <a:cs typeface="Courier New"/>
              </a:rPr>
              <a:t>finish </a:t>
            </a:r>
            <a:r>
              <a:rPr lang="en-US" sz="2800" dirty="0">
                <a:ea typeface="ＭＳ Ｐゴシック" pitchFamily="-111" charset="-128"/>
                <a:cs typeface="ＭＳ Ｐゴシック" pitchFamily="-111" charset="-128"/>
              </a:rPr>
              <a:t>are not provided, it defaults to the beginning of the sequence for </a:t>
            </a:r>
            <a:r>
              <a:rPr lang="en-US" sz="2800" dirty="0">
                <a:latin typeface="Courier New"/>
                <a:ea typeface="ＭＳ Ｐゴシック" pitchFamily="-111" charset="-128"/>
                <a:cs typeface="Courier New"/>
              </a:rPr>
              <a:t>start </a:t>
            </a:r>
            <a:r>
              <a:rPr lang="en-US" sz="2800" dirty="0">
                <a:ea typeface="ＭＳ Ｐゴシック" pitchFamily="-111" charset="-128"/>
                <a:cs typeface="ＭＳ Ｐゴシック" pitchFamily="-111" charset="-128"/>
              </a:rPr>
              <a:t>and the end of the sequence for </a:t>
            </a:r>
            <a:r>
              <a:rPr lang="en-US" sz="2800" dirty="0">
                <a:latin typeface="Courier New"/>
                <a:ea typeface="ＭＳ Ｐゴシック" pitchFamily="-111" charset="-128"/>
                <a:cs typeface="Courier New"/>
              </a:rPr>
              <a:t>finish</a:t>
            </a:r>
          </a:p>
          <a:p>
            <a:pPr eaLnBrk="1" hangingPunct="1">
              <a:lnSpc>
                <a:spcPct val="80000"/>
              </a:lnSpc>
            </a:pPr>
            <a:endParaRPr lang="en-US" sz="2800" dirty="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948471279"/>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half open range for slices</a:t>
            </a:r>
          </a:p>
        </p:txBody>
      </p:sp>
      <p:sp>
        <p:nvSpPr>
          <p:cNvPr id="31747" name="Rectangle 3"/>
          <p:cNvSpPr>
            <a:spLocks noGrp="1" noChangeArrowheads="1"/>
          </p:cNvSpPr>
          <p:nvPr>
            <p:ph idx="1"/>
          </p:nvPr>
        </p:nvSpPr>
        <p:spPr/>
        <p:txBody>
          <a:bodyPr/>
          <a:lstStyle/>
          <a:p>
            <a:pPr eaLnBrk="1" hangingPunct="1"/>
            <a:r>
              <a:rPr lang="en-US" dirty="0">
                <a:ea typeface="ＭＳ Ｐゴシック" pitchFamily="-111" charset="-128"/>
                <a:cs typeface="ＭＳ Ｐゴシック" pitchFamily="-111" charset="-128"/>
              </a:rPr>
              <a:t>slicing uses what is called a half-open range</a:t>
            </a:r>
          </a:p>
          <a:p>
            <a:pPr eaLnBrk="1" hangingPunct="1"/>
            <a:r>
              <a:rPr lang="en-US" dirty="0">
                <a:ea typeface="ＭＳ Ｐゴシック" pitchFamily="-111" charset="-128"/>
                <a:cs typeface="ＭＳ Ｐゴシック" pitchFamily="-111" charset="-128"/>
              </a:rPr>
              <a:t>the first index is included in the sequence</a:t>
            </a:r>
          </a:p>
          <a:p>
            <a:pPr eaLnBrk="1" hangingPunct="1"/>
            <a:r>
              <a:rPr lang="en-US" dirty="0">
                <a:ea typeface="ＭＳ Ｐゴシック" pitchFamily="-111" charset="-128"/>
                <a:cs typeface="ＭＳ Ｐゴシック" pitchFamily="-111" charset="-128"/>
              </a:rPr>
              <a:t>the last index is one </a:t>
            </a:r>
            <a:r>
              <a:rPr lang="en-US" b="1" i="1" dirty="0">
                <a:ea typeface="ＭＳ Ｐゴシック" pitchFamily="-111" charset="-128"/>
                <a:cs typeface="ＭＳ Ｐゴシック" pitchFamily="-111" charset="-128"/>
              </a:rPr>
              <a:t>after</a:t>
            </a:r>
            <a:r>
              <a:rPr lang="en-US" dirty="0">
                <a:ea typeface="ＭＳ Ｐゴシック" pitchFamily="-111" charset="-128"/>
                <a:cs typeface="ＭＳ Ｐゴシック" pitchFamily="-111" charset="-128"/>
              </a:rPr>
              <a:t> what is included</a:t>
            </a:r>
          </a:p>
          <a:p>
            <a:pPr eaLnBrk="1" hangingPunct="1">
              <a:buFont typeface="Wingdings" pitchFamily="-111" charset="2"/>
              <a:buNone/>
            </a:pPr>
            <a:endParaRPr lang="en-US" dirty="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3128331421"/>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52399" y="1447800"/>
            <a:ext cx="8922327" cy="3505200"/>
          </a:xfrm>
        </p:spPr>
      </p:pic>
    </p:spTree>
    <p:extLst>
      <p:ext uri="{BB962C8B-B14F-4D97-AF65-F5344CB8AC3E}">
        <p14:creationId xmlns:p14="http://schemas.microsoft.com/office/powerpoint/2010/main" val="756997512"/>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381000" y="609600"/>
            <a:ext cx="7772400" cy="5559242"/>
          </a:xfrm>
        </p:spPr>
      </p:pic>
    </p:spTree>
    <p:extLst>
      <p:ext uri="{BB962C8B-B14F-4D97-AF65-F5344CB8AC3E}">
        <p14:creationId xmlns:p14="http://schemas.microsoft.com/office/powerpoint/2010/main" val="2249405477"/>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381000" y="1143000"/>
            <a:ext cx="8536692" cy="3810000"/>
          </a:xfrm>
        </p:spPr>
      </p:pic>
    </p:spTree>
    <p:extLst>
      <p:ext uri="{BB962C8B-B14F-4D97-AF65-F5344CB8AC3E}">
        <p14:creationId xmlns:p14="http://schemas.microsoft.com/office/powerpoint/2010/main" val="1855016623"/>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228600" y="1219200"/>
            <a:ext cx="8873524" cy="3505200"/>
          </a:xfrm>
        </p:spPr>
      </p:pic>
    </p:spTree>
    <p:extLst>
      <p:ext uri="{BB962C8B-B14F-4D97-AF65-F5344CB8AC3E}">
        <p14:creationId xmlns:p14="http://schemas.microsoft.com/office/powerpoint/2010/main" val="13136180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noFill/>
        </p:spPr>
        <p:txBody>
          <a:bodyPr lIns="92075" tIns="46038" rIns="92075" bIns="46038"/>
          <a:lstStyle/>
          <a:p>
            <a:pPr eaLnBrk="1" hangingPunct="1"/>
            <a:r>
              <a:rPr lang="en-US" dirty="0">
                <a:latin typeface="Arial" pitchFamily="-109" charset="0"/>
              </a:rPr>
              <a:t>Processor (</a:t>
            </a:r>
            <a:r>
              <a:rPr lang="en-US" dirty="0" err="1">
                <a:solidFill>
                  <a:srgbClr val="FF0000"/>
                </a:solidFill>
                <a:latin typeface="Arial" pitchFamily="-109" charset="0"/>
              </a:rPr>
              <a:t>örgjörvi</a:t>
            </a:r>
            <a:r>
              <a:rPr lang="en-US" dirty="0">
                <a:latin typeface="Arial" pitchFamily="-109" charset="0"/>
              </a:rPr>
              <a:t>)</a:t>
            </a:r>
          </a:p>
        </p:txBody>
      </p:sp>
      <p:sp>
        <p:nvSpPr>
          <p:cNvPr id="39939" name="Rectangle 3"/>
          <p:cNvSpPr>
            <a:spLocks noGrp="1" noChangeArrowheads="1"/>
          </p:cNvSpPr>
          <p:nvPr>
            <p:ph idx="1"/>
          </p:nvPr>
        </p:nvSpPr>
        <p:spPr>
          <a:noFill/>
        </p:spPr>
        <p:txBody>
          <a:bodyPr lIns="92075" tIns="46038" rIns="92075" bIns="46038"/>
          <a:lstStyle/>
          <a:p>
            <a:pPr eaLnBrk="1" hangingPunct="1"/>
            <a:r>
              <a:rPr lang="en-US">
                <a:latin typeface="Arial" pitchFamily="-109" charset="0"/>
              </a:rPr>
              <a:t>The processor is the “brain”of a computer.  </a:t>
            </a:r>
          </a:p>
          <a:p>
            <a:pPr eaLnBrk="1" hangingPunct="1"/>
            <a:r>
              <a:rPr lang="en-US">
                <a:latin typeface="Arial" pitchFamily="-109" charset="0"/>
              </a:rPr>
              <a:t>The processor controls the other devices as well as performing calculations</a:t>
            </a:r>
          </a:p>
        </p:txBody>
      </p:sp>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457200" y="457200"/>
            <a:ext cx="7696200" cy="558800"/>
          </a:xfrm>
        </p:spPr>
        <p:txBody>
          <a:bodyPr/>
          <a:lstStyle/>
          <a:p>
            <a:pPr eaLnBrk="1" hangingPunct="1"/>
            <a:r>
              <a:rPr lang="en-US" dirty="0">
                <a:ea typeface="ＭＳ Ｐゴシック" pitchFamily="-111" charset="-128"/>
                <a:cs typeface="ＭＳ Ｐゴシック" pitchFamily="-111" charset="-128"/>
              </a:rPr>
              <a:t>Extended Slicing</a:t>
            </a:r>
          </a:p>
        </p:txBody>
      </p:sp>
      <p:sp>
        <p:nvSpPr>
          <p:cNvPr id="37891" name="Rectangle 3"/>
          <p:cNvSpPr>
            <a:spLocks noGrp="1" noChangeArrowheads="1"/>
          </p:cNvSpPr>
          <p:nvPr>
            <p:ph idx="1"/>
          </p:nvPr>
        </p:nvSpPr>
        <p:spPr>
          <a:xfrm>
            <a:off x="457200" y="1524000"/>
            <a:ext cx="8229600" cy="4343400"/>
          </a:xfrm>
        </p:spPr>
        <p:txBody>
          <a:bodyPr/>
          <a:lstStyle/>
          <a:p>
            <a:pPr eaLnBrk="1" hangingPunct="1"/>
            <a:r>
              <a:rPr lang="en-US" dirty="0">
                <a:ea typeface="ＭＳ Ｐゴシック" pitchFamily="-111" charset="-128"/>
                <a:cs typeface="ＭＳ Ｐゴシック" pitchFamily="-111" charset="-128"/>
              </a:rPr>
              <a:t>also takes three arguments: </a:t>
            </a:r>
          </a:p>
          <a:p>
            <a:pPr lvl="1" eaLnBrk="1" hangingPunct="1"/>
            <a:r>
              <a:rPr lang="en-US" dirty="0">
                <a:solidFill>
                  <a:srgbClr val="2D2D8A"/>
                </a:solidFill>
                <a:latin typeface="Courier New"/>
                <a:cs typeface="Courier New"/>
              </a:rPr>
              <a:t>[</a:t>
            </a:r>
            <a:r>
              <a:rPr lang="en-US" dirty="0" err="1">
                <a:solidFill>
                  <a:srgbClr val="2D2D8A"/>
                </a:solidFill>
                <a:latin typeface="Courier New"/>
                <a:cs typeface="Courier New"/>
              </a:rPr>
              <a:t>start:finish:countBy</a:t>
            </a:r>
            <a:r>
              <a:rPr lang="en-US" dirty="0">
                <a:solidFill>
                  <a:srgbClr val="2D2D8A"/>
                </a:solidFill>
                <a:latin typeface="Courier New"/>
                <a:cs typeface="Courier New"/>
              </a:rPr>
              <a:t>]</a:t>
            </a:r>
          </a:p>
          <a:p>
            <a:pPr eaLnBrk="1" hangingPunct="1"/>
            <a:r>
              <a:rPr lang="en-US" dirty="0">
                <a:ea typeface="ＭＳ Ｐゴシック" pitchFamily="-111" charset="-128"/>
                <a:cs typeface="ＭＳ Ｐゴシック" pitchFamily="-111" charset="-128"/>
              </a:rPr>
              <a:t>defaults are:</a:t>
            </a:r>
          </a:p>
          <a:p>
            <a:pPr lvl="1" eaLnBrk="1" hangingPunct="1"/>
            <a:r>
              <a:rPr lang="en-US" dirty="0">
                <a:solidFill>
                  <a:srgbClr val="2D2D8A"/>
                </a:solidFill>
                <a:latin typeface="Courier New"/>
                <a:cs typeface="Courier New"/>
              </a:rPr>
              <a:t>start </a:t>
            </a:r>
            <a:r>
              <a:rPr lang="en-US" dirty="0"/>
              <a:t>is beginning, </a:t>
            </a:r>
            <a:r>
              <a:rPr lang="en-US" dirty="0">
                <a:solidFill>
                  <a:srgbClr val="2D2D8A"/>
                </a:solidFill>
                <a:latin typeface="Courier New"/>
                <a:cs typeface="Courier New"/>
              </a:rPr>
              <a:t>finish </a:t>
            </a:r>
            <a:r>
              <a:rPr lang="en-US" dirty="0"/>
              <a:t>is end, </a:t>
            </a:r>
            <a:r>
              <a:rPr lang="en-US" dirty="0" err="1">
                <a:solidFill>
                  <a:srgbClr val="2D2D8A"/>
                </a:solidFill>
                <a:latin typeface="Courier New"/>
                <a:cs typeface="Courier New"/>
              </a:rPr>
              <a:t>countBy</a:t>
            </a:r>
            <a:r>
              <a:rPr lang="en-US" dirty="0">
                <a:solidFill>
                  <a:srgbClr val="2D2D8A"/>
                </a:solidFill>
                <a:latin typeface="Courier New"/>
                <a:cs typeface="Courier New"/>
              </a:rPr>
              <a:t> </a:t>
            </a:r>
            <a:r>
              <a:rPr lang="en-US" dirty="0"/>
              <a:t>is 1</a:t>
            </a:r>
          </a:p>
          <a:p>
            <a:pPr eaLnBrk="1" hangingPunct="1">
              <a:buFont typeface="Wingdings" pitchFamily="-111" charset="2"/>
              <a:buNone/>
            </a:pPr>
            <a:r>
              <a:rPr lang="en-US" dirty="0" err="1">
                <a:solidFill>
                  <a:srgbClr val="2D2D8A"/>
                </a:solidFill>
                <a:latin typeface="Courier New"/>
                <a:ea typeface="ＭＳ Ｐゴシック" pitchFamily="-111" charset="-128"/>
                <a:cs typeface="Courier New"/>
              </a:rPr>
              <a:t>my_str</a:t>
            </a:r>
            <a:r>
              <a:rPr lang="en-US" dirty="0">
                <a:solidFill>
                  <a:srgbClr val="2D2D8A"/>
                </a:solidFill>
                <a:latin typeface="Courier New"/>
                <a:ea typeface="ＭＳ Ｐゴシック" pitchFamily="-111" charset="-128"/>
                <a:cs typeface="Courier New"/>
              </a:rPr>
              <a:t> = </a:t>
            </a:r>
            <a:r>
              <a:rPr lang="fr-FR" dirty="0">
                <a:solidFill>
                  <a:srgbClr val="2D2D8A"/>
                </a:solidFill>
                <a:latin typeface="Courier New"/>
                <a:ea typeface="ＭＳ Ｐゴシック" pitchFamily="-111" charset="-128"/>
                <a:cs typeface="Courier New"/>
              </a:rPr>
              <a:t>'</a:t>
            </a:r>
            <a:r>
              <a:rPr lang="en-US" dirty="0">
                <a:solidFill>
                  <a:srgbClr val="2D2D8A"/>
                </a:solidFill>
                <a:latin typeface="Courier New"/>
                <a:ea typeface="ＭＳ Ｐゴシック" pitchFamily="-111" charset="-128"/>
                <a:cs typeface="Courier New"/>
              </a:rPr>
              <a:t>hello world</a:t>
            </a:r>
            <a:r>
              <a:rPr lang="fr-FR" dirty="0">
                <a:solidFill>
                  <a:srgbClr val="2D2D8A"/>
                </a:solidFill>
                <a:latin typeface="Courier New"/>
                <a:ea typeface="ＭＳ Ｐゴシック" pitchFamily="-111" charset="-128"/>
                <a:cs typeface="Courier New"/>
              </a:rPr>
              <a:t>'</a:t>
            </a:r>
            <a:endParaRPr lang="en-US" dirty="0">
              <a:solidFill>
                <a:srgbClr val="2D2D8A"/>
              </a:solidFill>
              <a:latin typeface="Courier New"/>
              <a:ea typeface="ＭＳ Ｐゴシック" pitchFamily="-111" charset="-128"/>
              <a:cs typeface="Courier New"/>
            </a:endParaRPr>
          </a:p>
          <a:p>
            <a:pPr eaLnBrk="1" hangingPunct="1">
              <a:buFont typeface="Wingdings" pitchFamily="-111" charset="2"/>
              <a:buNone/>
            </a:pPr>
            <a:r>
              <a:rPr lang="en-US" dirty="0" err="1">
                <a:solidFill>
                  <a:srgbClr val="2D2D8A"/>
                </a:solidFill>
                <a:latin typeface="Courier New"/>
                <a:ea typeface="ＭＳ Ｐゴシック" pitchFamily="-111" charset="-128"/>
                <a:cs typeface="Courier New"/>
              </a:rPr>
              <a:t>my_str</a:t>
            </a:r>
            <a:r>
              <a:rPr lang="en-US" dirty="0">
                <a:solidFill>
                  <a:srgbClr val="2D2D8A"/>
                </a:solidFill>
                <a:latin typeface="Courier New"/>
                <a:ea typeface="ＭＳ Ｐゴシック" pitchFamily="-111" charset="-128"/>
                <a:cs typeface="Courier New"/>
              </a:rPr>
              <a:t>[0:11:2] </a:t>
            </a:r>
            <a:r>
              <a:rPr lang="en-US" dirty="0">
                <a:solidFill>
                  <a:srgbClr val="2D2D8A"/>
                </a:solidFill>
                <a:latin typeface="Courier New"/>
                <a:ea typeface="ＭＳ Ｐゴシック" pitchFamily="-111" charset="-128"/>
                <a:cs typeface="Courier New"/>
                <a:sym typeface="Symbol" pitchFamily="-111" charset="2"/>
              </a:rPr>
              <a:t> </a:t>
            </a:r>
            <a:r>
              <a:rPr lang="fr-FR" dirty="0">
                <a:solidFill>
                  <a:srgbClr val="2D2D8A"/>
                </a:solidFill>
                <a:latin typeface="Courier New"/>
                <a:ea typeface="ＭＳ Ｐゴシック" pitchFamily="-111" charset="-128"/>
                <a:cs typeface="Courier New"/>
              </a:rPr>
              <a:t>'</a:t>
            </a:r>
            <a:r>
              <a:rPr lang="en-US" dirty="0" err="1">
                <a:solidFill>
                  <a:srgbClr val="2D2D8A"/>
                </a:solidFill>
                <a:latin typeface="Courier New"/>
                <a:ea typeface="ＭＳ Ｐゴシック" pitchFamily="-111" charset="-128"/>
                <a:cs typeface="Courier New"/>
              </a:rPr>
              <a:t>hlowrd</a:t>
            </a:r>
            <a:r>
              <a:rPr lang="fr-FR" dirty="0">
                <a:solidFill>
                  <a:srgbClr val="2D2D8A"/>
                </a:solidFill>
                <a:latin typeface="Courier New"/>
                <a:ea typeface="ＭＳ Ｐゴシック" pitchFamily="-111" charset="-128"/>
                <a:cs typeface="Courier New"/>
              </a:rPr>
              <a:t>'</a:t>
            </a:r>
            <a:r>
              <a:rPr lang="en-US" dirty="0">
                <a:solidFill>
                  <a:srgbClr val="2D2D8A"/>
                </a:solidFill>
                <a:latin typeface="Courier New"/>
                <a:ea typeface="ＭＳ Ｐゴシック" pitchFamily="-111" charset="-128"/>
                <a:cs typeface="Courier New"/>
                <a:sym typeface="Symbol" pitchFamily="-111" charset="2"/>
              </a:rPr>
              <a:t> </a:t>
            </a:r>
          </a:p>
          <a:p>
            <a:pPr eaLnBrk="1" hangingPunct="1"/>
            <a:r>
              <a:rPr lang="en-US" dirty="0">
                <a:ea typeface="ＭＳ Ｐゴシック" pitchFamily="-111" charset="-128"/>
                <a:cs typeface="ＭＳ Ｐゴシック" pitchFamily="-111" charset="-128"/>
                <a:sym typeface="Symbol" pitchFamily="-111" charset="2"/>
              </a:rPr>
              <a:t>every other letter</a:t>
            </a:r>
          </a:p>
        </p:txBody>
      </p:sp>
    </p:spTree>
    <p:extLst>
      <p:ext uri="{BB962C8B-B14F-4D97-AF65-F5344CB8AC3E}">
        <p14:creationId xmlns:p14="http://schemas.microsoft.com/office/powerpoint/2010/main" val="3871526084"/>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228600" y="1447800"/>
            <a:ext cx="8589818" cy="3048000"/>
          </a:xfrm>
        </p:spPr>
      </p:pic>
    </p:spTree>
    <p:extLst>
      <p:ext uri="{BB962C8B-B14F-4D97-AF65-F5344CB8AC3E}">
        <p14:creationId xmlns:p14="http://schemas.microsoft.com/office/powerpoint/2010/main" val="1038436010"/>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457200" y="457200"/>
            <a:ext cx="8229600" cy="465138"/>
          </a:xfrm>
        </p:spPr>
        <p:txBody>
          <a:bodyPr/>
          <a:lstStyle/>
          <a:p>
            <a:pPr eaLnBrk="1" hangingPunct="1"/>
            <a:r>
              <a:rPr lang="en-US" dirty="0">
                <a:ea typeface="ＭＳ Ｐゴシック" pitchFamily="-111" charset="-128"/>
                <a:cs typeface="ＭＳ Ｐゴシック" pitchFamily="-111" charset="-128"/>
              </a:rPr>
              <a:t>Some python idioms</a:t>
            </a:r>
          </a:p>
        </p:txBody>
      </p:sp>
      <p:sp>
        <p:nvSpPr>
          <p:cNvPr id="24579" name="Rectangle 3"/>
          <p:cNvSpPr>
            <a:spLocks noGrp="1" noChangeArrowheads="1"/>
          </p:cNvSpPr>
          <p:nvPr>
            <p:ph idx="1"/>
          </p:nvPr>
        </p:nvSpPr>
        <p:spPr>
          <a:xfrm>
            <a:off x="457200" y="1219200"/>
            <a:ext cx="8229600" cy="4648200"/>
          </a:xfrm>
        </p:spPr>
        <p:txBody>
          <a:bodyPr/>
          <a:lstStyle/>
          <a:p>
            <a:pPr eaLnBrk="1" hangingPunct="1">
              <a:lnSpc>
                <a:spcPct val="90000"/>
              </a:lnSpc>
            </a:pPr>
            <a:r>
              <a:rPr lang="en-US" sz="2800" dirty="0">
                <a:ea typeface="ＭＳ Ｐゴシック" pitchFamily="-111" charset="-128"/>
                <a:cs typeface="ＭＳ Ｐゴシック" pitchFamily="-111" charset="-128"/>
              </a:rPr>
              <a:t>idioms are python “phrases” that are used for a common task that might be less obvious to non-python folk</a:t>
            </a:r>
          </a:p>
          <a:p>
            <a:pPr eaLnBrk="1" hangingPunct="1">
              <a:lnSpc>
                <a:spcPct val="90000"/>
              </a:lnSpc>
            </a:pPr>
            <a:r>
              <a:rPr lang="en-US" sz="2800" dirty="0">
                <a:ea typeface="ＭＳ Ｐゴシック" pitchFamily="-111" charset="-128"/>
                <a:cs typeface="ＭＳ Ｐゴシック" pitchFamily="-111" charset="-128"/>
              </a:rPr>
              <a:t>how to make a copy of a string:</a:t>
            </a:r>
          </a:p>
          <a:p>
            <a:pPr eaLnBrk="1" hangingPunct="1">
              <a:lnSpc>
                <a:spcPct val="90000"/>
              </a:lnSpc>
              <a:buFont typeface="Wingdings" pitchFamily="-111" charset="2"/>
              <a:buNone/>
            </a:pPr>
            <a:r>
              <a:rPr lang="en-US" sz="2800" dirty="0" err="1">
                <a:solidFill>
                  <a:schemeClr val="accent6"/>
                </a:solidFill>
                <a:latin typeface="Courier New"/>
                <a:ea typeface="ＭＳ Ｐゴシック" pitchFamily="-111" charset="-128"/>
                <a:cs typeface="Courier New"/>
              </a:rPr>
              <a:t>my_str</a:t>
            </a:r>
            <a:r>
              <a:rPr lang="en-US" sz="2800" dirty="0">
                <a:solidFill>
                  <a:schemeClr val="accent6"/>
                </a:solidFill>
                <a:latin typeface="Courier New"/>
                <a:ea typeface="ＭＳ Ｐゴシック" pitchFamily="-111" charset="-128"/>
                <a:cs typeface="Courier New"/>
              </a:rPr>
              <a:t> = </a:t>
            </a:r>
            <a:r>
              <a:rPr lang="fr-FR" sz="2800" dirty="0">
                <a:solidFill>
                  <a:schemeClr val="accent6"/>
                </a:solidFill>
                <a:latin typeface="Courier New"/>
                <a:ea typeface="ＭＳ Ｐゴシック" pitchFamily="-111" charset="-128"/>
                <a:cs typeface="Courier New"/>
              </a:rPr>
              <a:t>'</a:t>
            </a:r>
            <a:r>
              <a:rPr lang="en-US" sz="2800" dirty="0">
                <a:solidFill>
                  <a:schemeClr val="accent6"/>
                </a:solidFill>
                <a:latin typeface="Courier New"/>
                <a:ea typeface="ＭＳ Ｐゴシック" pitchFamily="-111" charset="-128"/>
                <a:cs typeface="Courier New"/>
              </a:rPr>
              <a:t>hi mom</a:t>
            </a:r>
            <a:r>
              <a:rPr lang="fr-FR" sz="2800" dirty="0">
                <a:solidFill>
                  <a:schemeClr val="accent6"/>
                </a:solidFill>
                <a:latin typeface="Courier New"/>
                <a:ea typeface="ＭＳ Ｐゴシック" pitchFamily="-111" charset="-128"/>
                <a:cs typeface="Courier New"/>
              </a:rPr>
              <a:t>'</a:t>
            </a:r>
            <a:endParaRPr lang="en-US" sz="2800" dirty="0">
              <a:solidFill>
                <a:schemeClr val="accent6"/>
              </a:solidFill>
              <a:latin typeface="Courier New"/>
              <a:ea typeface="ＭＳ Ｐゴシック" pitchFamily="-111" charset="-128"/>
              <a:cs typeface="Courier New"/>
            </a:endParaRPr>
          </a:p>
          <a:p>
            <a:pPr eaLnBrk="1" hangingPunct="1">
              <a:lnSpc>
                <a:spcPct val="90000"/>
              </a:lnSpc>
              <a:buFont typeface="Wingdings" pitchFamily="-111" charset="2"/>
              <a:buNone/>
            </a:pPr>
            <a:r>
              <a:rPr lang="en-US" sz="2800" dirty="0" err="1">
                <a:solidFill>
                  <a:schemeClr val="accent6"/>
                </a:solidFill>
                <a:latin typeface="Courier New"/>
                <a:ea typeface="ＭＳ Ｐゴシック" pitchFamily="-111" charset="-128"/>
                <a:cs typeface="Courier New"/>
              </a:rPr>
              <a:t>new_str</a:t>
            </a:r>
            <a:r>
              <a:rPr lang="en-US" sz="2800" dirty="0">
                <a:solidFill>
                  <a:schemeClr val="accent6"/>
                </a:solidFill>
                <a:latin typeface="Courier New"/>
                <a:ea typeface="ＭＳ Ｐゴシック" pitchFamily="-111" charset="-128"/>
                <a:cs typeface="Courier New"/>
              </a:rPr>
              <a:t> = </a:t>
            </a:r>
            <a:r>
              <a:rPr lang="en-US" sz="2800" dirty="0" err="1">
                <a:solidFill>
                  <a:schemeClr val="accent6"/>
                </a:solidFill>
                <a:latin typeface="Courier New"/>
                <a:ea typeface="ＭＳ Ｐゴシック" pitchFamily="-111" charset="-128"/>
                <a:cs typeface="Courier New"/>
              </a:rPr>
              <a:t>my_str</a:t>
            </a:r>
            <a:r>
              <a:rPr lang="en-US" sz="2800" dirty="0">
                <a:solidFill>
                  <a:schemeClr val="accent6"/>
                </a:solidFill>
                <a:latin typeface="Courier New"/>
                <a:ea typeface="ＭＳ Ｐゴシック" pitchFamily="-111" charset="-128"/>
                <a:cs typeface="Courier New"/>
              </a:rPr>
              <a:t>[:]</a:t>
            </a:r>
          </a:p>
          <a:p>
            <a:pPr eaLnBrk="1" hangingPunct="1">
              <a:lnSpc>
                <a:spcPct val="90000"/>
              </a:lnSpc>
            </a:pPr>
            <a:r>
              <a:rPr lang="en-US" sz="2800" dirty="0">
                <a:ea typeface="ＭＳ Ｐゴシック" pitchFamily="-111" charset="-128"/>
                <a:cs typeface="ＭＳ Ｐゴシック" pitchFamily="-111" charset="-128"/>
              </a:rPr>
              <a:t>how to reverse a string</a:t>
            </a:r>
          </a:p>
          <a:p>
            <a:pPr eaLnBrk="1" hangingPunct="1">
              <a:lnSpc>
                <a:spcPct val="90000"/>
              </a:lnSpc>
              <a:buFont typeface="Wingdings" pitchFamily="-111" charset="2"/>
              <a:buNone/>
            </a:pPr>
            <a:r>
              <a:rPr lang="en-US" sz="2800" dirty="0" err="1">
                <a:solidFill>
                  <a:srgbClr val="2D2D8A"/>
                </a:solidFill>
                <a:latin typeface="Courier New"/>
                <a:ea typeface="ＭＳ Ｐゴシック" pitchFamily="-111" charset="-128"/>
                <a:cs typeface="Courier New"/>
              </a:rPr>
              <a:t>my_str</a:t>
            </a:r>
            <a:r>
              <a:rPr lang="en-US" sz="2800" dirty="0">
                <a:solidFill>
                  <a:srgbClr val="2D2D8A"/>
                </a:solidFill>
                <a:latin typeface="Courier New"/>
                <a:ea typeface="ＭＳ Ｐゴシック" pitchFamily="-111" charset="-128"/>
                <a:cs typeface="Courier New"/>
              </a:rPr>
              <a:t> = "madam I</a:t>
            </a:r>
            <a:r>
              <a:rPr lang="fr-FR" sz="2800" dirty="0">
                <a:solidFill>
                  <a:srgbClr val="2D2D8A"/>
                </a:solidFill>
                <a:latin typeface="Courier New"/>
                <a:ea typeface="ＭＳ Ｐゴシック" pitchFamily="-111" charset="-128"/>
                <a:cs typeface="Courier New"/>
              </a:rPr>
              <a:t>'</a:t>
            </a:r>
            <a:r>
              <a:rPr lang="en-US" sz="2800" dirty="0">
                <a:solidFill>
                  <a:srgbClr val="2D2D8A"/>
                </a:solidFill>
                <a:latin typeface="Courier New"/>
                <a:ea typeface="ＭＳ Ｐゴシック" pitchFamily="-111" charset="-128"/>
                <a:cs typeface="Courier New"/>
              </a:rPr>
              <a:t>m </a:t>
            </a:r>
            <a:r>
              <a:rPr lang="en-US" sz="2800" dirty="0" err="1">
                <a:solidFill>
                  <a:srgbClr val="2D2D8A"/>
                </a:solidFill>
                <a:latin typeface="Courier New"/>
                <a:ea typeface="ＭＳ Ｐゴシック" pitchFamily="-111" charset="-128"/>
                <a:cs typeface="Courier New"/>
              </a:rPr>
              <a:t>adam</a:t>
            </a:r>
            <a:r>
              <a:rPr lang="en-US" sz="2800" dirty="0">
                <a:solidFill>
                  <a:srgbClr val="2D2D8A"/>
                </a:solidFill>
                <a:latin typeface="Courier New"/>
                <a:ea typeface="ＭＳ Ｐゴシック" pitchFamily="-111" charset="-128"/>
                <a:cs typeface="Courier New"/>
              </a:rPr>
              <a:t>"</a:t>
            </a:r>
          </a:p>
          <a:p>
            <a:pPr eaLnBrk="1" hangingPunct="1">
              <a:lnSpc>
                <a:spcPct val="90000"/>
              </a:lnSpc>
              <a:buFont typeface="Wingdings" pitchFamily="-111" charset="2"/>
              <a:buNone/>
            </a:pPr>
            <a:r>
              <a:rPr lang="en-US" sz="2800" dirty="0" err="1">
                <a:solidFill>
                  <a:srgbClr val="2D2D8A"/>
                </a:solidFill>
                <a:latin typeface="Courier New"/>
                <a:ea typeface="ＭＳ Ｐゴシック" pitchFamily="-111" charset="-128"/>
                <a:cs typeface="Courier New"/>
              </a:rPr>
              <a:t>reverseStr</a:t>
            </a:r>
            <a:r>
              <a:rPr lang="en-US" sz="2800" dirty="0">
                <a:solidFill>
                  <a:srgbClr val="2D2D8A"/>
                </a:solidFill>
                <a:latin typeface="Courier New"/>
                <a:ea typeface="ＭＳ Ｐゴシック" pitchFamily="-111" charset="-128"/>
                <a:cs typeface="Courier New"/>
              </a:rPr>
              <a:t> = </a:t>
            </a:r>
            <a:r>
              <a:rPr lang="en-US" sz="2800" dirty="0" err="1">
                <a:solidFill>
                  <a:srgbClr val="2D2D8A"/>
                </a:solidFill>
                <a:latin typeface="Courier New"/>
                <a:ea typeface="ＭＳ Ｐゴシック" pitchFamily="-111" charset="-128"/>
                <a:cs typeface="Courier New"/>
              </a:rPr>
              <a:t>my_str</a:t>
            </a:r>
            <a:r>
              <a:rPr lang="en-US" sz="2800" dirty="0">
                <a:solidFill>
                  <a:srgbClr val="2D2D8A"/>
                </a:solidFill>
                <a:latin typeface="Courier New"/>
                <a:ea typeface="ＭＳ Ｐゴシック" pitchFamily="-111" charset="-128"/>
                <a:cs typeface="Courier New"/>
              </a:rPr>
              <a:t>[::-1]</a:t>
            </a:r>
          </a:p>
          <a:p>
            <a:pPr lvl="1" eaLnBrk="1" hangingPunct="1">
              <a:lnSpc>
                <a:spcPct val="90000"/>
              </a:lnSpc>
            </a:pPr>
            <a:endParaRPr lang="en-US" sz="2400" dirty="0"/>
          </a:p>
        </p:txBody>
      </p:sp>
    </p:spTree>
    <p:extLst>
      <p:ext uri="{BB962C8B-B14F-4D97-AF65-F5344CB8AC3E}">
        <p14:creationId xmlns:p14="http://schemas.microsoft.com/office/powerpoint/2010/main" val="2711732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animEffect transition="in" filter="dissolve">
                                      <p:cBhvr>
                                        <p:cTn id="7" dur="500"/>
                                        <p:tgtEl>
                                          <p:spTgt spid="2457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4579">
                                            <p:txEl>
                                              <p:pRg st="1" end="1"/>
                                            </p:txEl>
                                          </p:spTgt>
                                        </p:tgtEl>
                                        <p:attrNameLst>
                                          <p:attrName>style.visibility</p:attrName>
                                        </p:attrNameLst>
                                      </p:cBhvr>
                                      <p:to>
                                        <p:strVal val="visible"/>
                                      </p:to>
                                    </p:set>
                                    <p:animEffect transition="in" filter="dissolve">
                                      <p:cBhvr>
                                        <p:cTn id="12" dur="500"/>
                                        <p:tgtEl>
                                          <p:spTgt spid="2457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4579">
                                            <p:txEl>
                                              <p:pRg st="2" end="2"/>
                                            </p:txEl>
                                          </p:spTgt>
                                        </p:tgtEl>
                                        <p:attrNameLst>
                                          <p:attrName>style.visibility</p:attrName>
                                        </p:attrNameLst>
                                      </p:cBhvr>
                                      <p:to>
                                        <p:strVal val="visible"/>
                                      </p:to>
                                    </p:set>
                                    <p:animEffect transition="in" filter="dissolve">
                                      <p:cBhvr>
                                        <p:cTn id="17" dur="500"/>
                                        <p:tgtEl>
                                          <p:spTgt spid="2457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24579">
                                            <p:txEl>
                                              <p:pRg st="3" end="3"/>
                                            </p:txEl>
                                          </p:spTgt>
                                        </p:tgtEl>
                                        <p:attrNameLst>
                                          <p:attrName>style.visibility</p:attrName>
                                        </p:attrNameLst>
                                      </p:cBhvr>
                                      <p:to>
                                        <p:strVal val="visible"/>
                                      </p:to>
                                    </p:set>
                                    <p:animEffect transition="in" filter="dissolve">
                                      <p:cBhvr>
                                        <p:cTn id="22" dur="500"/>
                                        <p:tgtEl>
                                          <p:spTgt spid="2457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24579">
                                            <p:txEl>
                                              <p:pRg st="4" end="4"/>
                                            </p:txEl>
                                          </p:spTgt>
                                        </p:tgtEl>
                                        <p:attrNameLst>
                                          <p:attrName>style.visibility</p:attrName>
                                        </p:attrNameLst>
                                      </p:cBhvr>
                                      <p:to>
                                        <p:strVal val="visible"/>
                                      </p:to>
                                    </p:set>
                                    <p:animEffect transition="in" filter="dissolve">
                                      <p:cBhvr>
                                        <p:cTn id="27" dur="500"/>
                                        <p:tgtEl>
                                          <p:spTgt spid="2457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24579">
                                            <p:txEl>
                                              <p:pRg st="5" end="5"/>
                                            </p:txEl>
                                          </p:spTgt>
                                        </p:tgtEl>
                                        <p:attrNameLst>
                                          <p:attrName>style.visibility</p:attrName>
                                        </p:attrNameLst>
                                      </p:cBhvr>
                                      <p:to>
                                        <p:strVal val="visible"/>
                                      </p:to>
                                    </p:set>
                                    <p:animEffect transition="in" filter="dissolve">
                                      <p:cBhvr>
                                        <p:cTn id="32" dur="500"/>
                                        <p:tgtEl>
                                          <p:spTgt spid="2457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4579">
                                            <p:txEl>
                                              <p:pRg st="6" end="6"/>
                                            </p:txEl>
                                          </p:spTgt>
                                        </p:tgtEl>
                                        <p:attrNameLst>
                                          <p:attrName>style.visibility</p:attrName>
                                        </p:attrNameLst>
                                      </p:cBhvr>
                                      <p:to>
                                        <p:strVal val="visible"/>
                                      </p:to>
                                    </p:set>
                                    <p:animEffect transition="in" filter="dissolve">
                                      <p:cBhvr>
                                        <p:cTn id="37" dur="500"/>
                                        <p:tgtEl>
                                          <p:spTgt spid="2457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build="p"/>
    </p:bld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String Operations</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24549542"/>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Sequences are </a:t>
            </a:r>
            <a:r>
              <a:rPr lang="en-US" dirty="0" err="1"/>
              <a:t>iterable</a:t>
            </a:r>
            <a:endParaRPr lang="en-US" dirty="0"/>
          </a:p>
        </p:txBody>
      </p:sp>
      <p:sp>
        <p:nvSpPr>
          <p:cNvPr id="5" name="Content Placeholder 4"/>
          <p:cNvSpPr>
            <a:spLocks noGrp="1"/>
          </p:cNvSpPr>
          <p:nvPr>
            <p:ph idx="1"/>
          </p:nvPr>
        </p:nvSpPr>
        <p:spPr/>
        <p:txBody>
          <a:bodyPr/>
          <a:lstStyle/>
          <a:p>
            <a:pPr marL="0" indent="0">
              <a:buNone/>
            </a:pPr>
            <a:r>
              <a:rPr lang="en-US" dirty="0"/>
              <a:t>The for loop iterates (</a:t>
            </a:r>
            <a:r>
              <a:rPr lang="en-US" dirty="0" err="1">
                <a:solidFill>
                  <a:srgbClr val="FF0000"/>
                </a:solidFill>
              </a:rPr>
              <a:t>ítrar</a:t>
            </a:r>
            <a:r>
              <a:rPr lang="en-US" dirty="0"/>
              <a:t>) through each element of a sequence in order. For a string, this means character by character:</a:t>
            </a:r>
          </a:p>
          <a:p>
            <a:pPr marL="0" indent="0">
              <a:buNone/>
            </a:pPr>
            <a:endParaRPr lang="en-US" dirty="0"/>
          </a:p>
        </p:txBody>
      </p:sp>
      <p:pic>
        <p:nvPicPr>
          <p:cNvPr id="6" name="Picture 5"/>
          <p:cNvPicPr>
            <a:picLocks noChangeAspect="1"/>
          </p:cNvPicPr>
          <p:nvPr/>
        </p:nvPicPr>
        <p:blipFill>
          <a:blip r:embed="rId2"/>
          <a:stretch>
            <a:fillRect/>
          </a:stretch>
        </p:blipFill>
        <p:spPr>
          <a:xfrm>
            <a:off x="1752600" y="3048000"/>
            <a:ext cx="4953000" cy="3714750"/>
          </a:xfrm>
          <a:prstGeom prst="rect">
            <a:avLst/>
          </a:prstGeom>
        </p:spPr>
      </p:pic>
    </p:spTree>
    <p:extLst>
      <p:ext uri="{BB962C8B-B14F-4D97-AF65-F5344CB8AC3E}">
        <p14:creationId xmlns:p14="http://schemas.microsoft.com/office/powerpoint/2010/main" val="3452018183"/>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a:off x="457200" y="381000"/>
            <a:ext cx="8229600" cy="990600"/>
          </a:xfrm>
        </p:spPr>
        <p:txBody>
          <a:bodyPr/>
          <a:lstStyle/>
          <a:p>
            <a:pPr eaLnBrk="1" hangingPunct="1"/>
            <a:r>
              <a:rPr lang="en-US">
                <a:ea typeface="ＭＳ Ｐゴシック" pitchFamily="-111" charset="-128"/>
                <a:cs typeface="ＭＳ Ｐゴシック" pitchFamily="-111" charset="-128"/>
              </a:rPr>
              <a:t>Basic String Operations</a:t>
            </a:r>
          </a:p>
        </p:txBody>
      </p:sp>
      <p:sp>
        <p:nvSpPr>
          <p:cNvPr id="8195" name="Rectangle 3"/>
          <p:cNvSpPr>
            <a:spLocks noGrp="1" noChangeArrowheads="1"/>
          </p:cNvSpPr>
          <p:nvPr>
            <p:ph idx="1"/>
          </p:nvPr>
        </p:nvSpPr>
        <p:spPr>
          <a:xfrm>
            <a:off x="457200" y="1371600"/>
            <a:ext cx="8229600" cy="4724400"/>
          </a:xfrm>
        </p:spPr>
        <p:txBody>
          <a:bodyPr/>
          <a:lstStyle/>
          <a:p>
            <a:pPr eaLnBrk="1" hangingPunct="1">
              <a:lnSpc>
                <a:spcPct val="80000"/>
              </a:lnSpc>
              <a:buFont typeface="Wingdings" pitchFamily="-111" charset="2"/>
              <a:buNone/>
            </a:pPr>
            <a:r>
              <a:rPr lang="en-US" sz="2400" dirty="0">
                <a:solidFill>
                  <a:schemeClr val="accent6"/>
                </a:solidFill>
                <a:latin typeface="Courier New"/>
                <a:ea typeface="ＭＳ Ｐゴシック" pitchFamily="-111" charset="-128"/>
                <a:cs typeface="Courier New"/>
              </a:rPr>
              <a:t>s = </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spam</a:t>
            </a:r>
            <a:r>
              <a:rPr lang="fr-FR" sz="2400" dirty="0">
                <a:solidFill>
                  <a:schemeClr val="accent6"/>
                </a:solidFill>
                <a:latin typeface="Courier New"/>
                <a:ea typeface="ＭＳ Ｐゴシック" pitchFamily="-111" charset="-128"/>
                <a:cs typeface="Courier New"/>
              </a:rPr>
              <a:t>'</a:t>
            </a:r>
            <a:endParaRPr lang="en-US" sz="2400" dirty="0">
              <a:solidFill>
                <a:schemeClr val="accent6"/>
              </a:solidFill>
              <a:latin typeface="Courier New"/>
              <a:ea typeface="ＭＳ Ｐゴシック" pitchFamily="-111" charset="-128"/>
              <a:cs typeface="Courier New"/>
            </a:endParaRPr>
          </a:p>
          <a:p>
            <a:pPr eaLnBrk="1" hangingPunct="1">
              <a:lnSpc>
                <a:spcPct val="80000"/>
              </a:lnSpc>
            </a:pPr>
            <a:r>
              <a:rPr lang="en-US" sz="2400" dirty="0">
                <a:ea typeface="ＭＳ Ｐゴシック" pitchFamily="-111" charset="-128"/>
                <a:cs typeface="ＭＳ Ｐゴシック" pitchFamily="-111" charset="-128"/>
              </a:rPr>
              <a:t>length operator </a:t>
            </a:r>
            <a:r>
              <a:rPr lang="en-US" sz="2400" dirty="0" err="1">
                <a:ea typeface="ＭＳ Ｐゴシック" pitchFamily="-111" charset="-128"/>
                <a:cs typeface="ＭＳ Ｐゴシック" pitchFamily="-111" charset="-128"/>
              </a:rPr>
              <a:t>len</a:t>
            </a:r>
            <a:r>
              <a:rPr lang="en-US" sz="2400" dirty="0">
                <a:ea typeface="ＭＳ Ｐゴシック" pitchFamily="-111" charset="-128"/>
                <a:cs typeface="ＭＳ Ｐゴシック" pitchFamily="-111" charset="-128"/>
              </a:rPr>
              <a:t>()</a:t>
            </a:r>
          </a:p>
          <a:p>
            <a:pPr>
              <a:lnSpc>
                <a:spcPct val="80000"/>
              </a:lnSpc>
              <a:buNone/>
            </a:pPr>
            <a:r>
              <a:rPr lang="en-US" sz="2400" dirty="0" err="1">
                <a:solidFill>
                  <a:srgbClr val="2D2D8A"/>
                </a:solidFill>
                <a:latin typeface="Courier New"/>
                <a:ea typeface="ＭＳ Ｐゴシック" pitchFamily="-111" charset="-128"/>
                <a:cs typeface="Courier New"/>
              </a:rPr>
              <a:t>len(s</a:t>
            </a:r>
            <a:r>
              <a:rPr lang="en-US" sz="2400" dirty="0">
                <a:solidFill>
                  <a:srgbClr val="2D2D8A"/>
                </a:solidFill>
                <a:latin typeface="Courier New"/>
                <a:ea typeface="ＭＳ Ｐゴシック" pitchFamily="-111" charset="-128"/>
                <a:cs typeface="Courier New"/>
              </a:rPr>
              <a:t>) </a:t>
            </a:r>
            <a:r>
              <a:rPr lang="en-US" sz="2400" dirty="0" err="1">
                <a:latin typeface="Courier New" pitchFamily="-111" charset="0"/>
                <a:ea typeface="ＭＳ Ｐゴシック" pitchFamily="-111" charset="-128"/>
                <a:cs typeface="ＭＳ Ｐゴシック" pitchFamily="-111" charset="-128"/>
                <a:sym typeface="Symbol" pitchFamily="-111" charset="2"/>
              </a:rPr>
              <a:t></a:t>
            </a:r>
            <a:r>
              <a:rPr lang="en-US" sz="2400" dirty="0">
                <a:latin typeface="Courier New" pitchFamily="-111" charset="0"/>
                <a:ea typeface="ＭＳ Ｐゴシック" pitchFamily="-111" charset="-128"/>
                <a:cs typeface="ＭＳ Ｐゴシック" pitchFamily="-111" charset="-128"/>
                <a:sym typeface="Symbol" pitchFamily="-111" charset="2"/>
              </a:rPr>
              <a:t> 4</a:t>
            </a:r>
            <a:endParaRPr lang="en-US" sz="2400" dirty="0">
              <a:ea typeface="ＭＳ Ｐゴシック" pitchFamily="-111" charset="-128"/>
              <a:cs typeface="ＭＳ Ｐゴシック" pitchFamily="-111" charset="-128"/>
            </a:endParaRPr>
          </a:p>
          <a:p>
            <a:pPr eaLnBrk="1" hangingPunct="1">
              <a:lnSpc>
                <a:spcPct val="80000"/>
              </a:lnSpc>
            </a:pPr>
            <a:r>
              <a:rPr lang="en-US" sz="2400" dirty="0">
                <a:ea typeface="ＭＳ Ｐゴシック" pitchFamily="-111" charset="-128"/>
                <a:cs typeface="ＭＳ Ｐゴシック" pitchFamily="-111" charset="-128"/>
              </a:rPr>
              <a:t>+ is concatenate (</a:t>
            </a:r>
            <a:r>
              <a:rPr lang="en-US" sz="2400" dirty="0" err="1">
                <a:solidFill>
                  <a:srgbClr val="FF0000"/>
                </a:solidFill>
                <a:ea typeface="ＭＳ Ｐゴシック" pitchFamily="-111" charset="-128"/>
                <a:cs typeface="ＭＳ Ｐゴシック" pitchFamily="-111" charset="-128"/>
              </a:rPr>
              <a:t>skeyta</a:t>
            </a:r>
            <a:r>
              <a:rPr lang="en-US" sz="2400" dirty="0">
                <a:solidFill>
                  <a:srgbClr val="FF0000"/>
                </a:solidFill>
                <a:ea typeface="ＭＳ Ｐゴシック" pitchFamily="-111" charset="-128"/>
                <a:cs typeface="ＭＳ Ｐゴシック" pitchFamily="-111" charset="-128"/>
              </a:rPr>
              <a:t> </a:t>
            </a:r>
            <a:r>
              <a:rPr lang="en-US" sz="2400" dirty="0" err="1">
                <a:solidFill>
                  <a:srgbClr val="FF0000"/>
                </a:solidFill>
                <a:ea typeface="ＭＳ Ｐゴシック" pitchFamily="-111" charset="-128"/>
                <a:cs typeface="ＭＳ Ｐゴシック" pitchFamily="-111" charset="-128"/>
              </a:rPr>
              <a:t>saman</a:t>
            </a:r>
            <a:r>
              <a:rPr lang="en-US" sz="2400" dirty="0">
                <a:ea typeface="ＭＳ Ｐゴシック" pitchFamily="-111" charset="-128"/>
                <a:cs typeface="ＭＳ Ｐゴシック" pitchFamily="-111" charset="-128"/>
              </a:rPr>
              <a:t>)</a:t>
            </a:r>
          </a:p>
          <a:p>
            <a:pPr eaLnBrk="1" hangingPunct="1">
              <a:lnSpc>
                <a:spcPct val="80000"/>
              </a:lnSpc>
              <a:buFont typeface="Wingdings" pitchFamily="-111" charset="2"/>
              <a:buNone/>
            </a:pPr>
            <a:r>
              <a:rPr lang="en-US" sz="2400" dirty="0" err="1">
                <a:solidFill>
                  <a:schemeClr val="accent6"/>
                </a:solidFill>
                <a:latin typeface="Courier New"/>
                <a:ea typeface="ＭＳ Ｐゴシック" pitchFamily="-111" charset="-128"/>
                <a:cs typeface="Courier New"/>
              </a:rPr>
              <a:t>new_str</a:t>
            </a:r>
            <a:r>
              <a:rPr lang="en-US" sz="2400" dirty="0">
                <a:solidFill>
                  <a:schemeClr val="accent6"/>
                </a:solidFill>
                <a:latin typeface="Courier New"/>
                <a:ea typeface="ＭＳ Ｐゴシック" pitchFamily="-111" charset="-128"/>
                <a:cs typeface="Courier New"/>
              </a:rPr>
              <a:t> = </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spam</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 + </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 + </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spam-</a:t>
            </a:r>
            <a:r>
              <a:rPr lang="fr-FR" sz="2400" dirty="0">
                <a:solidFill>
                  <a:schemeClr val="accent6"/>
                </a:solidFill>
                <a:latin typeface="Courier New"/>
                <a:ea typeface="ＭＳ Ｐゴシック" pitchFamily="-111" charset="-128"/>
                <a:cs typeface="Courier New"/>
              </a:rPr>
              <a:t>'</a:t>
            </a:r>
            <a:endParaRPr lang="en-US" sz="2400" dirty="0">
              <a:solidFill>
                <a:schemeClr val="accent6"/>
              </a:solidFill>
              <a:latin typeface="Courier New"/>
              <a:ea typeface="ＭＳ Ｐゴシック" pitchFamily="-111" charset="-128"/>
              <a:cs typeface="Courier New"/>
            </a:endParaRPr>
          </a:p>
          <a:p>
            <a:pPr>
              <a:lnSpc>
                <a:spcPct val="80000"/>
              </a:lnSpc>
              <a:buNone/>
            </a:pPr>
            <a:r>
              <a:rPr lang="en-US" sz="2400" dirty="0">
                <a:solidFill>
                  <a:schemeClr val="accent6"/>
                </a:solidFill>
                <a:latin typeface="Courier New"/>
                <a:ea typeface="ＭＳ Ｐゴシック" pitchFamily="-111" charset="-128"/>
                <a:cs typeface="Courier New"/>
              </a:rPr>
              <a:t>print(</a:t>
            </a:r>
            <a:r>
              <a:rPr lang="en-US" sz="2400" dirty="0" err="1">
                <a:solidFill>
                  <a:schemeClr val="accent6"/>
                </a:solidFill>
                <a:latin typeface="Courier New"/>
                <a:ea typeface="ＭＳ Ｐゴシック" pitchFamily="-111" charset="-128"/>
                <a:cs typeface="Courier New"/>
              </a:rPr>
              <a:t>new_str</a:t>
            </a:r>
            <a:r>
              <a:rPr lang="en-US" sz="2400" dirty="0">
                <a:solidFill>
                  <a:schemeClr val="accent6"/>
                </a:solidFill>
                <a:latin typeface="Courier New"/>
                <a:ea typeface="ＭＳ Ｐゴシック" pitchFamily="-111" charset="-128"/>
                <a:cs typeface="Courier New"/>
              </a:rPr>
              <a:t>) </a:t>
            </a:r>
            <a:r>
              <a:rPr lang="en-US" sz="2400" dirty="0">
                <a:latin typeface="Courier New" pitchFamily="-111" charset="0"/>
                <a:ea typeface="ＭＳ Ｐゴシック" pitchFamily="-111" charset="-128"/>
                <a:cs typeface="ＭＳ Ｐゴシック" pitchFamily="-111" charset="-128"/>
                <a:sym typeface="Symbol" pitchFamily="-111" charset="2"/>
              </a:rPr>
              <a:t> </a:t>
            </a:r>
            <a:r>
              <a:rPr lang="en-US" sz="2400" dirty="0">
                <a:latin typeface="Courier New" pitchFamily="-111" charset="0"/>
                <a:ea typeface="ＭＳ Ｐゴシック" pitchFamily="-111" charset="-128"/>
                <a:cs typeface="ＭＳ Ｐゴシック" pitchFamily="-111" charset="-128"/>
              </a:rPr>
              <a:t>spam-spam-</a:t>
            </a:r>
          </a:p>
          <a:p>
            <a:pPr eaLnBrk="1" hangingPunct="1">
              <a:lnSpc>
                <a:spcPct val="80000"/>
              </a:lnSpc>
            </a:pPr>
            <a:r>
              <a:rPr lang="en-US" sz="2400" dirty="0">
                <a:ea typeface="ＭＳ Ｐゴシック" pitchFamily="-111" charset="-128"/>
                <a:cs typeface="ＭＳ Ｐゴシック" pitchFamily="-111" charset="-128"/>
              </a:rPr>
              <a:t>* is repeat, the number is how many times</a:t>
            </a:r>
          </a:p>
          <a:p>
            <a:pPr>
              <a:lnSpc>
                <a:spcPct val="80000"/>
              </a:lnSpc>
              <a:buNone/>
            </a:pPr>
            <a:r>
              <a:rPr lang="en-US" sz="2400" dirty="0" err="1">
                <a:solidFill>
                  <a:schemeClr val="accent6"/>
                </a:solidFill>
                <a:latin typeface="Courier New"/>
                <a:ea typeface="ＭＳ Ｐゴシック" pitchFamily="-111" charset="-128"/>
                <a:cs typeface="Courier New"/>
              </a:rPr>
              <a:t>new_str</a:t>
            </a:r>
            <a:r>
              <a:rPr lang="en-US" sz="2400" dirty="0">
                <a:solidFill>
                  <a:schemeClr val="accent6"/>
                </a:solidFill>
                <a:latin typeface="Courier New"/>
                <a:ea typeface="ＭＳ Ｐゴシック" pitchFamily="-111" charset="-128"/>
                <a:cs typeface="Courier New"/>
              </a:rPr>
              <a:t> * 3 </a:t>
            </a:r>
            <a:r>
              <a:rPr lang="en-US" sz="2400" dirty="0">
                <a:latin typeface="Courier New" pitchFamily="-111" charset="0"/>
                <a:ea typeface="ＭＳ Ｐゴシック" pitchFamily="-111" charset="-128"/>
                <a:cs typeface="ＭＳ Ｐゴシック" pitchFamily="-111" charset="-128"/>
                <a:sym typeface="Symbol" pitchFamily="-111" charset="2"/>
              </a:rPr>
              <a:t></a:t>
            </a:r>
            <a:endParaRPr lang="en-US" sz="2400" dirty="0">
              <a:solidFill>
                <a:schemeClr val="accent6"/>
              </a:solidFill>
              <a:latin typeface="Courier New"/>
              <a:ea typeface="ＭＳ Ｐゴシック" pitchFamily="-111" charset="-128"/>
              <a:cs typeface="Courier New"/>
            </a:endParaRPr>
          </a:p>
          <a:p>
            <a:pPr eaLnBrk="1" hangingPunct="1">
              <a:lnSpc>
                <a:spcPct val="80000"/>
              </a:lnSpc>
              <a:buFont typeface="Wingdings" pitchFamily="-111" charset="2"/>
              <a:buNone/>
            </a:pPr>
            <a:r>
              <a:rPr lang="fr-FR" sz="2400" dirty="0">
                <a:latin typeface="Courier New"/>
                <a:ea typeface="ＭＳ Ｐゴシック" pitchFamily="-111" charset="-128"/>
                <a:cs typeface="Courier New"/>
              </a:rPr>
              <a:t>'</a:t>
            </a:r>
            <a:r>
              <a:rPr lang="en-US" sz="2400" dirty="0">
                <a:latin typeface="Courier New"/>
                <a:ea typeface="ＭＳ Ｐゴシック" pitchFamily="-111" charset="-128"/>
                <a:cs typeface="Courier New"/>
              </a:rPr>
              <a:t>spam-spam-spam-spam-spam-spam-</a:t>
            </a:r>
            <a:r>
              <a:rPr lang="fr-FR" sz="2400" dirty="0">
                <a:latin typeface="Courier New"/>
                <a:ea typeface="ＭＳ Ｐゴシック" pitchFamily="-111" charset="-128"/>
                <a:cs typeface="Courier New"/>
              </a:rPr>
              <a:t>'</a:t>
            </a:r>
            <a:r>
              <a:rPr lang="en-US" sz="2400" dirty="0">
                <a:latin typeface="Courier New"/>
                <a:ea typeface="ＭＳ Ｐゴシック" pitchFamily="-111" charset="-128"/>
                <a:cs typeface="Courier New"/>
              </a:rPr>
              <a:t> </a:t>
            </a:r>
          </a:p>
        </p:txBody>
      </p:sp>
    </p:spTree>
    <p:extLst>
      <p:ext uri="{BB962C8B-B14F-4D97-AF65-F5344CB8AC3E}">
        <p14:creationId xmlns:p14="http://schemas.microsoft.com/office/powerpoint/2010/main" val="3235062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195">
                                            <p:txEl>
                                              <p:pRg st="0" end="0"/>
                                            </p:txEl>
                                          </p:spTgt>
                                        </p:tgtEl>
                                        <p:attrNameLst>
                                          <p:attrName>style.visibility</p:attrName>
                                        </p:attrNameLst>
                                      </p:cBhvr>
                                      <p:to>
                                        <p:strVal val="visible"/>
                                      </p:to>
                                    </p:set>
                                    <p:anim calcmode="lin" valueType="num">
                                      <p:cBhvr additive="base">
                                        <p:cTn id="7" dur="500" fill="hold"/>
                                        <p:tgtEl>
                                          <p:spTgt spid="819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19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195">
                                            <p:txEl>
                                              <p:pRg st="1" end="1"/>
                                            </p:txEl>
                                          </p:spTgt>
                                        </p:tgtEl>
                                        <p:attrNameLst>
                                          <p:attrName>style.visibility</p:attrName>
                                        </p:attrNameLst>
                                      </p:cBhvr>
                                      <p:to>
                                        <p:strVal val="visible"/>
                                      </p:to>
                                    </p:set>
                                    <p:anim calcmode="lin" valueType="num">
                                      <p:cBhvr additive="base">
                                        <p:cTn id="13" dur="500" fill="hold"/>
                                        <p:tgtEl>
                                          <p:spTgt spid="819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19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195">
                                            <p:txEl>
                                              <p:pRg st="2" end="2"/>
                                            </p:txEl>
                                          </p:spTgt>
                                        </p:tgtEl>
                                        <p:attrNameLst>
                                          <p:attrName>style.visibility</p:attrName>
                                        </p:attrNameLst>
                                      </p:cBhvr>
                                      <p:to>
                                        <p:strVal val="visible"/>
                                      </p:to>
                                    </p:set>
                                    <p:anim calcmode="lin" valueType="num">
                                      <p:cBhvr additive="base">
                                        <p:cTn id="19" dur="500" fill="hold"/>
                                        <p:tgtEl>
                                          <p:spTgt spid="819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195">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8195">
                                            <p:txEl>
                                              <p:pRg st="3" end="3"/>
                                            </p:txEl>
                                          </p:spTgt>
                                        </p:tgtEl>
                                        <p:attrNameLst>
                                          <p:attrName>style.visibility</p:attrName>
                                        </p:attrNameLst>
                                      </p:cBhvr>
                                      <p:to>
                                        <p:strVal val="visible"/>
                                      </p:to>
                                    </p:set>
                                    <p:anim calcmode="lin" valueType="num">
                                      <p:cBhvr additive="base">
                                        <p:cTn id="23" dur="500" fill="hold"/>
                                        <p:tgtEl>
                                          <p:spTgt spid="8195">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819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195">
                                            <p:txEl>
                                              <p:pRg st="4" end="4"/>
                                            </p:txEl>
                                          </p:spTgt>
                                        </p:tgtEl>
                                        <p:attrNameLst>
                                          <p:attrName>style.visibility</p:attrName>
                                        </p:attrNameLst>
                                      </p:cBhvr>
                                      <p:to>
                                        <p:strVal val="visible"/>
                                      </p:to>
                                    </p:set>
                                    <p:anim calcmode="lin" valueType="num">
                                      <p:cBhvr additive="base">
                                        <p:cTn id="29" dur="500" fill="hold"/>
                                        <p:tgtEl>
                                          <p:spTgt spid="8195">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819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8195">
                                            <p:txEl>
                                              <p:pRg st="5" end="5"/>
                                            </p:txEl>
                                          </p:spTgt>
                                        </p:tgtEl>
                                        <p:attrNameLst>
                                          <p:attrName>style.visibility</p:attrName>
                                        </p:attrNameLst>
                                      </p:cBhvr>
                                      <p:to>
                                        <p:strVal val="visible"/>
                                      </p:to>
                                    </p:set>
                                    <p:anim calcmode="lin" valueType="num">
                                      <p:cBhvr additive="base">
                                        <p:cTn id="35" dur="500" fill="hold"/>
                                        <p:tgtEl>
                                          <p:spTgt spid="8195">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8195">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8195">
                                            <p:txEl>
                                              <p:pRg st="6" end="6"/>
                                            </p:txEl>
                                          </p:spTgt>
                                        </p:tgtEl>
                                        <p:attrNameLst>
                                          <p:attrName>style.visibility</p:attrName>
                                        </p:attrNameLst>
                                      </p:cBhvr>
                                      <p:to>
                                        <p:strVal val="visible"/>
                                      </p:to>
                                    </p:set>
                                    <p:anim calcmode="lin" valueType="num">
                                      <p:cBhvr additive="base">
                                        <p:cTn id="39" dur="500" fill="hold"/>
                                        <p:tgtEl>
                                          <p:spTgt spid="8195">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819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8195">
                                            <p:txEl>
                                              <p:pRg st="7" end="7"/>
                                            </p:txEl>
                                          </p:spTgt>
                                        </p:tgtEl>
                                        <p:attrNameLst>
                                          <p:attrName>style.visibility</p:attrName>
                                        </p:attrNameLst>
                                      </p:cBhvr>
                                      <p:to>
                                        <p:strVal val="visible"/>
                                      </p:to>
                                    </p:set>
                                    <p:anim calcmode="lin" valueType="num">
                                      <p:cBhvr additive="base">
                                        <p:cTn id="45" dur="500" fill="hold"/>
                                        <p:tgtEl>
                                          <p:spTgt spid="8195">
                                            <p:txEl>
                                              <p:pRg st="7" end="7"/>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8195">
                                            <p:txEl>
                                              <p:pRg st="7" end="7"/>
                                            </p:txEl>
                                          </p:spTgt>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8195">
                                            <p:txEl>
                                              <p:pRg st="8" end="8"/>
                                            </p:txEl>
                                          </p:spTgt>
                                        </p:tgtEl>
                                        <p:attrNameLst>
                                          <p:attrName>style.visibility</p:attrName>
                                        </p:attrNameLst>
                                      </p:cBhvr>
                                      <p:to>
                                        <p:strVal val="visible"/>
                                      </p:to>
                                    </p:set>
                                    <p:anim calcmode="lin" valueType="num">
                                      <p:cBhvr additive="base">
                                        <p:cTn id="49" dur="500" fill="hold"/>
                                        <p:tgtEl>
                                          <p:spTgt spid="8195">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195">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details</a:t>
            </a:r>
          </a:p>
        </p:txBody>
      </p:sp>
      <p:sp>
        <p:nvSpPr>
          <p:cNvPr id="3" name="Content Placeholder 2"/>
          <p:cNvSpPr>
            <a:spLocks noGrp="1"/>
          </p:cNvSpPr>
          <p:nvPr>
            <p:ph idx="1"/>
          </p:nvPr>
        </p:nvSpPr>
        <p:spPr/>
        <p:txBody>
          <a:bodyPr/>
          <a:lstStyle/>
          <a:p>
            <a:r>
              <a:rPr lang="en-US" dirty="0"/>
              <a:t>both </a:t>
            </a:r>
            <a:r>
              <a:rPr lang="en-US" dirty="0">
                <a:solidFill>
                  <a:srgbClr val="000090"/>
                </a:solidFill>
              </a:rPr>
              <a:t>+</a:t>
            </a:r>
            <a:r>
              <a:rPr lang="en-US" dirty="0"/>
              <a:t> and </a:t>
            </a:r>
            <a:r>
              <a:rPr lang="en-US" dirty="0">
                <a:solidFill>
                  <a:srgbClr val="000090"/>
                </a:solidFill>
              </a:rPr>
              <a:t>*</a:t>
            </a:r>
            <a:r>
              <a:rPr lang="en-US" dirty="0"/>
              <a:t> on strings makes a new string, does not modify the arguments</a:t>
            </a:r>
          </a:p>
          <a:p>
            <a:r>
              <a:rPr lang="en-US" dirty="0"/>
              <a:t>order of operation is important for concatenation, irrelevant for repetition</a:t>
            </a:r>
          </a:p>
          <a:p>
            <a:r>
              <a:rPr lang="en-US" dirty="0"/>
              <a:t>the types (</a:t>
            </a:r>
            <a:r>
              <a:rPr lang="en-US" dirty="0" err="1">
                <a:solidFill>
                  <a:srgbClr val="FF0000"/>
                </a:solidFill>
              </a:rPr>
              <a:t>tög</a:t>
            </a:r>
            <a:r>
              <a:rPr lang="en-US" dirty="0"/>
              <a:t>) required are specific. For concatenation you need two strings, for repetition a string and an integer</a:t>
            </a:r>
          </a:p>
        </p:txBody>
      </p:sp>
    </p:spTree>
    <p:extLst>
      <p:ext uri="{BB962C8B-B14F-4D97-AF65-F5344CB8AC3E}">
        <p14:creationId xmlns:p14="http://schemas.microsoft.com/office/powerpoint/2010/main" val="2646700673"/>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a + </a:t>
            </a:r>
            <a:r>
              <a:rPr lang="en-US" dirty="0" err="1"/>
              <a:t>b</a:t>
            </a:r>
            <a:r>
              <a:rPr lang="en-US" dirty="0"/>
              <a:t> mean?</a:t>
            </a:r>
          </a:p>
        </p:txBody>
      </p:sp>
      <p:sp>
        <p:nvSpPr>
          <p:cNvPr id="3" name="Content Placeholder 2"/>
          <p:cNvSpPr>
            <a:spLocks noGrp="1"/>
          </p:cNvSpPr>
          <p:nvPr>
            <p:ph idx="1"/>
          </p:nvPr>
        </p:nvSpPr>
        <p:spPr/>
        <p:txBody>
          <a:bodyPr/>
          <a:lstStyle/>
          <a:p>
            <a:r>
              <a:rPr lang="en-US" dirty="0"/>
              <a:t>what operation does the above represent? It depends on the types!</a:t>
            </a:r>
          </a:p>
          <a:p>
            <a:pPr lvl="1"/>
            <a:r>
              <a:rPr lang="en-US" dirty="0"/>
              <a:t>two strings, concatenation</a:t>
            </a:r>
          </a:p>
          <a:p>
            <a:pPr lvl="1"/>
            <a:r>
              <a:rPr lang="en-US" dirty="0"/>
              <a:t>two integers addition</a:t>
            </a:r>
          </a:p>
          <a:p>
            <a:r>
              <a:rPr lang="en-US" dirty="0"/>
              <a:t>the operator + is </a:t>
            </a:r>
            <a:r>
              <a:rPr lang="en-US" b="1" i="1" dirty="0"/>
              <a:t>overloaded </a:t>
            </a:r>
            <a:r>
              <a:rPr lang="en-US" i="1" dirty="0"/>
              <a:t>(</a:t>
            </a:r>
            <a:r>
              <a:rPr lang="en-US" i="1" dirty="0" err="1">
                <a:solidFill>
                  <a:srgbClr val="FF0000"/>
                </a:solidFill>
              </a:rPr>
              <a:t>fjölbundinn</a:t>
            </a:r>
            <a:r>
              <a:rPr lang="en-US" i="1" dirty="0"/>
              <a:t>)</a:t>
            </a:r>
            <a:r>
              <a:rPr lang="en-US" dirty="0"/>
              <a:t>.</a:t>
            </a:r>
          </a:p>
          <a:p>
            <a:pPr lvl="1"/>
            <a:r>
              <a:rPr lang="en-US" dirty="0"/>
              <a:t>The operation + performs depends on the types it is working on</a:t>
            </a:r>
          </a:p>
        </p:txBody>
      </p:sp>
    </p:spTree>
    <p:extLst>
      <p:ext uri="{BB962C8B-B14F-4D97-AF65-F5344CB8AC3E}">
        <p14:creationId xmlns:p14="http://schemas.microsoft.com/office/powerpoint/2010/main" val="1711974231"/>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Courier New"/>
                <a:cs typeface="Courier New"/>
              </a:rPr>
              <a:t>type </a:t>
            </a:r>
            <a:r>
              <a:rPr lang="en-US" dirty="0"/>
              <a:t>function</a:t>
            </a:r>
          </a:p>
        </p:txBody>
      </p:sp>
      <p:sp>
        <p:nvSpPr>
          <p:cNvPr id="3" name="Content Placeholder 2"/>
          <p:cNvSpPr>
            <a:spLocks noGrp="1"/>
          </p:cNvSpPr>
          <p:nvPr>
            <p:ph idx="1"/>
          </p:nvPr>
        </p:nvSpPr>
        <p:spPr/>
        <p:txBody>
          <a:bodyPr/>
          <a:lstStyle/>
          <a:p>
            <a:r>
              <a:rPr lang="en-US" dirty="0"/>
              <a:t>You can check the type of the value associated with a variable using </a:t>
            </a:r>
            <a:r>
              <a:rPr lang="en-US" dirty="0">
                <a:latin typeface="Courier New"/>
                <a:cs typeface="Courier New"/>
              </a:rPr>
              <a:t>type</a:t>
            </a:r>
          </a:p>
          <a:p>
            <a:pPr>
              <a:buNone/>
            </a:pPr>
            <a:r>
              <a:rPr lang="en-US" sz="2800" dirty="0" err="1">
                <a:solidFill>
                  <a:srgbClr val="2D2D8A"/>
                </a:solidFill>
                <a:latin typeface="Courier New"/>
                <a:cs typeface="Courier New"/>
              </a:rPr>
              <a:t>my_str</a:t>
            </a:r>
            <a:r>
              <a:rPr lang="en-US" sz="2800" dirty="0">
                <a:solidFill>
                  <a:srgbClr val="2D2D8A"/>
                </a:solidFill>
                <a:latin typeface="Courier New"/>
                <a:cs typeface="Courier New"/>
              </a:rPr>
              <a:t> = </a:t>
            </a:r>
            <a:r>
              <a:rPr lang="fr-FR" sz="2800" dirty="0">
                <a:solidFill>
                  <a:srgbClr val="2D2D8A"/>
                </a:solidFill>
                <a:latin typeface="Courier New"/>
                <a:cs typeface="Courier New"/>
              </a:rPr>
              <a:t>'</a:t>
            </a:r>
            <a:r>
              <a:rPr lang="en-US" sz="2800" dirty="0">
                <a:solidFill>
                  <a:srgbClr val="2D2D8A"/>
                </a:solidFill>
                <a:latin typeface="Courier New"/>
                <a:cs typeface="Courier New"/>
              </a:rPr>
              <a:t>hello world</a:t>
            </a:r>
            <a:r>
              <a:rPr lang="fr-FR" sz="2800" dirty="0">
                <a:solidFill>
                  <a:srgbClr val="2D2D8A"/>
                </a:solidFill>
                <a:latin typeface="Courier New"/>
                <a:cs typeface="Courier New"/>
              </a:rPr>
              <a:t>'</a:t>
            </a:r>
            <a:endParaRPr lang="en-US" sz="2800" dirty="0">
              <a:solidFill>
                <a:srgbClr val="2D2D8A"/>
              </a:solidFill>
              <a:latin typeface="Courier New"/>
              <a:cs typeface="Courier New"/>
            </a:endParaRPr>
          </a:p>
          <a:p>
            <a:pPr>
              <a:buNone/>
            </a:pPr>
            <a:r>
              <a:rPr lang="en-US" sz="2800" dirty="0">
                <a:solidFill>
                  <a:srgbClr val="2D2D8A"/>
                </a:solidFill>
                <a:latin typeface="Courier New"/>
                <a:cs typeface="Courier New"/>
              </a:rPr>
              <a:t>type(</a:t>
            </a:r>
            <a:r>
              <a:rPr lang="en-US" sz="2800" dirty="0" err="1">
                <a:solidFill>
                  <a:srgbClr val="2D2D8A"/>
                </a:solidFill>
                <a:latin typeface="Courier New"/>
                <a:cs typeface="Courier New"/>
              </a:rPr>
              <a:t>my_str</a:t>
            </a:r>
            <a:r>
              <a:rPr lang="en-US" sz="2800" dirty="0">
                <a:solidFill>
                  <a:srgbClr val="2D2D8A"/>
                </a:solidFill>
                <a:latin typeface="Courier New"/>
                <a:cs typeface="Courier New"/>
              </a:rPr>
              <a:t>) </a:t>
            </a:r>
            <a:r>
              <a:rPr lang="en-US" sz="2800" dirty="0">
                <a:latin typeface="Courier New" pitchFamily="-111" charset="0"/>
                <a:ea typeface="ＭＳ Ｐゴシック" pitchFamily="-111" charset="-128"/>
                <a:cs typeface="ＭＳ Ｐゴシック" pitchFamily="-111" charset="-128"/>
                <a:sym typeface="Symbol" pitchFamily="-111" charset="2"/>
              </a:rPr>
              <a:t></a:t>
            </a:r>
            <a:r>
              <a:rPr lang="en-US" sz="2800" dirty="0">
                <a:latin typeface="Courier New"/>
                <a:ea typeface="ＭＳ Ｐゴシック" pitchFamily="-111" charset="-128"/>
                <a:cs typeface="Courier New"/>
              </a:rPr>
              <a:t> </a:t>
            </a:r>
            <a:r>
              <a:rPr lang="en-US" sz="2800" dirty="0">
                <a:latin typeface="Courier New"/>
                <a:cs typeface="Courier New"/>
              </a:rPr>
              <a:t> &lt;type </a:t>
            </a:r>
            <a:r>
              <a:rPr lang="fr-FR" sz="2800" dirty="0">
                <a:latin typeface="Courier New"/>
                <a:cs typeface="Courier New"/>
              </a:rPr>
              <a:t>'</a:t>
            </a:r>
            <a:r>
              <a:rPr lang="en-US" sz="2800" dirty="0" err="1">
                <a:latin typeface="Courier New"/>
                <a:cs typeface="Courier New"/>
              </a:rPr>
              <a:t>str</a:t>
            </a:r>
            <a:r>
              <a:rPr lang="fr-FR" sz="2800" dirty="0">
                <a:latin typeface="Courier New"/>
                <a:cs typeface="Courier New"/>
              </a:rPr>
              <a:t>'</a:t>
            </a:r>
            <a:r>
              <a:rPr lang="en-US" sz="2800" dirty="0">
                <a:latin typeface="Courier New"/>
                <a:cs typeface="Courier New"/>
              </a:rPr>
              <a:t>&gt;</a:t>
            </a:r>
          </a:p>
          <a:p>
            <a:pPr>
              <a:buNone/>
            </a:pPr>
            <a:r>
              <a:rPr lang="en-US" sz="2800" dirty="0" err="1">
                <a:solidFill>
                  <a:srgbClr val="2D2D8A"/>
                </a:solidFill>
                <a:latin typeface="Courier New"/>
                <a:cs typeface="Courier New"/>
              </a:rPr>
              <a:t>my_str</a:t>
            </a:r>
            <a:r>
              <a:rPr lang="en-US" sz="2800" dirty="0">
                <a:solidFill>
                  <a:srgbClr val="2D2D8A"/>
                </a:solidFill>
                <a:latin typeface="Courier New"/>
                <a:cs typeface="Courier New"/>
              </a:rPr>
              <a:t> = 245</a:t>
            </a:r>
          </a:p>
          <a:p>
            <a:pPr>
              <a:buNone/>
            </a:pPr>
            <a:r>
              <a:rPr lang="en-US" sz="2800" dirty="0">
                <a:solidFill>
                  <a:srgbClr val="2D2D8A"/>
                </a:solidFill>
                <a:latin typeface="Courier New"/>
                <a:cs typeface="Courier New"/>
              </a:rPr>
              <a:t>type(</a:t>
            </a:r>
            <a:r>
              <a:rPr lang="en-US" sz="2800" dirty="0" err="1">
                <a:solidFill>
                  <a:srgbClr val="2D2D8A"/>
                </a:solidFill>
                <a:latin typeface="Courier New"/>
                <a:cs typeface="Courier New"/>
              </a:rPr>
              <a:t>my_str</a:t>
            </a:r>
            <a:r>
              <a:rPr lang="en-US" sz="2800" dirty="0">
                <a:solidFill>
                  <a:srgbClr val="2D2D8A"/>
                </a:solidFill>
                <a:latin typeface="Courier New"/>
                <a:cs typeface="Courier New"/>
              </a:rPr>
              <a:t>) </a:t>
            </a:r>
            <a:r>
              <a:rPr lang="en-US" sz="2800" dirty="0">
                <a:latin typeface="Courier New" pitchFamily="-111" charset="0"/>
                <a:ea typeface="ＭＳ Ｐゴシック" pitchFamily="-111" charset="-128"/>
                <a:cs typeface="ＭＳ Ｐゴシック" pitchFamily="-111" charset="-128"/>
                <a:sym typeface="Symbol" pitchFamily="-111" charset="2"/>
              </a:rPr>
              <a:t></a:t>
            </a:r>
            <a:r>
              <a:rPr lang="en-US" sz="2800" dirty="0">
                <a:latin typeface="Courier New"/>
                <a:ea typeface="ＭＳ Ｐゴシック" pitchFamily="-111" charset="-128"/>
                <a:cs typeface="Courier New"/>
              </a:rPr>
              <a:t> </a:t>
            </a:r>
            <a:r>
              <a:rPr lang="en-US" sz="2800" dirty="0">
                <a:solidFill>
                  <a:srgbClr val="000000"/>
                </a:solidFill>
                <a:latin typeface="Courier New"/>
                <a:cs typeface="Courier New"/>
              </a:rPr>
              <a:t>&lt;type </a:t>
            </a:r>
            <a:r>
              <a:rPr lang="fr-FR" sz="2800" dirty="0">
                <a:solidFill>
                  <a:srgbClr val="000000"/>
                </a:solidFill>
                <a:latin typeface="Courier New"/>
                <a:cs typeface="Courier New"/>
              </a:rPr>
              <a:t>'</a:t>
            </a:r>
            <a:r>
              <a:rPr lang="en-US" sz="2800" dirty="0" err="1">
                <a:solidFill>
                  <a:srgbClr val="000000"/>
                </a:solidFill>
                <a:latin typeface="Courier New"/>
                <a:cs typeface="Courier New"/>
              </a:rPr>
              <a:t>int</a:t>
            </a:r>
            <a:r>
              <a:rPr lang="fr-FR" sz="2800" dirty="0">
                <a:solidFill>
                  <a:srgbClr val="000000"/>
                </a:solidFill>
                <a:latin typeface="Courier New"/>
                <a:cs typeface="Courier New"/>
              </a:rPr>
              <a:t>'</a:t>
            </a:r>
            <a:r>
              <a:rPr lang="en-US" sz="2800" dirty="0">
                <a:solidFill>
                  <a:srgbClr val="000000"/>
                </a:solidFill>
                <a:latin typeface="Courier New"/>
                <a:cs typeface="Courier New"/>
              </a:rPr>
              <a:t>&gt;</a:t>
            </a:r>
          </a:p>
        </p:txBody>
      </p:sp>
    </p:spTree>
    <p:extLst>
      <p:ext uri="{BB962C8B-B14F-4D97-AF65-F5344CB8AC3E}">
        <p14:creationId xmlns:p14="http://schemas.microsoft.com/office/powerpoint/2010/main" val="2110878712"/>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p:cNvSpPr>
            <a:spLocks noGrp="1"/>
          </p:cNvSpPr>
          <p:nvPr>
            <p:ph type="title"/>
          </p:nvPr>
        </p:nvSpPr>
        <p:spPr/>
        <p:txBody>
          <a:bodyPr/>
          <a:lstStyle/>
          <a:p>
            <a:r>
              <a:rPr lang="en-US"/>
              <a:t>String comparisons, single char</a:t>
            </a:r>
          </a:p>
        </p:txBody>
      </p:sp>
      <p:sp>
        <p:nvSpPr>
          <p:cNvPr id="63491" name="Content Placeholder 2"/>
          <p:cNvSpPr>
            <a:spLocks noGrp="1"/>
          </p:cNvSpPr>
          <p:nvPr>
            <p:ph idx="1"/>
          </p:nvPr>
        </p:nvSpPr>
        <p:spPr/>
        <p:txBody>
          <a:bodyPr/>
          <a:lstStyle/>
          <a:p>
            <a:r>
              <a:rPr lang="en-US" dirty="0"/>
              <a:t>Python 3 uses the Unicode mapping for characters.</a:t>
            </a:r>
          </a:p>
          <a:p>
            <a:pPr lvl="1"/>
            <a:r>
              <a:rPr lang="en-US" dirty="0"/>
              <a:t>Allows for representing non-English characters</a:t>
            </a:r>
            <a:endParaRPr lang="en-US" dirty="0">
              <a:latin typeface="헤드라인A"/>
              <a:ea typeface="헤드라인A"/>
              <a:cs typeface="헤드라인A"/>
            </a:endParaRPr>
          </a:p>
          <a:p>
            <a:r>
              <a:rPr lang="en-US" dirty="0"/>
              <a:t>UTF-8, subset of Unicode, takes the English letters, numbers and punctuation marks and maps them to an integer.</a:t>
            </a:r>
          </a:p>
          <a:p>
            <a:r>
              <a:rPr lang="en-US" dirty="0"/>
              <a:t>Single character comparisons (</a:t>
            </a:r>
            <a:r>
              <a:rPr lang="en-US" dirty="0" err="1">
                <a:solidFill>
                  <a:srgbClr val="FF0000"/>
                </a:solidFill>
              </a:rPr>
              <a:t>samanburður</a:t>
            </a:r>
            <a:r>
              <a:rPr lang="en-US" dirty="0"/>
              <a:t>) are based on that number</a:t>
            </a:r>
          </a:p>
        </p:txBody>
      </p:sp>
    </p:spTree>
    <p:extLst>
      <p:ext uri="{BB962C8B-B14F-4D97-AF65-F5344CB8AC3E}">
        <p14:creationId xmlns:p14="http://schemas.microsoft.com/office/powerpoint/2010/main" val="17663807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a:noFill/>
        </p:spPr>
        <p:txBody>
          <a:bodyPr lIns="92075" tIns="46038" rIns="92075" bIns="46038"/>
          <a:lstStyle/>
          <a:p>
            <a:pPr eaLnBrk="1" hangingPunct="1"/>
            <a:r>
              <a:rPr lang="en-US">
                <a:latin typeface="Arial" pitchFamily="-109" charset="0"/>
              </a:rPr>
              <a:t>Primary Storage</a:t>
            </a:r>
          </a:p>
        </p:txBody>
      </p:sp>
      <p:sp>
        <p:nvSpPr>
          <p:cNvPr id="96259" name="Rectangle 3"/>
          <p:cNvSpPr>
            <a:spLocks noGrp="1" noChangeArrowheads="1"/>
          </p:cNvSpPr>
          <p:nvPr>
            <p:ph idx="1"/>
          </p:nvPr>
        </p:nvSpPr>
        <p:spPr>
          <a:xfrm>
            <a:off x="457200" y="1600200"/>
            <a:ext cx="8229600" cy="4267200"/>
          </a:xfrm>
          <a:noFill/>
        </p:spPr>
        <p:txBody>
          <a:bodyPr lIns="92075" tIns="46038" rIns="92075" bIns="46038"/>
          <a:lstStyle/>
          <a:p>
            <a:pPr eaLnBrk="1" hangingPunct="1">
              <a:lnSpc>
                <a:spcPct val="90000"/>
              </a:lnSpc>
            </a:pPr>
            <a:r>
              <a:rPr lang="en-US" dirty="0">
                <a:latin typeface="Arial" pitchFamily="-109" charset="0"/>
              </a:rPr>
              <a:t>stores instructions (</a:t>
            </a:r>
            <a:r>
              <a:rPr lang="en-US" dirty="0" err="1">
                <a:solidFill>
                  <a:srgbClr val="FF0000"/>
                </a:solidFill>
                <a:latin typeface="Arial" pitchFamily="-109" charset="0"/>
              </a:rPr>
              <a:t>skipanir</a:t>
            </a:r>
            <a:r>
              <a:rPr lang="en-US" dirty="0">
                <a:latin typeface="Arial" pitchFamily="-109" charset="0"/>
              </a:rPr>
              <a:t>) and data for current program(s)</a:t>
            </a:r>
          </a:p>
          <a:p>
            <a:pPr eaLnBrk="1" hangingPunct="1">
              <a:lnSpc>
                <a:spcPct val="90000"/>
              </a:lnSpc>
            </a:pPr>
            <a:r>
              <a:rPr lang="en-US" dirty="0">
                <a:latin typeface="Arial" pitchFamily="-109" charset="0"/>
              </a:rPr>
              <a:t>other names: primary or main memory, RAM (Random Access Memory)</a:t>
            </a:r>
          </a:p>
          <a:p>
            <a:pPr eaLnBrk="1" hangingPunct="1">
              <a:lnSpc>
                <a:spcPct val="90000"/>
              </a:lnSpc>
            </a:pPr>
            <a:r>
              <a:rPr lang="en-US" dirty="0">
                <a:latin typeface="Arial" pitchFamily="-109" charset="0"/>
              </a:rPr>
              <a:t>memory is dynamic so it requires power to retain information</a:t>
            </a:r>
          </a:p>
          <a:p>
            <a:pPr eaLnBrk="1" hangingPunct="1">
              <a:lnSpc>
                <a:spcPct val="90000"/>
              </a:lnSpc>
            </a:pPr>
            <a:r>
              <a:rPr lang="en-US" dirty="0">
                <a:latin typeface="Arial" pitchFamily="-109" charset="0"/>
              </a:rPr>
              <a:t>often hundreds of Megabytes (million-bytes)</a:t>
            </a:r>
          </a:p>
        </p:txBody>
      </p:sp>
    </p:spTree>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p:cNvSpPr>
            <a:spLocks noGrp="1"/>
          </p:cNvSpPr>
          <p:nvPr>
            <p:ph type="title"/>
          </p:nvPr>
        </p:nvSpPr>
        <p:spPr/>
        <p:txBody>
          <a:bodyPr/>
          <a:lstStyle/>
          <a:p>
            <a:r>
              <a:rPr lang="en-US"/>
              <a:t>comparisons within sequence</a:t>
            </a:r>
          </a:p>
        </p:txBody>
      </p:sp>
      <p:sp>
        <p:nvSpPr>
          <p:cNvPr id="65539" name="Content Placeholder 2"/>
          <p:cNvSpPr>
            <a:spLocks noGrp="1"/>
          </p:cNvSpPr>
          <p:nvPr>
            <p:ph idx="1"/>
          </p:nvPr>
        </p:nvSpPr>
        <p:spPr/>
        <p:txBody>
          <a:bodyPr/>
          <a:lstStyle/>
          <a:p>
            <a:r>
              <a:rPr lang="en-US" dirty="0"/>
              <a:t>It makes sense to compare within a sequence (lower case, upper case, digits). </a:t>
            </a:r>
          </a:p>
          <a:p>
            <a:pPr lvl="1"/>
            <a:r>
              <a:rPr lang="fr-FR" dirty="0">
                <a:latin typeface="Courier New"/>
                <a:cs typeface="Courier New"/>
              </a:rPr>
              <a:t>'</a:t>
            </a:r>
            <a:r>
              <a:rPr lang="en-US" dirty="0">
                <a:latin typeface="Courier New"/>
                <a:cs typeface="Courier New"/>
              </a:rPr>
              <a:t>a</a:t>
            </a:r>
            <a:r>
              <a:rPr lang="fr-FR" dirty="0">
                <a:latin typeface="Courier New"/>
                <a:cs typeface="Courier New"/>
              </a:rPr>
              <a:t>'</a:t>
            </a:r>
            <a:r>
              <a:rPr lang="en-US" dirty="0">
                <a:latin typeface="Courier New"/>
                <a:cs typeface="Courier New"/>
              </a:rPr>
              <a:t> &lt; </a:t>
            </a:r>
            <a:r>
              <a:rPr lang="fr-FR" dirty="0">
                <a:latin typeface="Courier New"/>
                <a:cs typeface="Courier New"/>
              </a:rPr>
              <a:t>'</a:t>
            </a:r>
            <a:r>
              <a:rPr lang="en-US" dirty="0">
                <a:latin typeface="Courier New"/>
                <a:cs typeface="Courier New"/>
              </a:rPr>
              <a:t>b</a:t>
            </a:r>
            <a:r>
              <a:rPr lang="fr-FR" dirty="0">
                <a:latin typeface="Courier New"/>
                <a:cs typeface="Courier New"/>
              </a:rPr>
              <a:t>'</a:t>
            </a:r>
            <a:r>
              <a:rPr lang="en-US" dirty="0">
                <a:latin typeface="Courier New"/>
                <a:cs typeface="Courier New"/>
              </a:rPr>
              <a:t>   </a:t>
            </a:r>
            <a:r>
              <a:rPr lang="en-US" dirty="0">
                <a:latin typeface="Courier New"/>
                <a:cs typeface="Courier New"/>
                <a:sym typeface="Wingdings"/>
              </a:rPr>
              <a:t> </a:t>
            </a:r>
            <a:r>
              <a:rPr lang="en-US" dirty="0">
                <a:latin typeface="Courier New"/>
                <a:cs typeface="Courier New"/>
              </a:rPr>
              <a:t>True</a:t>
            </a:r>
          </a:p>
          <a:p>
            <a:pPr lvl="1"/>
            <a:r>
              <a:rPr lang="fr-FR" dirty="0">
                <a:latin typeface="Courier New"/>
                <a:cs typeface="Courier New"/>
              </a:rPr>
              <a:t>'</a:t>
            </a:r>
            <a:r>
              <a:rPr lang="en-US" dirty="0">
                <a:latin typeface="Courier New"/>
                <a:cs typeface="Courier New"/>
              </a:rPr>
              <a:t>A</a:t>
            </a:r>
            <a:r>
              <a:rPr lang="fr-FR" dirty="0">
                <a:latin typeface="Courier New"/>
                <a:cs typeface="Courier New"/>
              </a:rPr>
              <a:t>'</a:t>
            </a:r>
            <a:r>
              <a:rPr lang="en-US" dirty="0">
                <a:latin typeface="Courier New"/>
                <a:cs typeface="Courier New"/>
              </a:rPr>
              <a:t> &lt; </a:t>
            </a:r>
            <a:r>
              <a:rPr lang="fr-FR" dirty="0">
                <a:latin typeface="Courier New"/>
                <a:cs typeface="Courier New"/>
              </a:rPr>
              <a:t>'</a:t>
            </a:r>
            <a:r>
              <a:rPr lang="en-US" dirty="0">
                <a:latin typeface="Courier New"/>
                <a:cs typeface="Courier New"/>
              </a:rPr>
              <a:t>B</a:t>
            </a:r>
            <a:r>
              <a:rPr lang="fr-FR" dirty="0">
                <a:latin typeface="Courier New"/>
                <a:cs typeface="Courier New"/>
              </a:rPr>
              <a:t>'</a:t>
            </a:r>
            <a:r>
              <a:rPr lang="en-US" dirty="0">
                <a:latin typeface="Courier New"/>
                <a:cs typeface="Courier New"/>
              </a:rPr>
              <a:t>   </a:t>
            </a:r>
            <a:r>
              <a:rPr lang="en-US" dirty="0">
                <a:latin typeface="Courier New"/>
                <a:cs typeface="Courier New"/>
                <a:sym typeface="Wingdings"/>
              </a:rPr>
              <a:t> </a:t>
            </a:r>
            <a:r>
              <a:rPr lang="en-US" dirty="0">
                <a:latin typeface="Courier New"/>
                <a:cs typeface="Courier New"/>
              </a:rPr>
              <a:t>True</a:t>
            </a:r>
          </a:p>
          <a:p>
            <a:pPr lvl="1"/>
            <a:r>
              <a:rPr lang="fr-FR" dirty="0">
                <a:latin typeface="Courier New"/>
                <a:cs typeface="Courier New"/>
              </a:rPr>
              <a:t>'</a:t>
            </a:r>
            <a:r>
              <a:rPr lang="en-US" dirty="0">
                <a:latin typeface="Courier New"/>
                <a:cs typeface="Courier New"/>
              </a:rPr>
              <a:t>1</a:t>
            </a:r>
            <a:r>
              <a:rPr lang="fr-FR" dirty="0">
                <a:latin typeface="Courier New"/>
                <a:cs typeface="Courier New"/>
              </a:rPr>
              <a:t>'</a:t>
            </a:r>
            <a:r>
              <a:rPr lang="en-US" dirty="0">
                <a:latin typeface="Courier New"/>
                <a:cs typeface="Courier New"/>
              </a:rPr>
              <a:t> &lt; </a:t>
            </a:r>
            <a:r>
              <a:rPr lang="fr-FR" dirty="0">
                <a:latin typeface="Courier New"/>
                <a:cs typeface="Courier New"/>
              </a:rPr>
              <a:t>'</a:t>
            </a:r>
            <a:r>
              <a:rPr lang="en-US" dirty="0">
                <a:latin typeface="Courier New"/>
                <a:cs typeface="Courier New"/>
              </a:rPr>
              <a:t>9</a:t>
            </a:r>
            <a:r>
              <a:rPr lang="fr-FR" dirty="0">
                <a:latin typeface="Courier New"/>
                <a:cs typeface="Courier New"/>
              </a:rPr>
              <a:t>'</a:t>
            </a:r>
            <a:r>
              <a:rPr lang="en-US" dirty="0">
                <a:latin typeface="Courier New"/>
                <a:cs typeface="Courier New"/>
              </a:rPr>
              <a:t>   </a:t>
            </a:r>
            <a:r>
              <a:rPr lang="en-US" dirty="0">
                <a:latin typeface="Courier New"/>
                <a:cs typeface="Courier New"/>
                <a:sym typeface="Wingdings"/>
              </a:rPr>
              <a:t> </a:t>
            </a:r>
            <a:r>
              <a:rPr lang="en-US" dirty="0">
                <a:latin typeface="Courier New"/>
                <a:cs typeface="Courier New"/>
              </a:rPr>
              <a:t>True</a:t>
            </a:r>
          </a:p>
          <a:p>
            <a:r>
              <a:rPr lang="en-US" dirty="0"/>
              <a:t>Can be weird outside of the sequence</a:t>
            </a:r>
          </a:p>
          <a:p>
            <a:pPr lvl="1"/>
            <a:r>
              <a:rPr lang="fr-FR" dirty="0">
                <a:latin typeface="Courier New"/>
                <a:cs typeface="Courier New"/>
              </a:rPr>
              <a:t>'</a:t>
            </a:r>
            <a:r>
              <a:rPr lang="en-US" dirty="0">
                <a:latin typeface="Courier New"/>
                <a:cs typeface="Courier New"/>
              </a:rPr>
              <a:t>a</a:t>
            </a:r>
            <a:r>
              <a:rPr lang="fr-FR" dirty="0">
                <a:latin typeface="Courier New"/>
                <a:cs typeface="Courier New"/>
              </a:rPr>
              <a:t>'</a:t>
            </a:r>
            <a:r>
              <a:rPr lang="en-US" dirty="0">
                <a:latin typeface="Courier New"/>
                <a:cs typeface="Courier New"/>
              </a:rPr>
              <a:t> &lt; </a:t>
            </a:r>
            <a:r>
              <a:rPr lang="fr-FR" dirty="0">
                <a:latin typeface="Courier New"/>
                <a:cs typeface="Courier New"/>
              </a:rPr>
              <a:t>'</a:t>
            </a:r>
            <a:r>
              <a:rPr lang="en-US" dirty="0">
                <a:latin typeface="Courier New"/>
                <a:cs typeface="Courier New"/>
              </a:rPr>
              <a:t>A</a:t>
            </a:r>
            <a:r>
              <a:rPr lang="fr-FR" dirty="0">
                <a:latin typeface="Courier New"/>
                <a:cs typeface="Courier New"/>
              </a:rPr>
              <a:t>'</a:t>
            </a:r>
            <a:r>
              <a:rPr lang="en-US" dirty="0">
                <a:latin typeface="Courier New"/>
                <a:cs typeface="Courier New"/>
              </a:rPr>
              <a:t>   </a:t>
            </a:r>
            <a:r>
              <a:rPr lang="en-US" dirty="0">
                <a:latin typeface="Courier New"/>
                <a:cs typeface="Courier New"/>
                <a:sym typeface="Wingdings"/>
              </a:rPr>
              <a:t> </a:t>
            </a:r>
            <a:r>
              <a:rPr lang="en-US" dirty="0">
                <a:latin typeface="Courier New"/>
                <a:cs typeface="Courier New"/>
              </a:rPr>
              <a:t>False</a:t>
            </a:r>
          </a:p>
          <a:p>
            <a:pPr lvl="1"/>
            <a:r>
              <a:rPr lang="fr-FR" dirty="0">
                <a:latin typeface="Courier New"/>
                <a:cs typeface="Courier New"/>
              </a:rPr>
              <a:t>'</a:t>
            </a:r>
            <a:r>
              <a:rPr lang="en-US" dirty="0">
                <a:latin typeface="Courier New"/>
                <a:cs typeface="Courier New"/>
              </a:rPr>
              <a:t>a</a:t>
            </a:r>
            <a:r>
              <a:rPr lang="fr-FR" dirty="0">
                <a:latin typeface="Courier New"/>
                <a:cs typeface="Courier New"/>
              </a:rPr>
              <a:t>'</a:t>
            </a:r>
            <a:r>
              <a:rPr lang="en-US" dirty="0">
                <a:latin typeface="Courier New"/>
                <a:cs typeface="Courier New"/>
              </a:rPr>
              <a:t> &lt; </a:t>
            </a:r>
            <a:r>
              <a:rPr lang="fr-FR" dirty="0">
                <a:latin typeface="Courier New"/>
                <a:cs typeface="Courier New"/>
              </a:rPr>
              <a:t>'</a:t>
            </a:r>
            <a:r>
              <a:rPr lang="en-US" dirty="0">
                <a:latin typeface="Courier New"/>
                <a:cs typeface="Courier New"/>
              </a:rPr>
              <a:t>0</a:t>
            </a:r>
            <a:r>
              <a:rPr lang="fr-FR" dirty="0">
                <a:latin typeface="Courier New"/>
                <a:cs typeface="Courier New"/>
              </a:rPr>
              <a:t>'</a:t>
            </a:r>
            <a:r>
              <a:rPr lang="en-US" dirty="0">
                <a:latin typeface="Courier New"/>
                <a:cs typeface="Courier New"/>
              </a:rPr>
              <a:t>   </a:t>
            </a:r>
            <a:r>
              <a:rPr lang="en-US" dirty="0">
                <a:latin typeface="Courier New"/>
                <a:cs typeface="Courier New"/>
                <a:sym typeface="Wingdings"/>
              </a:rPr>
              <a:t> </a:t>
            </a:r>
            <a:r>
              <a:rPr lang="en-US" dirty="0">
                <a:latin typeface="Courier New"/>
                <a:cs typeface="Courier New"/>
              </a:rPr>
              <a:t>False</a:t>
            </a:r>
          </a:p>
        </p:txBody>
      </p:sp>
    </p:spTree>
    <p:extLst>
      <p:ext uri="{BB962C8B-B14F-4D97-AF65-F5344CB8AC3E}">
        <p14:creationId xmlns:p14="http://schemas.microsoft.com/office/powerpoint/2010/main" val="2532444145"/>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p:cNvSpPr>
            <a:spLocks noGrp="1"/>
          </p:cNvSpPr>
          <p:nvPr>
            <p:ph type="title"/>
          </p:nvPr>
        </p:nvSpPr>
        <p:spPr/>
        <p:txBody>
          <a:bodyPr/>
          <a:lstStyle/>
          <a:p>
            <a:r>
              <a:rPr lang="en-US"/>
              <a:t>Whole strings</a:t>
            </a:r>
          </a:p>
        </p:txBody>
      </p:sp>
      <p:sp>
        <p:nvSpPr>
          <p:cNvPr id="66563" name="Content Placeholder 2"/>
          <p:cNvSpPr>
            <a:spLocks noGrp="1"/>
          </p:cNvSpPr>
          <p:nvPr>
            <p:ph idx="1"/>
          </p:nvPr>
        </p:nvSpPr>
        <p:spPr/>
        <p:txBody>
          <a:bodyPr/>
          <a:lstStyle/>
          <a:p>
            <a:r>
              <a:rPr lang="en-US"/>
              <a:t>Compare the first element of each string</a:t>
            </a:r>
          </a:p>
          <a:p>
            <a:pPr lvl="1"/>
            <a:r>
              <a:rPr lang="en-US"/>
              <a:t>if they are equal, move on to the next character in each</a:t>
            </a:r>
          </a:p>
          <a:p>
            <a:pPr lvl="1"/>
            <a:r>
              <a:rPr lang="en-US"/>
              <a:t>if they are not equal, the relationship between those to characters are the relationship between the string</a:t>
            </a:r>
          </a:p>
          <a:p>
            <a:pPr lvl="1"/>
            <a:r>
              <a:rPr lang="en-US"/>
              <a:t>if one ends up being shorter (but equal), the shorter is smaller</a:t>
            </a:r>
          </a:p>
          <a:p>
            <a:pPr lvl="1"/>
            <a:endParaRPr lang="en-US"/>
          </a:p>
        </p:txBody>
      </p:sp>
    </p:spTree>
    <p:extLst>
      <p:ext uri="{BB962C8B-B14F-4D97-AF65-F5344CB8AC3E}">
        <p14:creationId xmlns:p14="http://schemas.microsoft.com/office/powerpoint/2010/main" val="1533884599"/>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p:cNvSpPr>
            <a:spLocks noGrp="1"/>
          </p:cNvSpPr>
          <p:nvPr>
            <p:ph type="title"/>
          </p:nvPr>
        </p:nvSpPr>
        <p:spPr/>
        <p:txBody>
          <a:bodyPr/>
          <a:lstStyle/>
          <a:p>
            <a:r>
              <a:rPr lang="en-US"/>
              <a:t>examples</a:t>
            </a:r>
          </a:p>
        </p:txBody>
      </p:sp>
      <p:sp>
        <p:nvSpPr>
          <p:cNvPr id="67587" name="Content Placeholder 2"/>
          <p:cNvSpPr>
            <a:spLocks noGrp="1"/>
          </p:cNvSpPr>
          <p:nvPr>
            <p:ph idx="1"/>
          </p:nvPr>
        </p:nvSpPr>
        <p:spPr/>
        <p:txBody>
          <a:bodyPr/>
          <a:lstStyle/>
          <a:p>
            <a:r>
              <a:rPr lang="fr-FR" dirty="0">
                <a:latin typeface="Courier New"/>
                <a:cs typeface="Courier New"/>
              </a:rPr>
              <a:t>'</a:t>
            </a:r>
            <a:r>
              <a:rPr lang="en-US" dirty="0">
                <a:latin typeface="Courier New"/>
                <a:cs typeface="Courier New"/>
              </a:rPr>
              <a:t>a</a:t>
            </a:r>
            <a:r>
              <a:rPr lang="fr-FR" dirty="0">
                <a:latin typeface="Courier New"/>
                <a:cs typeface="Courier New"/>
              </a:rPr>
              <a:t>'</a:t>
            </a:r>
            <a:r>
              <a:rPr lang="en-US" dirty="0">
                <a:latin typeface="Courier New"/>
                <a:cs typeface="Courier New"/>
              </a:rPr>
              <a:t> &lt; </a:t>
            </a:r>
            <a:r>
              <a:rPr lang="fr-FR" dirty="0">
                <a:latin typeface="Courier New"/>
                <a:cs typeface="Courier New"/>
              </a:rPr>
              <a:t>'</a:t>
            </a:r>
            <a:r>
              <a:rPr lang="en-US" dirty="0">
                <a:latin typeface="Courier New"/>
                <a:cs typeface="Courier New"/>
              </a:rPr>
              <a:t>b</a:t>
            </a:r>
            <a:r>
              <a:rPr lang="fr-FR" dirty="0">
                <a:latin typeface="Courier New"/>
                <a:cs typeface="Courier New"/>
              </a:rPr>
              <a:t>'</a:t>
            </a:r>
            <a:r>
              <a:rPr lang="en-US" dirty="0">
                <a:latin typeface="Courier New"/>
                <a:cs typeface="Courier New"/>
              </a:rPr>
              <a:t>   </a:t>
            </a:r>
            <a:r>
              <a:rPr lang="en-US" dirty="0">
                <a:latin typeface="Courier New"/>
                <a:cs typeface="Courier New"/>
                <a:sym typeface="Wingdings"/>
              </a:rPr>
              <a:t> </a:t>
            </a:r>
            <a:r>
              <a:rPr lang="en-US" dirty="0">
                <a:latin typeface="Courier New"/>
                <a:cs typeface="Courier New"/>
              </a:rPr>
              <a:t>True</a:t>
            </a:r>
          </a:p>
          <a:p>
            <a:r>
              <a:rPr lang="fr-FR" dirty="0">
                <a:latin typeface="Courier New"/>
                <a:cs typeface="Courier New"/>
              </a:rPr>
              <a:t>'</a:t>
            </a:r>
            <a:r>
              <a:rPr lang="en-US" dirty="0" err="1">
                <a:latin typeface="Courier New"/>
                <a:cs typeface="Courier New"/>
              </a:rPr>
              <a:t>aaab</a:t>
            </a:r>
            <a:r>
              <a:rPr lang="fr-FR" dirty="0">
                <a:latin typeface="Courier New"/>
                <a:cs typeface="Courier New"/>
              </a:rPr>
              <a:t>'</a:t>
            </a:r>
            <a:r>
              <a:rPr lang="en-US" dirty="0">
                <a:latin typeface="Courier New"/>
                <a:cs typeface="Courier New"/>
              </a:rPr>
              <a:t> &lt; </a:t>
            </a:r>
            <a:r>
              <a:rPr lang="fr-FR" dirty="0">
                <a:latin typeface="Courier New"/>
                <a:cs typeface="Courier New"/>
              </a:rPr>
              <a:t>'</a:t>
            </a:r>
            <a:r>
              <a:rPr lang="en-US" dirty="0" err="1">
                <a:latin typeface="Courier New"/>
                <a:cs typeface="Courier New"/>
              </a:rPr>
              <a:t>aaac</a:t>
            </a:r>
            <a:r>
              <a:rPr lang="fr-FR" dirty="0">
                <a:latin typeface="Courier New"/>
                <a:cs typeface="Courier New"/>
              </a:rPr>
              <a:t>'</a:t>
            </a:r>
            <a:endParaRPr lang="en-US" dirty="0">
              <a:latin typeface="Courier New"/>
              <a:cs typeface="Courier New"/>
            </a:endParaRPr>
          </a:p>
          <a:p>
            <a:pPr lvl="1"/>
            <a:r>
              <a:rPr lang="en-US" dirty="0"/>
              <a:t>first difference is at the last char. </a:t>
            </a:r>
            <a:r>
              <a:rPr lang="fr-FR" dirty="0">
                <a:latin typeface="Courier New"/>
                <a:cs typeface="Courier New"/>
              </a:rPr>
              <a:t>'</a:t>
            </a:r>
            <a:r>
              <a:rPr lang="en-US" dirty="0">
                <a:latin typeface="Courier New"/>
                <a:cs typeface="Courier New"/>
              </a:rPr>
              <a:t>b</a:t>
            </a:r>
            <a:r>
              <a:rPr lang="fr-FR" dirty="0">
                <a:latin typeface="Courier New"/>
                <a:cs typeface="Courier New"/>
              </a:rPr>
              <a:t>'</a:t>
            </a:r>
            <a:r>
              <a:rPr lang="en-US" dirty="0">
                <a:latin typeface="Courier New"/>
                <a:cs typeface="Courier New"/>
              </a:rPr>
              <a:t>&lt;</a:t>
            </a:r>
            <a:r>
              <a:rPr lang="fr-FR" dirty="0">
                <a:latin typeface="Courier New"/>
                <a:cs typeface="Courier New"/>
              </a:rPr>
              <a:t>'</a:t>
            </a:r>
            <a:r>
              <a:rPr lang="en-US" dirty="0">
                <a:latin typeface="Courier New"/>
                <a:cs typeface="Courier New"/>
              </a:rPr>
              <a:t>c</a:t>
            </a:r>
            <a:r>
              <a:rPr lang="fr-FR" dirty="0">
                <a:latin typeface="Courier New"/>
                <a:cs typeface="Courier New"/>
              </a:rPr>
              <a:t>'</a:t>
            </a:r>
            <a:r>
              <a:rPr lang="en-US" dirty="0">
                <a:latin typeface="Courier New"/>
                <a:cs typeface="Courier New"/>
              </a:rPr>
              <a:t> </a:t>
            </a:r>
            <a:r>
              <a:rPr lang="en-US" dirty="0"/>
              <a:t>so </a:t>
            </a:r>
            <a:r>
              <a:rPr lang="fr-FR" dirty="0">
                <a:latin typeface="Courier New"/>
                <a:cs typeface="Courier New"/>
              </a:rPr>
              <a:t>'</a:t>
            </a:r>
            <a:r>
              <a:rPr lang="en-US" dirty="0" err="1">
                <a:latin typeface="Courier New"/>
                <a:cs typeface="Courier New"/>
              </a:rPr>
              <a:t>aaab</a:t>
            </a:r>
            <a:r>
              <a:rPr lang="fr-FR" dirty="0">
                <a:latin typeface="Courier New"/>
                <a:cs typeface="Courier New"/>
              </a:rPr>
              <a:t>'</a:t>
            </a:r>
            <a:r>
              <a:rPr lang="en-US" dirty="0">
                <a:latin typeface="Courier New"/>
                <a:cs typeface="Courier New"/>
              </a:rPr>
              <a:t> </a:t>
            </a:r>
            <a:r>
              <a:rPr lang="en-US" dirty="0"/>
              <a:t>is less than </a:t>
            </a:r>
            <a:r>
              <a:rPr lang="fr-FR" dirty="0">
                <a:latin typeface="Courier New"/>
                <a:cs typeface="Courier New"/>
              </a:rPr>
              <a:t>'</a:t>
            </a:r>
            <a:r>
              <a:rPr lang="en-US" dirty="0" err="1">
                <a:latin typeface="Courier New"/>
                <a:cs typeface="Courier New"/>
              </a:rPr>
              <a:t>aaac</a:t>
            </a:r>
            <a:r>
              <a:rPr lang="fr-FR" dirty="0">
                <a:latin typeface="Courier New"/>
                <a:cs typeface="Courier New"/>
              </a:rPr>
              <a:t>'</a:t>
            </a:r>
            <a:r>
              <a:rPr lang="en-US" dirty="0"/>
              <a:t>. </a:t>
            </a:r>
            <a:r>
              <a:rPr lang="en-US" dirty="0">
                <a:latin typeface="Courier New"/>
                <a:cs typeface="Courier New"/>
              </a:rPr>
              <a:t>True</a:t>
            </a:r>
          </a:p>
          <a:p>
            <a:r>
              <a:rPr lang="fr-FR" dirty="0">
                <a:latin typeface="Courier New"/>
                <a:cs typeface="Courier New"/>
              </a:rPr>
              <a:t>'</a:t>
            </a:r>
            <a:r>
              <a:rPr lang="en-US" dirty="0" err="1">
                <a:latin typeface="Courier New"/>
                <a:cs typeface="Courier New"/>
              </a:rPr>
              <a:t>aa</a:t>
            </a:r>
            <a:r>
              <a:rPr lang="fr-FR" dirty="0">
                <a:latin typeface="Courier New"/>
                <a:cs typeface="Courier New"/>
              </a:rPr>
              <a:t>'</a:t>
            </a:r>
            <a:r>
              <a:rPr lang="en-US" dirty="0">
                <a:latin typeface="Courier New"/>
                <a:cs typeface="Courier New"/>
              </a:rPr>
              <a:t> &lt; </a:t>
            </a:r>
            <a:r>
              <a:rPr lang="fr-FR" dirty="0">
                <a:latin typeface="Courier New"/>
                <a:cs typeface="Courier New"/>
              </a:rPr>
              <a:t>'</a:t>
            </a:r>
            <a:r>
              <a:rPr lang="en-US" dirty="0" err="1">
                <a:latin typeface="Courier New"/>
                <a:cs typeface="Courier New"/>
              </a:rPr>
              <a:t>aaz</a:t>
            </a:r>
            <a:r>
              <a:rPr lang="fr-FR" dirty="0"/>
              <a:t>'</a:t>
            </a:r>
            <a:endParaRPr lang="en-US" dirty="0"/>
          </a:p>
          <a:p>
            <a:pPr lvl="1"/>
            <a:r>
              <a:rPr lang="en-US" dirty="0"/>
              <a:t>The first string is the same but shorter. Thus it is smaller. </a:t>
            </a:r>
            <a:r>
              <a:rPr lang="en-US" dirty="0">
                <a:latin typeface="Courier New"/>
                <a:cs typeface="Courier New"/>
              </a:rPr>
              <a:t>True</a:t>
            </a:r>
          </a:p>
          <a:p>
            <a:endParaRPr lang="en-US" dirty="0"/>
          </a:p>
        </p:txBody>
      </p:sp>
    </p:spTree>
    <p:extLst>
      <p:ext uri="{BB962C8B-B14F-4D97-AF65-F5344CB8AC3E}">
        <p14:creationId xmlns:p14="http://schemas.microsoft.com/office/powerpoint/2010/main" val="3392087997"/>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xfrm>
            <a:off x="457200" y="457200"/>
            <a:ext cx="8229600" cy="465138"/>
          </a:xfrm>
        </p:spPr>
        <p:txBody>
          <a:bodyPr/>
          <a:lstStyle/>
          <a:p>
            <a:pPr eaLnBrk="1" hangingPunct="1"/>
            <a:r>
              <a:rPr lang="en-US">
                <a:ea typeface="ＭＳ Ｐゴシック" pitchFamily="-111" charset="-128"/>
                <a:cs typeface="ＭＳ Ｐゴシック" pitchFamily="-111" charset="-128"/>
              </a:rPr>
              <a:t>Membership operations</a:t>
            </a:r>
          </a:p>
        </p:txBody>
      </p:sp>
      <p:sp>
        <p:nvSpPr>
          <p:cNvPr id="25603" name="Rectangle 3"/>
          <p:cNvSpPr>
            <a:spLocks noGrp="1" noChangeArrowheads="1"/>
          </p:cNvSpPr>
          <p:nvPr>
            <p:ph idx="1"/>
          </p:nvPr>
        </p:nvSpPr>
        <p:spPr>
          <a:xfrm>
            <a:off x="457200" y="1447800"/>
            <a:ext cx="8229600" cy="4419600"/>
          </a:xfrm>
        </p:spPr>
        <p:txBody>
          <a:bodyPr/>
          <a:lstStyle/>
          <a:p>
            <a:pPr eaLnBrk="1" hangingPunct="1"/>
            <a:r>
              <a:rPr lang="en-US" dirty="0">
                <a:ea typeface="ＭＳ Ｐゴシック" pitchFamily="-111" charset="-128"/>
                <a:cs typeface="ＭＳ Ｐゴシック" pitchFamily="-111" charset="-128"/>
              </a:rPr>
              <a:t>can check to see if a substring exists in the string, the </a:t>
            </a:r>
            <a:r>
              <a:rPr lang="en-US" dirty="0">
                <a:solidFill>
                  <a:srgbClr val="000090"/>
                </a:solidFill>
                <a:latin typeface="Courier New" pitchFamily="-111" charset="0"/>
                <a:ea typeface="ＭＳ Ｐゴシック" pitchFamily="-111" charset="-128"/>
                <a:cs typeface="ＭＳ Ｐゴシック" pitchFamily="-111" charset="-128"/>
              </a:rPr>
              <a:t>in</a:t>
            </a:r>
            <a:r>
              <a:rPr lang="en-US" dirty="0">
                <a:ea typeface="ＭＳ Ｐゴシック" pitchFamily="-111" charset="-128"/>
                <a:cs typeface="ＭＳ Ｐゴシック" pitchFamily="-111" charset="-128"/>
              </a:rPr>
              <a:t> operator. Returns True or False</a:t>
            </a:r>
          </a:p>
          <a:p>
            <a:pPr eaLnBrk="1" hangingPunct="1">
              <a:buFont typeface="Wingdings" pitchFamily="-111" charset="2"/>
              <a:buNone/>
            </a:pPr>
            <a:r>
              <a:rPr lang="en-US" dirty="0" err="1">
                <a:latin typeface="Courier New" pitchFamily="-111" charset="0"/>
                <a:ea typeface="ＭＳ Ｐゴシック" pitchFamily="-111" charset="-128"/>
                <a:cs typeface="ＭＳ Ｐゴシック" pitchFamily="-111" charset="-128"/>
              </a:rPr>
              <a:t>my_str</a:t>
            </a:r>
            <a:r>
              <a:rPr lang="en-US" dirty="0">
                <a:latin typeface="Courier New" pitchFamily="-111" charset="0"/>
                <a:ea typeface="ＭＳ Ｐゴシック" pitchFamily="-111" charset="-128"/>
                <a:cs typeface="ＭＳ Ｐゴシック" pitchFamily="-111" charset="-128"/>
              </a:rPr>
              <a:t> = </a:t>
            </a:r>
            <a:r>
              <a:rPr lang="fr-FR" dirty="0">
                <a:latin typeface="Courier New" pitchFamily="-111" charset="0"/>
                <a:ea typeface="ＭＳ Ｐゴシック" pitchFamily="-111" charset="-128"/>
                <a:cs typeface="ＭＳ Ｐゴシック" pitchFamily="-111" charset="-128"/>
              </a:rPr>
              <a:t>'</a:t>
            </a:r>
            <a:r>
              <a:rPr lang="en-US" dirty="0" err="1">
                <a:latin typeface="Courier New" pitchFamily="-111" charset="0"/>
                <a:ea typeface="ＭＳ Ｐゴシック" pitchFamily="-111" charset="-128"/>
                <a:cs typeface="ＭＳ Ｐゴシック" pitchFamily="-111" charset="-128"/>
              </a:rPr>
              <a:t>aabbccdd</a:t>
            </a:r>
            <a:r>
              <a:rPr lang="fr-FR" dirty="0">
                <a:latin typeface="Courier New" pitchFamily="-111" charset="0"/>
                <a:ea typeface="ＭＳ Ｐゴシック" pitchFamily="-111" charset="-128"/>
                <a:cs typeface="ＭＳ Ｐゴシック" pitchFamily="-111" charset="-128"/>
              </a:rPr>
              <a:t>'</a:t>
            </a:r>
            <a:endParaRPr lang="en-US" dirty="0">
              <a:latin typeface="Courier New" pitchFamily="-111" charset="0"/>
              <a:ea typeface="ＭＳ Ｐゴシック" pitchFamily="-111" charset="-128"/>
              <a:cs typeface="ＭＳ Ｐゴシック" pitchFamily="-111" charset="-128"/>
            </a:endParaRPr>
          </a:p>
          <a:p>
            <a:pPr eaLnBrk="1" hangingPunct="1">
              <a:buFont typeface="Wingdings" pitchFamily="-111" charset="2"/>
              <a:buNone/>
            </a:pPr>
            <a:r>
              <a:rPr lang="fr-FR" dirty="0">
                <a:latin typeface="Courier New" pitchFamily="-111" charset="0"/>
                <a:ea typeface="ＭＳ Ｐゴシック" pitchFamily="-111" charset="-128"/>
                <a:cs typeface="ＭＳ Ｐゴシック" pitchFamily="-111" charset="-128"/>
              </a:rPr>
              <a:t>'</a:t>
            </a:r>
            <a:r>
              <a:rPr lang="en-US" dirty="0">
                <a:latin typeface="Courier New" pitchFamily="-111" charset="0"/>
                <a:ea typeface="ＭＳ Ｐゴシック" pitchFamily="-111" charset="-128"/>
                <a:cs typeface="ＭＳ Ｐゴシック" pitchFamily="-111" charset="-128"/>
              </a:rPr>
              <a:t>a</a:t>
            </a:r>
            <a:r>
              <a:rPr lang="fr-FR" dirty="0">
                <a:latin typeface="Courier New" pitchFamily="-111" charset="0"/>
                <a:ea typeface="ＭＳ Ｐゴシック" pitchFamily="-111" charset="-128"/>
                <a:cs typeface="ＭＳ Ｐゴシック" pitchFamily="-111" charset="-128"/>
              </a:rPr>
              <a:t>'</a:t>
            </a:r>
            <a:r>
              <a:rPr lang="en-US" dirty="0">
                <a:latin typeface="Courier New" pitchFamily="-111" charset="0"/>
                <a:ea typeface="ＭＳ Ｐゴシック" pitchFamily="-111" charset="-128"/>
                <a:cs typeface="ＭＳ Ｐゴシック" pitchFamily="-111" charset="-128"/>
              </a:rPr>
              <a:t> in </a:t>
            </a:r>
            <a:r>
              <a:rPr lang="en-US" dirty="0" err="1">
                <a:latin typeface="Courier New" pitchFamily="-111" charset="0"/>
                <a:ea typeface="ＭＳ Ｐゴシック" pitchFamily="-111" charset="-128"/>
                <a:cs typeface="ＭＳ Ｐゴシック" pitchFamily="-111" charset="-128"/>
              </a:rPr>
              <a:t>my_str</a:t>
            </a:r>
            <a:r>
              <a:rPr lang="en-US" dirty="0">
                <a:latin typeface="Courier New" pitchFamily="-111" charset="0"/>
                <a:ea typeface="ＭＳ Ｐゴシック" pitchFamily="-111" charset="-128"/>
                <a:cs typeface="ＭＳ Ｐゴシック" pitchFamily="-111" charset="-128"/>
              </a:rPr>
              <a:t> </a:t>
            </a:r>
            <a:r>
              <a:rPr lang="en-US" dirty="0">
                <a:latin typeface="Courier New" pitchFamily="-111" charset="0"/>
                <a:ea typeface="ＭＳ Ｐゴシック" pitchFamily="-111" charset="-128"/>
                <a:cs typeface="ＭＳ Ｐゴシック" pitchFamily="-111" charset="-128"/>
                <a:sym typeface="Symbol" pitchFamily="-111" charset="2"/>
              </a:rPr>
              <a:t> </a:t>
            </a:r>
            <a:r>
              <a:rPr lang="en-US" dirty="0">
                <a:latin typeface="Courier New" pitchFamily="-111" charset="0"/>
                <a:ea typeface="ＭＳ Ｐゴシック" pitchFamily="-111" charset="-128"/>
                <a:cs typeface="ＭＳ Ｐゴシック" pitchFamily="-111" charset="-128"/>
              </a:rPr>
              <a:t>True</a:t>
            </a:r>
          </a:p>
          <a:p>
            <a:pPr eaLnBrk="1" hangingPunct="1">
              <a:buFont typeface="Wingdings" pitchFamily="-111" charset="2"/>
              <a:buNone/>
            </a:pPr>
            <a:r>
              <a:rPr lang="fr-FR" dirty="0">
                <a:latin typeface="Courier New" pitchFamily="-111" charset="0"/>
                <a:ea typeface="ＭＳ Ｐゴシック" pitchFamily="-111" charset="-128"/>
                <a:cs typeface="ＭＳ Ｐゴシック" pitchFamily="-111" charset="-128"/>
              </a:rPr>
              <a:t>'</a:t>
            </a:r>
            <a:r>
              <a:rPr lang="en-US" dirty="0" err="1">
                <a:latin typeface="Courier New" pitchFamily="-111" charset="0"/>
                <a:ea typeface="ＭＳ Ｐゴシック" pitchFamily="-111" charset="-128"/>
                <a:cs typeface="ＭＳ Ｐゴシック" pitchFamily="-111" charset="-128"/>
              </a:rPr>
              <a:t>abb</a:t>
            </a:r>
            <a:r>
              <a:rPr lang="fr-FR" dirty="0">
                <a:latin typeface="Courier New" pitchFamily="-111" charset="0"/>
                <a:ea typeface="ＭＳ Ｐゴシック" pitchFamily="-111" charset="-128"/>
                <a:cs typeface="ＭＳ Ｐゴシック" pitchFamily="-111" charset="-128"/>
              </a:rPr>
              <a:t>'</a:t>
            </a:r>
            <a:r>
              <a:rPr lang="en-US" dirty="0">
                <a:latin typeface="Courier New" pitchFamily="-111" charset="0"/>
                <a:ea typeface="ＭＳ Ｐゴシック" pitchFamily="-111" charset="-128"/>
                <a:cs typeface="ＭＳ Ｐゴシック" pitchFamily="-111" charset="-128"/>
              </a:rPr>
              <a:t> in </a:t>
            </a:r>
            <a:r>
              <a:rPr lang="en-US" dirty="0" err="1">
                <a:latin typeface="Courier New" pitchFamily="-111" charset="0"/>
                <a:ea typeface="ＭＳ Ｐゴシック" pitchFamily="-111" charset="-128"/>
                <a:cs typeface="ＭＳ Ｐゴシック" pitchFamily="-111" charset="-128"/>
              </a:rPr>
              <a:t>my_str</a:t>
            </a:r>
            <a:r>
              <a:rPr lang="en-US" dirty="0">
                <a:latin typeface="Courier New" pitchFamily="-111" charset="0"/>
                <a:ea typeface="ＭＳ Ｐゴシック" pitchFamily="-111" charset="-128"/>
                <a:cs typeface="ＭＳ Ｐゴシック" pitchFamily="-111" charset="-128"/>
              </a:rPr>
              <a:t> </a:t>
            </a:r>
            <a:r>
              <a:rPr lang="en-US" dirty="0">
                <a:latin typeface="Courier New" pitchFamily="-111" charset="0"/>
                <a:ea typeface="ＭＳ Ｐゴシック" pitchFamily="-111" charset="-128"/>
                <a:cs typeface="ＭＳ Ｐゴシック" pitchFamily="-111" charset="-128"/>
                <a:sym typeface="Symbol" pitchFamily="-111" charset="2"/>
              </a:rPr>
              <a:t> </a:t>
            </a:r>
            <a:r>
              <a:rPr lang="en-US" dirty="0">
                <a:latin typeface="Courier New" pitchFamily="-111" charset="0"/>
                <a:ea typeface="ＭＳ Ｐゴシック" pitchFamily="-111" charset="-128"/>
                <a:cs typeface="ＭＳ Ｐゴシック" pitchFamily="-111" charset="-128"/>
              </a:rPr>
              <a:t>True</a:t>
            </a:r>
          </a:p>
          <a:p>
            <a:pPr eaLnBrk="1" hangingPunct="1">
              <a:buFont typeface="Wingdings" pitchFamily="-111" charset="2"/>
              <a:buNone/>
            </a:pPr>
            <a:r>
              <a:rPr lang="fr-FR" dirty="0">
                <a:latin typeface="Courier New" pitchFamily="-111" charset="0"/>
                <a:ea typeface="ＭＳ Ｐゴシック" pitchFamily="-111" charset="-128"/>
                <a:cs typeface="ＭＳ Ｐゴシック" pitchFamily="-111" charset="-128"/>
              </a:rPr>
              <a:t>'</a:t>
            </a:r>
            <a:r>
              <a:rPr lang="en-US" dirty="0">
                <a:latin typeface="Courier New" pitchFamily="-111" charset="0"/>
                <a:ea typeface="ＭＳ Ｐゴシック" pitchFamily="-111" charset="-128"/>
                <a:cs typeface="ＭＳ Ｐゴシック" pitchFamily="-111" charset="-128"/>
              </a:rPr>
              <a:t>x</a:t>
            </a:r>
            <a:r>
              <a:rPr lang="fr-FR" dirty="0">
                <a:latin typeface="Courier New" pitchFamily="-111" charset="0"/>
                <a:ea typeface="ＭＳ Ｐゴシック" pitchFamily="-111" charset="-128"/>
                <a:cs typeface="ＭＳ Ｐゴシック" pitchFamily="-111" charset="-128"/>
              </a:rPr>
              <a:t>'</a:t>
            </a:r>
            <a:r>
              <a:rPr lang="en-US" dirty="0">
                <a:latin typeface="Courier New" pitchFamily="-111" charset="0"/>
                <a:ea typeface="ＭＳ Ｐゴシック" pitchFamily="-111" charset="-128"/>
                <a:cs typeface="ＭＳ Ｐゴシック" pitchFamily="-111" charset="-128"/>
              </a:rPr>
              <a:t> in </a:t>
            </a:r>
            <a:r>
              <a:rPr lang="en-US" dirty="0" err="1">
                <a:latin typeface="Courier New" pitchFamily="-111" charset="0"/>
                <a:ea typeface="ＭＳ Ｐゴシック" pitchFamily="-111" charset="-128"/>
                <a:cs typeface="ＭＳ Ｐゴシック" pitchFamily="-111" charset="-128"/>
              </a:rPr>
              <a:t>my_str</a:t>
            </a:r>
            <a:r>
              <a:rPr lang="en-US" dirty="0">
                <a:latin typeface="Courier New" pitchFamily="-111" charset="0"/>
                <a:ea typeface="ＭＳ Ｐゴシック" pitchFamily="-111" charset="-128"/>
                <a:cs typeface="ＭＳ Ｐゴシック" pitchFamily="-111" charset="-128"/>
              </a:rPr>
              <a:t> </a:t>
            </a:r>
            <a:r>
              <a:rPr lang="en-US" dirty="0">
                <a:latin typeface="Courier New" pitchFamily="-111" charset="0"/>
                <a:ea typeface="ＭＳ Ｐゴシック" pitchFamily="-111" charset="-128"/>
                <a:cs typeface="ＭＳ Ｐゴシック" pitchFamily="-111" charset="-128"/>
                <a:sym typeface="Symbol" pitchFamily="-111" charset="2"/>
              </a:rPr>
              <a:t> </a:t>
            </a:r>
            <a:r>
              <a:rPr lang="en-US" dirty="0">
                <a:latin typeface="Courier New" pitchFamily="-111" charset="0"/>
                <a:ea typeface="ＭＳ Ｐゴシック" pitchFamily="-111" charset="-128"/>
                <a:cs typeface="ＭＳ Ｐゴシック" pitchFamily="-111" charset="-128"/>
              </a:rPr>
              <a:t>False</a:t>
            </a:r>
          </a:p>
        </p:txBody>
      </p:sp>
    </p:spTree>
    <p:extLst>
      <p:ext uri="{BB962C8B-B14F-4D97-AF65-F5344CB8AC3E}">
        <p14:creationId xmlns:p14="http://schemas.microsoft.com/office/powerpoint/2010/main" val="2284848175"/>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a:xfrm>
            <a:off x="457200" y="152400"/>
            <a:ext cx="7543800" cy="1219200"/>
          </a:xfrm>
        </p:spPr>
        <p:txBody>
          <a:bodyPr/>
          <a:lstStyle/>
          <a:p>
            <a:pPr eaLnBrk="1" hangingPunct="1"/>
            <a:r>
              <a:rPr lang="en-US" dirty="0">
                <a:ea typeface="ＭＳ Ｐゴシック" pitchFamily="-111" charset="-128"/>
                <a:cs typeface="ＭＳ Ｐゴシック" pitchFamily="-111" charset="-128"/>
              </a:rPr>
              <a:t>Strings are immutable (</a:t>
            </a:r>
            <a:r>
              <a:rPr lang="en-US" dirty="0" err="1">
                <a:solidFill>
                  <a:srgbClr val="FF0000"/>
                </a:solidFill>
                <a:ea typeface="ＭＳ Ｐゴシック" pitchFamily="-111" charset="-128"/>
                <a:cs typeface="ＭＳ Ｐゴシック" pitchFamily="-111" charset="-128"/>
              </a:rPr>
              <a:t>óbreytanlegir</a:t>
            </a:r>
            <a:r>
              <a:rPr lang="en-US" dirty="0">
                <a:ea typeface="ＭＳ Ｐゴシック" pitchFamily="-111" charset="-128"/>
                <a:cs typeface="ＭＳ Ｐゴシック" pitchFamily="-111" charset="-128"/>
              </a:rPr>
              <a:t>)</a:t>
            </a:r>
          </a:p>
        </p:txBody>
      </p:sp>
      <p:sp>
        <p:nvSpPr>
          <p:cNvPr id="46083" name="Rectangle 3"/>
          <p:cNvSpPr>
            <a:spLocks noGrp="1" noChangeArrowheads="1"/>
          </p:cNvSpPr>
          <p:nvPr>
            <p:ph idx="1"/>
          </p:nvPr>
        </p:nvSpPr>
        <p:spPr>
          <a:xfrm>
            <a:off x="533400" y="1371600"/>
            <a:ext cx="8229600" cy="4572000"/>
          </a:xfrm>
        </p:spPr>
        <p:txBody>
          <a:bodyPr/>
          <a:lstStyle/>
          <a:p>
            <a:pPr eaLnBrk="1" hangingPunct="1"/>
            <a:r>
              <a:rPr lang="en-US" dirty="0">
                <a:ea typeface="ＭＳ Ｐゴシック" pitchFamily="-111" charset="-128"/>
                <a:cs typeface="ＭＳ Ｐゴシック" pitchFamily="-111" charset="-128"/>
              </a:rPr>
              <a:t>strings are immutable, that is you cannot change one once you make it:</a:t>
            </a:r>
          </a:p>
          <a:p>
            <a:pPr lvl="1"/>
            <a:r>
              <a:rPr lang="en-US" sz="2400" dirty="0" err="1">
                <a:solidFill>
                  <a:schemeClr val="accent6"/>
                </a:solidFill>
                <a:latin typeface="Courier New"/>
                <a:ea typeface="ＭＳ Ｐゴシック" pitchFamily="-111" charset="-128"/>
                <a:cs typeface="Courier New"/>
              </a:rPr>
              <a:t>a_str</a:t>
            </a:r>
            <a:r>
              <a:rPr lang="en-US" sz="2400" dirty="0">
                <a:solidFill>
                  <a:schemeClr val="accent6"/>
                </a:solidFill>
                <a:latin typeface="Courier New"/>
                <a:ea typeface="ＭＳ Ｐゴシック" pitchFamily="-111" charset="-128"/>
                <a:cs typeface="Courier New"/>
              </a:rPr>
              <a:t> = </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spam</a:t>
            </a:r>
            <a:r>
              <a:rPr lang="fr-FR" sz="2400" dirty="0">
                <a:solidFill>
                  <a:schemeClr val="accent6"/>
                </a:solidFill>
                <a:latin typeface="Courier New"/>
                <a:ea typeface="ＭＳ Ｐゴシック" pitchFamily="-111" charset="-128"/>
                <a:cs typeface="Courier New"/>
              </a:rPr>
              <a:t>'</a:t>
            </a:r>
            <a:endParaRPr lang="en-US" sz="2400" dirty="0">
              <a:solidFill>
                <a:schemeClr val="accent6"/>
              </a:solidFill>
              <a:latin typeface="Courier New"/>
              <a:ea typeface="ＭＳ Ｐゴシック" pitchFamily="-111" charset="-128"/>
              <a:cs typeface="Courier New"/>
            </a:endParaRPr>
          </a:p>
          <a:p>
            <a:pPr lvl="1"/>
            <a:r>
              <a:rPr lang="en-US" sz="2400" dirty="0" err="1">
                <a:solidFill>
                  <a:schemeClr val="accent6"/>
                </a:solidFill>
                <a:latin typeface="Courier New"/>
                <a:ea typeface="ＭＳ Ｐゴシック" pitchFamily="-111" charset="-128"/>
                <a:cs typeface="Courier New"/>
              </a:rPr>
              <a:t>a_str</a:t>
            </a:r>
            <a:r>
              <a:rPr lang="en-US" sz="2400" dirty="0">
                <a:solidFill>
                  <a:schemeClr val="accent6"/>
                </a:solidFill>
                <a:latin typeface="Courier New"/>
                <a:ea typeface="ＭＳ Ｐゴシック" pitchFamily="-111" charset="-128"/>
                <a:cs typeface="Courier New"/>
              </a:rPr>
              <a:t>[1] = </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l</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 </a:t>
            </a:r>
            <a:r>
              <a:rPr lang="en-US" sz="2400" dirty="0">
                <a:latin typeface="Courier New"/>
                <a:ea typeface="ＭＳ Ｐゴシック" pitchFamily="-111" charset="-128"/>
                <a:cs typeface="Courier New"/>
                <a:sym typeface="Wingdings"/>
              </a:rPr>
              <a:t> </a:t>
            </a:r>
            <a:r>
              <a:rPr lang="en-US" sz="2400" dirty="0">
                <a:latin typeface="Courier New"/>
                <a:ea typeface="ＭＳ Ｐゴシック" pitchFamily="-111" charset="-128"/>
                <a:cs typeface="Courier New"/>
              </a:rPr>
              <a:t>ERROR</a:t>
            </a:r>
          </a:p>
          <a:p>
            <a:pPr eaLnBrk="1" hangingPunct="1"/>
            <a:r>
              <a:rPr lang="en-US" dirty="0">
                <a:ea typeface="ＭＳ Ｐゴシック" pitchFamily="-111" charset="-128"/>
                <a:cs typeface="ＭＳ Ｐゴシック" pitchFamily="-111" charset="-128"/>
              </a:rPr>
              <a:t>However, you can use it to make another string (copy it, slice it, etc.)</a:t>
            </a:r>
          </a:p>
          <a:p>
            <a:pPr lvl="1">
              <a:lnSpc>
                <a:spcPct val="80000"/>
              </a:lnSpc>
            </a:pPr>
            <a:r>
              <a:rPr lang="en-US" sz="2400" dirty="0" err="1">
                <a:solidFill>
                  <a:srgbClr val="2D2D8A"/>
                </a:solidFill>
                <a:latin typeface="Courier New"/>
                <a:ea typeface="ＭＳ Ｐゴシック" pitchFamily="-111" charset="-128"/>
                <a:cs typeface="Courier New"/>
              </a:rPr>
              <a:t>new_str</a:t>
            </a:r>
            <a:r>
              <a:rPr lang="en-US" sz="2400" dirty="0">
                <a:solidFill>
                  <a:srgbClr val="2D2D8A"/>
                </a:solidFill>
                <a:latin typeface="Courier New"/>
                <a:ea typeface="ＭＳ Ｐゴシック" pitchFamily="-111" charset="-128"/>
                <a:cs typeface="Courier New"/>
              </a:rPr>
              <a:t> = </a:t>
            </a:r>
            <a:r>
              <a:rPr lang="en-US" sz="2400" dirty="0" err="1">
                <a:solidFill>
                  <a:srgbClr val="2D2D8A"/>
                </a:solidFill>
                <a:latin typeface="Courier New"/>
                <a:ea typeface="ＭＳ Ｐゴシック" pitchFamily="-111" charset="-128"/>
                <a:cs typeface="Courier New"/>
              </a:rPr>
              <a:t>a_str</a:t>
            </a:r>
            <a:r>
              <a:rPr lang="en-US" sz="2400" dirty="0">
                <a:solidFill>
                  <a:srgbClr val="2D2D8A"/>
                </a:solidFill>
                <a:latin typeface="Courier New"/>
                <a:ea typeface="ＭＳ Ｐゴシック" pitchFamily="-111" charset="-128"/>
                <a:cs typeface="Courier New"/>
              </a:rPr>
              <a:t>[:1] + </a:t>
            </a:r>
            <a:r>
              <a:rPr lang="fr-FR" sz="2400" dirty="0">
                <a:solidFill>
                  <a:srgbClr val="2D2D8A"/>
                </a:solidFill>
                <a:latin typeface="Courier New"/>
                <a:ea typeface="ＭＳ Ｐゴシック" pitchFamily="-111" charset="-128"/>
                <a:cs typeface="Courier New"/>
              </a:rPr>
              <a:t>'</a:t>
            </a:r>
            <a:r>
              <a:rPr lang="en-US" sz="2400" dirty="0">
                <a:solidFill>
                  <a:srgbClr val="2D2D8A"/>
                </a:solidFill>
                <a:latin typeface="Courier New"/>
                <a:ea typeface="ＭＳ Ｐゴシック" pitchFamily="-111" charset="-128"/>
                <a:cs typeface="Courier New"/>
              </a:rPr>
              <a:t>l</a:t>
            </a:r>
            <a:r>
              <a:rPr lang="fr-FR" sz="2400" dirty="0">
                <a:solidFill>
                  <a:srgbClr val="2D2D8A"/>
                </a:solidFill>
                <a:latin typeface="Courier New"/>
                <a:ea typeface="ＭＳ Ｐゴシック" pitchFamily="-111" charset="-128"/>
                <a:cs typeface="Courier New"/>
              </a:rPr>
              <a:t>'</a:t>
            </a:r>
            <a:r>
              <a:rPr lang="en-US" sz="2400" dirty="0">
                <a:solidFill>
                  <a:srgbClr val="2D2D8A"/>
                </a:solidFill>
                <a:latin typeface="Courier New"/>
                <a:ea typeface="ＭＳ Ｐゴシック" pitchFamily="-111" charset="-128"/>
                <a:cs typeface="Courier New"/>
              </a:rPr>
              <a:t> + </a:t>
            </a:r>
            <a:r>
              <a:rPr lang="en-US" sz="2400" dirty="0" err="1">
                <a:solidFill>
                  <a:srgbClr val="2D2D8A"/>
                </a:solidFill>
                <a:latin typeface="Courier New"/>
                <a:ea typeface="ＭＳ Ｐゴシック" pitchFamily="-111" charset="-128"/>
                <a:cs typeface="Courier New"/>
              </a:rPr>
              <a:t>a_str</a:t>
            </a:r>
            <a:r>
              <a:rPr lang="en-US" sz="2400" dirty="0">
                <a:solidFill>
                  <a:srgbClr val="2D2D8A"/>
                </a:solidFill>
                <a:latin typeface="Courier New"/>
                <a:ea typeface="ＭＳ Ｐゴシック" pitchFamily="-111" charset="-128"/>
                <a:cs typeface="Courier New"/>
              </a:rPr>
              <a:t>[2:]</a:t>
            </a:r>
          </a:p>
          <a:p>
            <a:pPr lvl="1">
              <a:lnSpc>
                <a:spcPct val="80000"/>
              </a:lnSpc>
            </a:pPr>
            <a:r>
              <a:rPr lang="en-US" sz="2400" dirty="0" err="1">
                <a:solidFill>
                  <a:srgbClr val="2D2D8A"/>
                </a:solidFill>
                <a:latin typeface="Courier New"/>
                <a:ea typeface="ＭＳ Ｐゴシック" pitchFamily="-111" charset="-128"/>
                <a:cs typeface="Courier New"/>
              </a:rPr>
              <a:t>a_str</a:t>
            </a:r>
            <a:r>
              <a:rPr lang="en-US" sz="2400" dirty="0">
                <a:solidFill>
                  <a:srgbClr val="2D2D8A"/>
                </a:solidFill>
                <a:latin typeface="Courier New"/>
                <a:ea typeface="ＭＳ Ｐゴシック" pitchFamily="-111" charset="-128"/>
                <a:cs typeface="Courier New"/>
              </a:rPr>
              <a:t> </a:t>
            </a:r>
            <a:r>
              <a:rPr lang="en-US" sz="2400" dirty="0">
                <a:latin typeface="Courier New"/>
                <a:ea typeface="ＭＳ Ｐゴシック" pitchFamily="-111" charset="-128"/>
                <a:cs typeface="Courier New"/>
                <a:sym typeface="Wingdings"/>
              </a:rPr>
              <a:t></a:t>
            </a:r>
            <a:r>
              <a:rPr lang="en-US" sz="2400" dirty="0">
                <a:latin typeface="Courier New"/>
                <a:ea typeface="ＭＳ Ｐゴシック" pitchFamily="-111" charset="-128"/>
                <a:cs typeface="Courier New"/>
                <a:sym typeface="Symbol" pitchFamily="-111" charset="2"/>
              </a:rPr>
              <a:t></a:t>
            </a:r>
            <a:r>
              <a:rPr lang="en-US" sz="2400" dirty="0">
                <a:latin typeface="Courier New"/>
                <a:ea typeface="ＭＳ Ｐゴシック" pitchFamily="-111" charset="-128"/>
                <a:cs typeface="Courier New"/>
              </a:rPr>
              <a:t> </a:t>
            </a:r>
            <a:r>
              <a:rPr lang="fr-FR" sz="2400" dirty="0">
                <a:latin typeface="Courier New"/>
                <a:ea typeface="ＭＳ Ｐゴシック" pitchFamily="-111" charset="-128"/>
                <a:cs typeface="Courier New"/>
              </a:rPr>
              <a:t>'</a:t>
            </a:r>
            <a:r>
              <a:rPr lang="en-US" sz="2400" dirty="0">
                <a:latin typeface="Courier New"/>
                <a:ea typeface="ＭＳ Ｐゴシック" pitchFamily="-111" charset="-128"/>
                <a:cs typeface="Courier New"/>
              </a:rPr>
              <a:t>spam</a:t>
            </a:r>
            <a:r>
              <a:rPr lang="fr-FR" sz="2400" dirty="0">
                <a:latin typeface="Courier New"/>
                <a:ea typeface="ＭＳ Ｐゴシック" pitchFamily="-111" charset="-128"/>
                <a:cs typeface="Courier New"/>
              </a:rPr>
              <a:t>'</a:t>
            </a:r>
            <a:endParaRPr lang="en-US" sz="2400" dirty="0">
              <a:latin typeface="Courier New"/>
              <a:ea typeface="ＭＳ Ｐゴシック" pitchFamily="-111" charset="-128"/>
              <a:cs typeface="Courier New"/>
            </a:endParaRPr>
          </a:p>
          <a:p>
            <a:pPr lvl="1">
              <a:lnSpc>
                <a:spcPct val="80000"/>
              </a:lnSpc>
            </a:pPr>
            <a:r>
              <a:rPr lang="en-US" sz="2400" dirty="0" err="1">
                <a:solidFill>
                  <a:srgbClr val="2D2D8A"/>
                </a:solidFill>
                <a:latin typeface="Courier New"/>
                <a:ea typeface="ＭＳ Ｐゴシック" pitchFamily="-111" charset="-128"/>
                <a:cs typeface="Courier New"/>
              </a:rPr>
              <a:t>new_str</a:t>
            </a:r>
            <a:r>
              <a:rPr lang="en-US" sz="2400" dirty="0">
                <a:solidFill>
                  <a:srgbClr val="2D2D8A"/>
                </a:solidFill>
                <a:latin typeface="Courier New"/>
                <a:ea typeface="ＭＳ Ｐゴシック" pitchFamily="-111" charset="-128"/>
                <a:cs typeface="Courier New"/>
              </a:rPr>
              <a:t> </a:t>
            </a:r>
            <a:r>
              <a:rPr lang="en-US" sz="2400" dirty="0">
                <a:latin typeface="Courier New"/>
                <a:ea typeface="ＭＳ Ｐゴシック" pitchFamily="-111" charset="-128"/>
                <a:cs typeface="Courier New"/>
                <a:sym typeface="Wingdings"/>
              </a:rPr>
              <a:t></a:t>
            </a:r>
            <a:r>
              <a:rPr lang="fr-FR" sz="2400" dirty="0">
                <a:latin typeface="Courier New"/>
                <a:ea typeface="ＭＳ Ｐゴシック" pitchFamily="-111" charset="-128"/>
                <a:cs typeface="Courier New"/>
              </a:rPr>
              <a:t>'</a:t>
            </a:r>
            <a:r>
              <a:rPr lang="en-US" sz="2400" dirty="0">
                <a:latin typeface="Courier New"/>
                <a:ea typeface="ＭＳ Ｐゴシック" pitchFamily="-111" charset="-128"/>
                <a:cs typeface="Courier New"/>
              </a:rPr>
              <a:t>slam</a:t>
            </a:r>
            <a:r>
              <a:rPr lang="fr-FR" sz="2400" dirty="0">
                <a:latin typeface="Courier New"/>
                <a:ea typeface="ＭＳ Ｐゴシック" pitchFamily="-111" charset="-128"/>
                <a:cs typeface="Courier New"/>
              </a:rPr>
              <a:t>'</a:t>
            </a:r>
            <a:endParaRPr lang="en-US" sz="2400" dirty="0">
              <a:latin typeface="Courier New"/>
              <a:ea typeface="ＭＳ Ｐゴシック" pitchFamily="-111" charset="-128"/>
              <a:cs typeface="Courier New"/>
            </a:endParaRPr>
          </a:p>
          <a:p>
            <a:pPr eaLnBrk="1" hangingPunct="1"/>
            <a:endParaRPr lang="en-US" dirty="0">
              <a:ea typeface="ＭＳ Ｐゴシック" pitchFamily="-111" charset="-128"/>
              <a:cs typeface="ＭＳ Ｐゴシック" pitchFamily="-111" charset="-128"/>
            </a:endParaRPr>
          </a:p>
        </p:txBody>
      </p:sp>
    </p:spTree>
    <p:extLst>
      <p:ext uri="{BB962C8B-B14F-4D97-AF65-F5344CB8AC3E}">
        <p14:creationId xmlns:p14="http://schemas.microsoft.com/office/powerpoint/2010/main" val="3764607880"/>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String methods (</a:t>
            </a:r>
            <a:r>
              <a:rPr lang="en-US" dirty="0" err="1">
                <a:solidFill>
                  <a:srgbClr val="FF0000"/>
                </a:solidFill>
              </a:rPr>
              <a:t>aðgerðir</a:t>
            </a:r>
            <a:r>
              <a:rPr lang="en-US" dirty="0"/>
              <a:t>) and functions (</a:t>
            </a:r>
            <a:r>
              <a:rPr lang="en-US" dirty="0" err="1">
                <a:solidFill>
                  <a:srgbClr val="FF0000"/>
                </a:solidFill>
              </a:rPr>
              <a:t>föll</a:t>
            </a:r>
            <a:r>
              <a:rPr lang="en-US" dirty="0"/>
              <a:t>)</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95085800"/>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Functions, first cut</a:t>
            </a:r>
          </a:p>
        </p:txBody>
      </p:sp>
      <p:sp>
        <p:nvSpPr>
          <p:cNvPr id="3" name="Content Placeholder 2"/>
          <p:cNvSpPr>
            <a:spLocks noGrp="1"/>
          </p:cNvSpPr>
          <p:nvPr>
            <p:ph idx="1"/>
          </p:nvPr>
        </p:nvSpPr>
        <p:spPr/>
        <p:txBody>
          <a:bodyPr/>
          <a:lstStyle/>
          <a:p>
            <a:r>
              <a:rPr lang="en-US" dirty="0"/>
              <a:t>a function is a program that performs some operation. Its details are hidden (</a:t>
            </a:r>
            <a:r>
              <a:rPr lang="en-US" dirty="0" err="1">
                <a:solidFill>
                  <a:srgbClr val="FF0000"/>
                </a:solidFill>
              </a:rPr>
              <a:t>falin</a:t>
            </a:r>
            <a:r>
              <a:rPr lang="en-US" dirty="0"/>
              <a:t>) (encapsulated; </a:t>
            </a:r>
            <a:r>
              <a:rPr lang="en-US" dirty="0" err="1">
                <a:solidFill>
                  <a:srgbClr val="FF0000"/>
                </a:solidFill>
              </a:rPr>
              <a:t>hjúpað</a:t>
            </a:r>
            <a:r>
              <a:rPr lang="en-US" dirty="0"/>
              <a:t>), only it</a:t>
            </a:r>
            <a:r>
              <a:rPr lang="fr-FR" dirty="0"/>
              <a:t>'</a:t>
            </a:r>
            <a:r>
              <a:rPr lang="en-US" dirty="0"/>
              <a:t>s interface (</a:t>
            </a:r>
            <a:r>
              <a:rPr lang="en-US" dirty="0" err="1">
                <a:solidFill>
                  <a:srgbClr val="FF0000"/>
                </a:solidFill>
              </a:rPr>
              <a:t>skil</a:t>
            </a:r>
            <a:r>
              <a:rPr lang="en-US" dirty="0"/>
              <a:t>) provided.</a:t>
            </a:r>
          </a:p>
          <a:p>
            <a:r>
              <a:rPr lang="en-US" dirty="0"/>
              <a:t>A function takes some number of inputs (arguments; </a:t>
            </a:r>
            <a:r>
              <a:rPr lang="en-US" dirty="0" err="1">
                <a:solidFill>
                  <a:srgbClr val="FF0000"/>
                </a:solidFill>
              </a:rPr>
              <a:t>stiki</a:t>
            </a:r>
            <a:r>
              <a:rPr lang="en-US" dirty="0"/>
              <a:t>) and returns a value based on the arguments and the function</a:t>
            </a:r>
            <a:r>
              <a:rPr lang="fr-FR" dirty="0"/>
              <a:t>'</a:t>
            </a:r>
            <a:r>
              <a:rPr lang="en-US" dirty="0"/>
              <a:t>s operation.</a:t>
            </a:r>
          </a:p>
        </p:txBody>
      </p:sp>
    </p:spTree>
    <p:extLst>
      <p:ext uri="{BB962C8B-B14F-4D97-AF65-F5344CB8AC3E}">
        <p14:creationId xmlns:p14="http://schemas.microsoft.com/office/powerpoint/2010/main" val="2621519760"/>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 function: </a:t>
            </a:r>
            <a:r>
              <a:rPr lang="en-US" dirty="0" err="1">
                <a:latin typeface="Courier New"/>
                <a:cs typeface="Courier New"/>
              </a:rPr>
              <a:t>len</a:t>
            </a:r>
            <a:endParaRPr lang="en-US" dirty="0">
              <a:latin typeface="Courier New"/>
              <a:cs typeface="Courier New"/>
            </a:endParaRPr>
          </a:p>
        </p:txBody>
      </p:sp>
      <p:sp>
        <p:nvSpPr>
          <p:cNvPr id="3" name="Content Placeholder 2"/>
          <p:cNvSpPr>
            <a:spLocks noGrp="1"/>
          </p:cNvSpPr>
          <p:nvPr>
            <p:ph idx="1"/>
          </p:nvPr>
        </p:nvSpPr>
        <p:spPr/>
        <p:txBody>
          <a:bodyPr/>
          <a:lstStyle/>
          <a:p>
            <a:r>
              <a:rPr lang="en-US" dirty="0"/>
              <a:t>The </a:t>
            </a:r>
            <a:r>
              <a:rPr lang="en-US" dirty="0" err="1">
                <a:solidFill>
                  <a:srgbClr val="2D2D8A"/>
                </a:solidFill>
                <a:latin typeface="Courier New"/>
                <a:cs typeface="Courier New"/>
              </a:rPr>
              <a:t>len</a:t>
            </a:r>
            <a:r>
              <a:rPr lang="en-US" dirty="0">
                <a:solidFill>
                  <a:srgbClr val="2D2D8A"/>
                </a:solidFill>
                <a:latin typeface="Courier New"/>
                <a:cs typeface="Courier New"/>
              </a:rPr>
              <a:t> </a:t>
            </a:r>
            <a:r>
              <a:rPr lang="en-US" dirty="0"/>
              <a:t>function takes as an argument a string and returns an integer, the length of a string.</a:t>
            </a:r>
          </a:p>
          <a:p>
            <a:pPr>
              <a:buNone/>
            </a:pPr>
            <a:r>
              <a:rPr lang="en-US" dirty="0" err="1">
                <a:solidFill>
                  <a:srgbClr val="2D2D8A"/>
                </a:solidFill>
                <a:latin typeface="Courier New"/>
                <a:cs typeface="Courier New"/>
              </a:rPr>
              <a:t>my_str</a:t>
            </a:r>
            <a:r>
              <a:rPr lang="en-US" dirty="0">
                <a:solidFill>
                  <a:srgbClr val="2D2D8A"/>
                </a:solidFill>
                <a:latin typeface="Courier New"/>
                <a:cs typeface="Courier New"/>
              </a:rPr>
              <a:t> = </a:t>
            </a:r>
            <a:r>
              <a:rPr lang="fr-FR" dirty="0">
                <a:solidFill>
                  <a:srgbClr val="2D2D8A"/>
                </a:solidFill>
                <a:latin typeface="Courier New"/>
                <a:cs typeface="Courier New"/>
              </a:rPr>
              <a:t>'</a:t>
            </a:r>
            <a:r>
              <a:rPr lang="en-US" dirty="0">
                <a:solidFill>
                  <a:srgbClr val="2D2D8A"/>
                </a:solidFill>
                <a:latin typeface="Courier New"/>
                <a:cs typeface="Courier New"/>
              </a:rPr>
              <a:t>Hello World</a:t>
            </a:r>
            <a:r>
              <a:rPr lang="fr-FR" dirty="0">
                <a:solidFill>
                  <a:srgbClr val="2D2D8A"/>
                </a:solidFill>
                <a:latin typeface="Courier New"/>
                <a:cs typeface="Courier New"/>
              </a:rPr>
              <a:t>'</a:t>
            </a:r>
            <a:endParaRPr lang="en-US" dirty="0">
              <a:solidFill>
                <a:srgbClr val="2D2D8A"/>
              </a:solidFill>
              <a:latin typeface="Courier New"/>
              <a:cs typeface="Courier New"/>
            </a:endParaRPr>
          </a:p>
          <a:p>
            <a:pPr>
              <a:buNone/>
            </a:pPr>
            <a:r>
              <a:rPr lang="en-US" dirty="0" err="1">
                <a:solidFill>
                  <a:srgbClr val="2D2D8A"/>
                </a:solidFill>
                <a:latin typeface="Courier New"/>
                <a:cs typeface="Courier New"/>
              </a:rPr>
              <a:t>len</a:t>
            </a:r>
            <a:r>
              <a:rPr lang="en-US" dirty="0">
                <a:solidFill>
                  <a:srgbClr val="2D2D8A"/>
                </a:solidFill>
                <a:latin typeface="Courier New"/>
                <a:cs typeface="Courier New"/>
              </a:rPr>
              <a:t>(</a:t>
            </a:r>
            <a:r>
              <a:rPr lang="en-US" dirty="0" err="1">
                <a:solidFill>
                  <a:srgbClr val="2D2D8A"/>
                </a:solidFill>
                <a:latin typeface="Courier New"/>
                <a:cs typeface="Courier New"/>
              </a:rPr>
              <a:t>my_str</a:t>
            </a:r>
            <a:r>
              <a:rPr lang="en-US" dirty="0">
                <a:solidFill>
                  <a:srgbClr val="2D2D8A"/>
                </a:solidFill>
                <a:latin typeface="Courier New"/>
                <a:cs typeface="Courier New"/>
              </a:rPr>
              <a:t>) </a:t>
            </a:r>
            <a:r>
              <a:rPr lang="en-US" dirty="0">
                <a:latin typeface="Courier New" pitchFamily="-111" charset="0"/>
                <a:ea typeface="ＭＳ Ｐゴシック" pitchFamily="-111" charset="-128"/>
                <a:cs typeface="ＭＳ Ｐゴシック" pitchFamily="-111" charset="-128"/>
                <a:sym typeface="Symbol" pitchFamily="-111" charset="2"/>
              </a:rPr>
              <a:t> </a:t>
            </a:r>
            <a:r>
              <a:rPr lang="en-US" dirty="0">
                <a:latin typeface="Courier New"/>
                <a:ea typeface="ＭＳ Ｐゴシック" pitchFamily="-111" charset="-128"/>
                <a:cs typeface="Courier New"/>
                <a:sym typeface="Symbol" pitchFamily="-111" charset="2"/>
              </a:rPr>
              <a:t>11 </a:t>
            </a:r>
            <a:r>
              <a:rPr lang="en-US" dirty="0">
                <a:solidFill>
                  <a:srgbClr val="009999"/>
                </a:solidFill>
                <a:latin typeface="Courier New"/>
                <a:ea typeface="ＭＳ Ｐゴシック" pitchFamily="-111" charset="-128"/>
                <a:cs typeface="Courier New"/>
                <a:sym typeface="Symbol" pitchFamily="-111" charset="2"/>
              </a:rPr>
              <a:t># space counts!</a:t>
            </a:r>
            <a:endParaRPr lang="en-US" dirty="0">
              <a:solidFill>
                <a:srgbClr val="009999"/>
              </a:solidFill>
              <a:latin typeface="Courier New"/>
              <a:cs typeface="Courier New"/>
            </a:endParaRPr>
          </a:p>
        </p:txBody>
      </p:sp>
    </p:spTree>
    <p:extLst>
      <p:ext uri="{BB962C8B-B14F-4D97-AF65-F5344CB8AC3E}">
        <p14:creationId xmlns:p14="http://schemas.microsoft.com/office/powerpoint/2010/main" val="3279287027"/>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 method</a:t>
            </a:r>
          </a:p>
        </p:txBody>
      </p:sp>
      <p:sp>
        <p:nvSpPr>
          <p:cNvPr id="3" name="Content Placeholder 2"/>
          <p:cNvSpPr>
            <a:spLocks noGrp="1"/>
          </p:cNvSpPr>
          <p:nvPr>
            <p:ph idx="1"/>
          </p:nvPr>
        </p:nvSpPr>
        <p:spPr/>
        <p:txBody>
          <a:bodyPr/>
          <a:lstStyle/>
          <a:p>
            <a:r>
              <a:rPr lang="en-US" dirty="0"/>
              <a:t>a </a:t>
            </a:r>
            <a:r>
              <a:rPr lang="en-US" b="1" i="1" dirty="0"/>
              <a:t>method</a:t>
            </a:r>
            <a:r>
              <a:rPr lang="en-US" b="1" dirty="0"/>
              <a:t> </a:t>
            </a:r>
            <a:r>
              <a:rPr lang="en-US" dirty="0"/>
              <a:t>is a variation on a function</a:t>
            </a:r>
          </a:p>
          <a:p>
            <a:pPr lvl="1"/>
            <a:r>
              <a:rPr lang="en-US" dirty="0"/>
              <a:t>like a function, it represents a program</a:t>
            </a:r>
          </a:p>
          <a:p>
            <a:pPr lvl="1"/>
            <a:r>
              <a:rPr lang="en-US" dirty="0"/>
              <a:t>like a function, it has input arguments and an output</a:t>
            </a:r>
          </a:p>
          <a:p>
            <a:r>
              <a:rPr lang="en-US" dirty="0"/>
              <a:t>Unlike a function, it is applied in the context of a particular object (</a:t>
            </a:r>
            <a:r>
              <a:rPr lang="en-US" dirty="0" err="1">
                <a:solidFill>
                  <a:srgbClr val="FF0000"/>
                </a:solidFill>
              </a:rPr>
              <a:t>hlutur</a:t>
            </a:r>
            <a:r>
              <a:rPr lang="en-US" dirty="0"/>
              <a:t>). </a:t>
            </a:r>
          </a:p>
          <a:p>
            <a:r>
              <a:rPr lang="en-US" dirty="0"/>
              <a:t>This is indicated by the </a:t>
            </a:r>
            <a:r>
              <a:rPr lang="en-US" i="1" dirty="0"/>
              <a:t>dot notation </a:t>
            </a:r>
            <a:r>
              <a:rPr lang="en-US" dirty="0"/>
              <a:t>invocation</a:t>
            </a:r>
          </a:p>
        </p:txBody>
      </p:sp>
    </p:spTree>
    <p:extLst>
      <p:ext uri="{BB962C8B-B14F-4D97-AF65-F5344CB8AC3E}">
        <p14:creationId xmlns:p14="http://schemas.microsoft.com/office/powerpoint/2010/main" val="3976617671"/>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a:xfrm>
            <a:off x="457200" y="1600200"/>
            <a:ext cx="8458200" cy="4525963"/>
          </a:xfrm>
        </p:spPr>
        <p:txBody>
          <a:bodyPr/>
          <a:lstStyle/>
          <a:p>
            <a:r>
              <a:rPr lang="en-US" dirty="0">
                <a:solidFill>
                  <a:srgbClr val="2D2D8A"/>
                </a:solidFill>
                <a:latin typeface="Courier New"/>
                <a:cs typeface="Courier New"/>
              </a:rPr>
              <a:t>upper </a:t>
            </a:r>
            <a:r>
              <a:rPr lang="en-US" dirty="0"/>
              <a:t>is the name of a method. It generates a new string that has all upper case characters of the string it was called with.</a:t>
            </a:r>
          </a:p>
          <a:p>
            <a:pPr>
              <a:buNone/>
            </a:pPr>
            <a:r>
              <a:rPr lang="en-US" sz="2800" dirty="0" err="1">
                <a:solidFill>
                  <a:schemeClr val="accent6"/>
                </a:solidFill>
                <a:latin typeface="Courier New"/>
                <a:cs typeface="Courier New"/>
              </a:rPr>
              <a:t>my_str</a:t>
            </a:r>
            <a:r>
              <a:rPr lang="en-US" sz="2800" dirty="0">
                <a:solidFill>
                  <a:schemeClr val="accent6"/>
                </a:solidFill>
                <a:latin typeface="Courier New"/>
                <a:cs typeface="Courier New"/>
              </a:rPr>
              <a:t> = </a:t>
            </a:r>
            <a:r>
              <a:rPr lang="fr-FR" sz="2800" dirty="0">
                <a:solidFill>
                  <a:schemeClr val="accent6"/>
                </a:solidFill>
                <a:latin typeface="Courier New"/>
                <a:cs typeface="Courier New"/>
              </a:rPr>
              <a:t>'</a:t>
            </a:r>
            <a:r>
              <a:rPr lang="en-US" sz="2800" dirty="0">
                <a:solidFill>
                  <a:schemeClr val="accent6"/>
                </a:solidFill>
                <a:latin typeface="Courier New"/>
                <a:cs typeface="Courier New"/>
              </a:rPr>
              <a:t>Python Rules!</a:t>
            </a:r>
            <a:r>
              <a:rPr lang="fr-FR" sz="2800" dirty="0">
                <a:solidFill>
                  <a:schemeClr val="accent6"/>
                </a:solidFill>
                <a:latin typeface="Courier New"/>
                <a:cs typeface="Courier New"/>
              </a:rPr>
              <a:t>'</a:t>
            </a:r>
            <a:endParaRPr lang="en-US" sz="2800" dirty="0">
              <a:solidFill>
                <a:schemeClr val="accent6"/>
              </a:solidFill>
              <a:latin typeface="Courier New"/>
              <a:cs typeface="Courier New"/>
            </a:endParaRPr>
          </a:p>
          <a:p>
            <a:pPr>
              <a:buNone/>
            </a:pPr>
            <a:r>
              <a:rPr lang="en-US" sz="2800" dirty="0" err="1">
                <a:solidFill>
                  <a:schemeClr val="accent6"/>
                </a:solidFill>
                <a:latin typeface="Courier New"/>
                <a:cs typeface="Courier New"/>
              </a:rPr>
              <a:t>my_str.upper</a:t>
            </a:r>
            <a:r>
              <a:rPr lang="en-US" sz="2800" dirty="0">
                <a:solidFill>
                  <a:schemeClr val="accent6"/>
                </a:solidFill>
                <a:latin typeface="Courier New"/>
                <a:cs typeface="Courier New"/>
              </a:rPr>
              <a:t>()  </a:t>
            </a:r>
            <a:r>
              <a:rPr lang="en-US" sz="2800" dirty="0">
                <a:latin typeface="Courier New"/>
                <a:ea typeface="ＭＳ Ｐゴシック" pitchFamily="-111" charset="-128"/>
                <a:cs typeface="Courier New"/>
                <a:sym typeface="Symbol" pitchFamily="-111" charset="2"/>
              </a:rPr>
              <a:t> </a:t>
            </a:r>
            <a:r>
              <a:rPr lang="fr-FR" sz="2800" dirty="0">
                <a:latin typeface="Courier New"/>
                <a:ea typeface="ＭＳ Ｐゴシック" pitchFamily="-111" charset="-128"/>
                <a:cs typeface="Courier New"/>
                <a:sym typeface="Symbol" pitchFamily="-111" charset="2"/>
              </a:rPr>
              <a:t>'</a:t>
            </a:r>
            <a:r>
              <a:rPr lang="en-US" sz="2800" dirty="0">
                <a:latin typeface="Courier New"/>
                <a:ea typeface="ＭＳ Ｐゴシック" pitchFamily="-111" charset="-128"/>
                <a:cs typeface="Courier New"/>
                <a:sym typeface="Symbol" pitchFamily="-111" charset="2"/>
              </a:rPr>
              <a:t>PYTHON RULES!</a:t>
            </a:r>
            <a:r>
              <a:rPr lang="fr-FR" sz="2800" dirty="0">
                <a:latin typeface="Courier New"/>
                <a:ea typeface="ＭＳ Ｐゴシック" pitchFamily="-111" charset="-128"/>
                <a:cs typeface="Courier New"/>
                <a:sym typeface="Symbol" pitchFamily="-111" charset="2"/>
              </a:rPr>
              <a:t>'</a:t>
            </a:r>
            <a:endParaRPr lang="en-US" sz="2800" dirty="0">
              <a:latin typeface="Courier New"/>
              <a:ea typeface="ＭＳ Ｐゴシック" pitchFamily="-111" charset="-128"/>
              <a:cs typeface="Courier New"/>
              <a:sym typeface="Symbol" pitchFamily="-111" charset="2"/>
            </a:endParaRPr>
          </a:p>
          <a:p>
            <a:r>
              <a:rPr lang="en-US" dirty="0">
                <a:latin typeface="Arial"/>
                <a:cs typeface="Arial"/>
              </a:rPr>
              <a:t>The </a:t>
            </a:r>
            <a:r>
              <a:rPr lang="en-US" dirty="0">
                <a:solidFill>
                  <a:srgbClr val="2D2D8A"/>
                </a:solidFill>
                <a:latin typeface="Courier New"/>
                <a:cs typeface="Courier New"/>
              </a:rPr>
              <a:t>upper()</a:t>
            </a:r>
            <a:r>
              <a:rPr lang="en-US" dirty="0">
                <a:latin typeface="Arial"/>
                <a:cs typeface="Arial"/>
              </a:rPr>
              <a:t> method was called in the context of </a:t>
            </a:r>
            <a:r>
              <a:rPr lang="en-US" dirty="0" err="1">
                <a:solidFill>
                  <a:srgbClr val="000090"/>
                </a:solidFill>
                <a:latin typeface="Courier New"/>
                <a:cs typeface="Courier New"/>
              </a:rPr>
              <a:t>my_str</a:t>
            </a:r>
            <a:r>
              <a:rPr lang="en-US" dirty="0">
                <a:latin typeface="Arial"/>
                <a:cs typeface="Arial"/>
              </a:rPr>
              <a:t>, indicated by the dot between them.</a:t>
            </a:r>
          </a:p>
        </p:txBody>
      </p:sp>
    </p:spTree>
    <p:extLst>
      <p:ext uri="{BB962C8B-B14F-4D97-AF65-F5344CB8AC3E}">
        <p14:creationId xmlns:p14="http://schemas.microsoft.com/office/powerpoint/2010/main" val="31601999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a:noFill/>
        </p:spPr>
        <p:txBody>
          <a:bodyPr lIns="92075" tIns="46038" rIns="92075" bIns="46038"/>
          <a:lstStyle/>
          <a:p>
            <a:pPr eaLnBrk="1" hangingPunct="1"/>
            <a:r>
              <a:rPr lang="en-US">
                <a:latin typeface="Arial" pitchFamily="-109" charset="0"/>
              </a:rPr>
              <a:t>Peripheral Devices</a:t>
            </a:r>
          </a:p>
        </p:txBody>
      </p:sp>
      <p:sp>
        <p:nvSpPr>
          <p:cNvPr id="98307" name="Rectangle 3"/>
          <p:cNvSpPr>
            <a:spLocks noGrp="1" noChangeArrowheads="1"/>
          </p:cNvSpPr>
          <p:nvPr>
            <p:ph idx="1"/>
          </p:nvPr>
        </p:nvSpPr>
        <p:spPr>
          <a:xfrm>
            <a:off x="685800" y="1524000"/>
            <a:ext cx="7772400" cy="4419600"/>
          </a:xfrm>
          <a:noFill/>
        </p:spPr>
        <p:txBody>
          <a:bodyPr lIns="92075" tIns="46038" rIns="92075" bIns="46038"/>
          <a:lstStyle/>
          <a:p>
            <a:pPr eaLnBrk="1" hangingPunct="1">
              <a:lnSpc>
                <a:spcPct val="90000"/>
              </a:lnSpc>
            </a:pPr>
            <a:r>
              <a:rPr lang="en-US">
                <a:latin typeface="Arial" pitchFamily="-109" charset="0"/>
              </a:rPr>
              <a:t>Secondary storage devices</a:t>
            </a:r>
          </a:p>
          <a:p>
            <a:pPr lvl="1" eaLnBrk="1" hangingPunct="1">
              <a:lnSpc>
                <a:spcPct val="90000"/>
              </a:lnSpc>
            </a:pPr>
            <a:r>
              <a:rPr lang="en-US">
                <a:latin typeface="Arial" pitchFamily="-109" charset="0"/>
              </a:rPr>
              <a:t>disk (hard &amp; floppy), tape, usb drives, flash drives, etc.</a:t>
            </a:r>
          </a:p>
          <a:p>
            <a:pPr eaLnBrk="1" hangingPunct="1">
              <a:lnSpc>
                <a:spcPct val="90000"/>
              </a:lnSpc>
            </a:pPr>
            <a:r>
              <a:rPr lang="en-US">
                <a:latin typeface="Arial" pitchFamily="-109" charset="0"/>
              </a:rPr>
              <a:t>Input devices</a:t>
            </a:r>
          </a:p>
          <a:p>
            <a:pPr lvl="1" eaLnBrk="1" hangingPunct="1">
              <a:lnSpc>
                <a:spcPct val="90000"/>
              </a:lnSpc>
            </a:pPr>
            <a:r>
              <a:rPr lang="en-US">
                <a:latin typeface="Arial" pitchFamily="-109" charset="0"/>
              </a:rPr>
              <a:t>keyboard, mouse, camera, mic, etc.</a:t>
            </a:r>
          </a:p>
          <a:p>
            <a:pPr eaLnBrk="1" hangingPunct="1">
              <a:lnSpc>
                <a:spcPct val="90000"/>
              </a:lnSpc>
            </a:pPr>
            <a:r>
              <a:rPr lang="en-US">
                <a:latin typeface="Arial" pitchFamily="-109" charset="0"/>
              </a:rPr>
              <a:t>Output devices</a:t>
            </a:r>
          </a:p>
          <a:p>
            <a:pPr lvl="1" eaLnBrk="1" hangingPunct="1">
              <a:lnSpc>
                <a:spcPct val="90000"/>
              </a:lnSpc>
            </a:pPr>
            <a:r>
              <a:rPr lang="en-US">
                <a:latin typeface="Arial" pitchFamily="-109" charset="0"/>
              </a:rPr>
              <a:t>monitor, printer, speaker, etc.</a:t>
            </a:r>
          </a:p>
          <a:p>
            <a:pPr eaLnBrk="1" hangingPunct="1">
              <a:lnSpc>
                <a:spcPct val="90000"/>
              </a:lnSpc>
            </a:pPr>
            <a:r>
              <a:rPr lang="en-US">
                <a:latin typeface="Arial" pitchFamily="-109" charset="0"/>
              </a:rPr>
              <a:t>Network</a:t>
            </a:r>
          </a:p>
          <a:p>
            <a:pPr lvl="1" eaLnBrk="1" hangingPunct="1">
              <a:lnSpc>
                <a:spcPct val="90000"/>
              </a:lnSpc>
            </a:pPr>
            <a:r>
              <a:rPr lang="en-US">
                <a:latin typeface="Arial" pitchFamily="-109" charset="0"/>
              </a:rPr>
              <a:t>wireless, bluetooth, ethernet, etc.</a:t>
            </a:r>
          </a:p>
        </p:txBody>
      </p:sp>
    </p:spTree>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dot notation</a:t>
            </a:r>
          </a:p>
        </p:txBody>
      </p:sp>
      <p:sp>
        <p:nvSpPr>
          <p:cNvPr id="3" name="Content Placeholder 2"/>
          <p:cNvSpPr>
            <a:spLocks noGrp="1"/>
          </p:cNvSpPr>
          <p:nvPr>
            <p:ph idx="1"/>
          </p:nvPr>
        </p:nvSpPr>
        <p:spPr/>
        <p:txBody>
          <a:bodyPr/>
          <a:lstStyle/>
          <a:p>
            <a:r>
              <a:rPr lang="en-US" dirty="0"/>
              <a:t>in generation, dot notation looks like:</a:t>
            </a:r>
          </a:p>
          <a:p>
            <a:pPr lvl="1"/>
            <a:r>
              <a:rPr lang="en-US" dirty="0" err="1">
                <a:latin typeface="Courier New"/>
                <a:cs typeface="Courier New"/>
              </a:rPr>
              <a:t>object.method</a:t>
            </a:r>
            <a:r>
              <a:rPr lang="en-US" dirty="0">
                <a:latin typeface="Courier New"/>
                <a:cs typeface="Courier New"/>
              </a:rPr>
              <a:t>(…)</a:t>
            </a:r>
          </a:p>
          <a:p>
            <a:r>
              <a:rPr lang="en-US" dirty="0"/>
              <a:t>It means that the object in front of the dot is calling a method that is associated with that object</a:t>
            </a:r>
            <a:r>
              <a:rPr lang="fr-FR" dirty="0"/>
              <a:t>'</a:t>
            </a:r>
            <a:r>
              <a:rPr lang="en-US" dirty="0"/>
              <a:t>s type.</a:t>
            </a:r>
          </a:p>
          <a:p>
            <a:r>
              <a:rPr lang="en-US" dirty="0"/>
              <a:t>The method</a:t>
            </a:r>
            <a:r>
              <a:rPr lang="fr-FR" dirty="0"/>
              <a:t>'</a:t>
            </a:r>
            <a:r>
              <a:rPr lang="en-US" dirty="0"/>
              <a:t>s that can be called are tied to the type of the object calling it. Each type has different methods.</a:t>
            </a:r>
          </a:p>
        </p:txBody>
      </p:sp>
    </p:spTree>
    <p:extLst>
      <p:ext uri="{BB962C8B-B14F-4D97-AF65-F5344CB8AC3E}">
        <p14:creationId xmlns:p14="http://schemas.microsoft.com/office/powerpoint/2010/main" val="788015038"/>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Find</a:t>
            </a:r>
          </a:p>
        </p:txBody>
      </p:sp>
      <p:sp>
        <p:nvSpPr>
          <p:cNvPr id="54275" name="Rectangle 3"/>
          <p:cNvSpPr>
            <a:spLocks noGrp="1" noChangeArrowheads="1"/>
          </p:cNvSpPr>
          <p:nvPr>
            <p:ph idx="1"/>
          </p:nvPr>
        </p:nvSpPr>
        <p:spPr/>
        <p:txBody>
          <a:bodyPr/>
          <a:lstStyle/>
          <a:p>
            <a:pPr marL="0" indent="0" eaLnBrk="1" hangingPunct="1">
              <a:lnSpc>
                <a:spcPct val="90000"/>
              </a:lnSpc>
              <a:buNone/>
            </a:pPr>
            <a:r>
              <a:rPr lang="en-US" sz="2400" dirty="0" err="1">
                <a:solidFill>
                  <a:schemeClr val="accent6"/>
                </a:solidFill>
                <a:latin typeface="Courier New"/>
                <a:ea typeface="ＭＳ Ｐゴシック" pitchFamily="-111" charset="-128"/>
                <a:cs typeface="Courier New"/>
              </a:rPr>
              <a:t>my_str</a:t>
            </a:r>
            <a:r>
              <a:rPr lang="en-US" sz="2400" dirty="0">
                <a:solidFill>
                  <a:schemeClr val="accent6"/>
                </a:solidFill>
                <a:latin typeface="Courier New"/>
                <a:ea typeface="ＭＳ Ｐゴシック" pitchFamily="-111" charset="-128"/>
                <a:cs typeface="Courier New"/>
              </a:rPr>
              <a:t> = </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hello</a:t>
            </a:r>
            <a:r>
              <a:rPr lang="fr-FR" sz="2400" dirty="0">
                <a:solidFill>
                  <a:schemeClr val="accent6"/>
                </a:solidFill>
                <a:latin typeface="Courier New"/>
                <a:ea typeface="ＭＳ Ｐゴシック" pitchFamily="-111" charset="-128"/>
                <a:cs typeface="Courier New"/>
              </a:rPr>
              <a:t>'</a:t>
            </a:r>
            <a:endParaRPr lang="en-US" sz="2400" dirty="0">
              <a:solidFill>
                <a:schemeClr val="accent6"/>
              </a:solidFill>
              <a:latin typeface="Courier New"/>
              <a:ea typeface="ＭＳ Ｐゴシック" pitchFamily="-111" charset="-128"/>
              <a:cs typeface="Courier New"/>
            </a:endParaRPr>
          </a:p>
          <a:p>
            <a:pPr marL="0" indent="0" eaLnBrk="1" hangingPunct="1">
              <a:lnSpc>
                <a:spcPct val="90000"/>
              </a:lnSpc>
              <a:buNone/>
            </a:pPr>
            <a:r>
              <a:rPr lang="en-US" sz="2400" dirty="0" err="1">
                <a:solidFill>
                  <a:schemeClr val="accent6"/>
                </a:solidFill>
                <a:latin typeface="Courier New"/>
                <a:ea typeface="ＭＳ Ｐゴシック" pitchFamily="-111" charset="-128"/>
                <a:cs typeface="Courier New"/>
              </a:rPr>
              <a:t>my_str.find</a:t>
            </a:r>
            <a:r>
              <a:rPr lang="en-US" sz="2400" dirty="0">
                <a:solidFill>
                  <a:schemeClr val="accent6"/>
                </a:solidFill>
                <a:latin typeface="Courier New"/>
                <a:ea typeface="ＭＳ Ｐゴシック" pitchFamily="-111" charset="-128"/>
                <a:cs typeface="Courier New"/>
              </a:rPr>
              <a:t>(</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l</a:t>
            </a:r>
            <a:r>
              <a:rPr lang="fr-FR" sz="2400" dirty="0">
                <a:solidFill>
                  <a:schemeClr val="accent6"/>
                </a:solidFill>
                <a:latin typeface="Courier New"/>
                <a:ea typeface="ＭＳ Ｐゴシック" pitchFamily="-111" charset="-128"/>
                <a:cs typeface="Courier New"/>
              </a:rPr>
              <a:t>'</a:t>
            </a:r>
            <a:r>
              <a:rPr lang="en-US" sz="2400" dirty="0">
                <a:solidFill>
                  <a:schemeClr val="accent6"/>
                </a:solidFill>
                <a:latin typeface="Courier New"/>
                <a:ea typeface="ＭＳ Ｐゴシック" pitchFamily="-111" charset="-128"/>
                <a:cs typeface="Courier New"/>
              </a:rPr>
              <a:t>)          </a:t>
            </a:r>
            <a:r>
              <a:rPr lang="en-US" sz="2400" dirty="0">
                <a:solidFill>
                  <a:schemeClr val="hlink"/>
                </a:solidFill>
                <a:ea typeface="ＭＳ Ｐゴシック" pitchFamily="-111" charset="-128"/>
                <a:cs typeface="ＭＳ Ｐゴシック" pitchFamily="-111" charset="-128"/>
              </a:rPr>
              <a:t># find index of </a:t>
            </a:r>
            <a:r>
              <a:rPr lang="fr-FR" sz="2400" dirty="0">
                <a:solidFill>
                  <a:schemeClr val="hlink"/>
                </a:solidFill>
                <a:ea typeface="ＭＳ Ｐゴシック" pitchFamily="-111" charset="-128"/>
                <a:cs typeface="ＭＳ Ｐゴシック" pitchFamily="-111" charset="-128"/>
              </a:rPr>
              <a:t>'</a:t>
            </a:r>
            <a:r>
              <a:rPr lang="en-US" sz="2400" dirty="0">
                <a:solidFill>
                  <a:schemeClr val="hlink"/>
                </a:solidFill>
                <a:ea typeface="ＭＳ Ｐゴシック" pitchFamily="-111" charset="-128"/>
                <a:cs typeface="ＭＳ Ｐゴシック" pitchFamily="-111" charset="-128"/>
              </a:rPr>
              <a:t>l</a:t>
            </a:r>
            <a:r>
              <a:rPr lang="fr-FR" sz="2400" dirty="0">
                <a:solidFill>
                  <a:schemeClr val="hlink"/>
                </a:solidFill>
                <a:ea typeface="ＭＳ Ｐゴシック" pitchFamily="-111" charset="-128"/>
                <a:cs typeface="ＭＳ Ｐゴシック" pitchFamily="-111" charset="-128"/>
              </a:rPr>
              <a:t>'</a:t>
            </a:r>
            <a:r>
              <a:rPr lang="en-US" sz="2400" dirty="0">
                <a:solidFill>
                  <a:schemeClr val="hlink"/>
                </a:solidFill>
                <a:ea typeface="ＭＳ Ｐゴシック" pitchFamily="-111" charset="-128"/>
                <a:cs typeface="ＭＳ Ｐゴシック" pitchFamily="-111" charset="-128"/>
              </a:rPr>
              <a:t> in </a:t>
            </a:r>
            <a:r>
              <a:rPr lang="en-US" sz="2400" dirty="0" err="1">
                <a:solidFill>
                  <a:schemeClr val="hlink"/>
                </a:solidFill>
                <a:ea typeface="ＭＳ Ｐゴシック" pitchFamily="-111" charset="-128"/>
                <a:cs typeface="ＭＳ Ｐゴシック" pitchFamily="-111" charset="-128"/>
              </a:rPr>
              <a:t>my_str</a:t>
            </a:r>
            <a:endParaRPr lang="en-US" sz="2400" dirty="0">
              <a:ea typeface="ＭＳ Ｐゴシック" pitchFamily="-111" charset="-128"/>
              <a:cs typeface="ＭＳ Ｐゴシック" pitchFamily="-111" charset="-128"/>
            </a:endParaRPr>
          </a:p>
          <a:p>
            <a:pPr marL="0" indent="0">
              <a:lnSpc>
                <a:spcPct val="90000"/>
              </a:lnSpc>
              <a:buNone/>
            </a:pPr>
            <a:r>
              <a:rPr lang="en-US" sz="2400" dirty="0">
                <a:solidFill>
                  <a:schemeClr val="hlink"/>
                </a:solidFill>
                <a:ea typeface="ＭＳ Ｐゴシック" pitchFamily="-111" charset="-128"/>
                <a:cs typeface="ＭＳ Ｐゴシック" pitchFamily="-111" charset="-128"/>
              </a:rPr>
              <a:t> </a:t>
            </a:r>
            <a:r>
              <a:rPr lang="en-US" sz="2400" dirty="0" err="1">
                <a:latin typeface="Courier New"/>
                <a:ea typeface="ＭＳ Ｐゴシック" pitchFamily="-111" charset="-128"/>
                <a:cs typeface="Courier New"/>
                <a:sym typeface="Symbol" pitchFamily="-111" charset="2"/>
              </a:rPr>
              <a:t></a:t>
            </a:r>
            <a:r>
              <a:rPr lang="en-US" sz="2400" dirty="0">
                <a:latin typeface="Courier New"/>
                <a:ea typeface="ＭＳ Ｐゴシック" pitchFamily="-111" charset="-128"/>
                <a:cs typeface="Courier New"/>
                <a:sym typeface="Symbol" pitchFamily="-111" charset="2"/>
              </a:rPr>
              <a:t> </a:t>
            </a:r>
            <a:r>
              <a:rPr lang="en-US" sz="2400" dirty="0">
                <a:solidFill>
                  <a:srgbClr val="000000"/>
                </a:solidFill>
                <a:ea typeface="ＭＳ Ｐゴシック" pitchFamily="-111" charset="-128"/>
                <a:cs typeface="ＭＳ Ｐゴシック" pitchFamily="-111" charset="-128"/>
              </a:rPr>
              <a:t>2</a:t>
            </a:r>
          </a:p>
          <a:p>
            <a:pPr marL="0" indent="0" eaLnBrk="1" hangingPunct="1">
              <a:lnSpc>
                <a:spcPct val="90000"/>
              </a:lnSpc>
            </a:pPr>
            <a:endParaRPr lang="en-US" sz="2400" dirty="0">
              <a:solidFill>
                <a:schemeClr val="hlink"/>
              </a:solidFill>
              <a:ea typeface="ＭＳ Ｐゴシック" pitchFamily="-111" charset="-128"/>
              <a:cs typeface="ＭＳ Ｐゴシック" pitchFamily="-111" charset="-128"/>
            </a:endParaRPr>
          </a:p>
          <a:p>
            <a:pPr marL="0" indent="0" eaLnBrk="1" hangingPunct="1">
              <a:lnSpc>
                <a:spcPct val="90000"/>
              </a:lnSpc>
            </a:pPr>
            <a:endParaRPr lang="en-US" sz="2400" dirty="0">
              <a:solidFill>
                <a:schemeClr val="hlink"/>
              </a:solidFill>
              <a:ea typeface="ＭＳ Ｐゴシック" pitchFamily="-111" charset="-128"/>
              <a:cs typeface="ＭＳ Ｐゴシック" pitchFamily="-111" charset="-128"/>
            </a:endParaRPr>
          </a:p>
          <a:p>
            <a:pPr marL="0" indent="0" eaLnBrk="1" hangingPunct="1">
              <a:lnSpc>
                <a:spcPct val="90000"/>
              </a:lnSpc>
              <a:buFont typeface="Wingdings" pitchFamily="-111" charset="2"/>
              <a:buNone/>
            </a:pPr>
            <a:r>
              <a:rPr lang="en-US" sz="2400" dirty="0">
                <a:ea typeface="ＭＳ Ｐゴシック" pitchFamily="-111" charset="-128"/>
                <a:cs typeface="ＭＳ Ｐゴシック" pitchFamily="-111" charset="-128"/>
              </a:rPr>
              <a:t>Note how the method </a:t>
            </a:r>
            <a:r>
              <a:rPr lang="fr-FR" sz="2400" dirty="0">
                <a:ea typeface="ＭＳ Ｐゴシック" pitchFamily="-111" charset="-128"/>
                <a:cs typeface="ＭＳ Ｐゴシック" pitchFamily="-111" charset="-128"/>
              </a:rPr>
              <a:t>'</a:t>
            </a:r>
            <a:r>
              <a:rPr lang="en-US" sz="2400" dirty="0">
                <a:ea typeface="ＭＳ Ｐゴシック" pitchFamily="-111" charset="-128"/>
                <a:cs typeface="ＭＳ Ｐゴシック" pitchFamily="-111" charset="-128"/>
              </a:rPr>
              <a:t>find</a:t>
            </a:r>
            <a:r>
              <a:rPr lang="fr-FR" sz="2400" dirty="0">
                <a:ea typeface="ＭＳ Ｐゴシック" pitchFamily="-111" charset="-128"/>
                <a:cs typeface="ＭＳ Ｐゴシック" pitchFamily="-111" charset="-128"/>
              </a:rPr>
              <a:t>'</a:t>
            </a:r>
            <a:r>
              <a:rPr lang="en-US" sz="2400" dirty="0">
                <a:ea typeface="ＭＳ Ｐゴシック" pitchFamily="-111" charset="-128"/>
                <a:cs typeface="ＭＳ Ｐゴシック" pitchFamily="-111" charset="-128"/>
              </a:rPr>
              <a:t> operates on the string object </a:t>
            </a:r>
            <a:r>
              <a:rPr lang="en-US" sz="2400" dirty="0" err="1">
                <a:ea typeface="ＭＳ Ｐゴシック" pitchFamily="-111" charset="-128"/>
                <a:cs typeface="ＭＳ Ｐゴシック" pitchFamily="-111" charset="-128"/>
              </a:rPr>
              <a:t>my_str</a:t>
            </a:r>
            <a:r>
              <a:rPr lang="en-US" sz="2400" dirty="0">
                <a:ea typeface="ＭＳ Ｐゴシック" pitchFamily="-111" charset="-128"/>
                <a:cs typeface="ＭＳ Ｐゴシック" pitchFamily="-111" charset="-128"/>
              </a:rPr>
              <a:t> and the two are associated by using the “dot” notation: </a:t>
            </a:r>
            <a:r>
              <a:rPr lang="en-US" sz="2400" dirty="0" err="1">
                <a:ea typeface="ＭＳ Ｐゴシック" pitchFamily="-111" charset="-128"/>
                <a:cs typeface="ＭＳ Ｐゴシック" pitchFamily="-111" charset="-128"/>
              </a:rPr>
              <a:t>my_str.find</a:t>
            </a:r>
            <a:r>
              <a:rPr lang="en-US" sz="2400" dirty="0">
                <a:ea typeface="ＭＳ Ｐゴシック" pitchFamily="-111" charset="-128"/>
                <a:cs typeface="ＭＳ Ｐゴシック" pitchFamily="-111" charset="-128"/>
              </a:rPr>
              <a:t>(</a:t>
            </a:r>
            <a:r>
              <a:rPr lang="fr-FR" sz="2400" dirty="0">
                <a:ea typeface="ＭＳ Ｐゴシック" pitchFamily="-111" charset="-128"/>
                <a:cs typeface="ＭＳ Ｐゴシック" pitchFamily="-111" charset="-128"/>
              </a:rPr>
              <a:t>'</a:t>
            </a:r>
            <a:r>
              <a:rPr lang="en-US" sz="2400" dirty="0">
                <a:ea typeface="ＭＳ Ｐゴシック" pitchFamily="-111" charset="-128"/>
                <a:cs typeface="ＭＳ Ｐゴシック" pitchFamily="-111" charset="-128"/>
              </a:rPr>
              <a:t>l</a:t>
            </a:r>
            <a:r>
              <a:rPr lang="fr-FR" sz="2400" dirty="0">
                <a:ea typeface="ＭＳ Ｐゴシック" pitchFamily="-111" charset="-128"/>
                <a:cs typeface="ＭＳ Ｐゴシック" pitchFamily="-111" charset="-128"/>
              </a:rPr>
              <a:t>'</a:t>
            </a:r>
            <a:r>
              <a:rPr lang="en-US" sz="2400" dirty="0">
                <a:ea typeface="ＭＳ Ｐゴシック" pitchFamily="-111" charset="-128"/>
                <a:cs typeface="ＭＳ Ｐゴシック" pitchFamily="-111" charset="-128"/>
              </a:rPr>
              <a:t>).</a:t>
            </a:r>
          </a:p>
          <a:p>
            <a:pPr marL="0" indent="0" eaLnBrk="1" hangingPunct="1">
              <a:lnSpc>
                <a:spcPct val="90000"/>
              </a:lnSpc>
              <a:buFont typeface="Wingdings" pitchFamily="-111" charset="2"/>
              <a:buNone/>
            </a:pPr>
            <a:r>
              <a:rPr lang="en-US" sz="2400" dirty="0">
                <a:ea typeface="ＭＳ Ｐゴシック" pitchFamily="-111" charset="-128"/>
                <a:cs typeface="ＭＳ Ｐゴシック" pitchFamily="-111" charset="-128"/>
              </a:rPr>
              <a:t>Terminology: the </a:t>
            </a:r>
            <a:r>
              <a:rPr lang="en-US" sz="2400" dirty="0" err="1">
                <a:ea typeface="ＭＳ Ｐゴシック" pitchFamily="-111" charset="-128"/>
                <a:cs typeface="ＭＳ Ｐゴシック" pitchFamily="-111" charset="-128"/>
              </a:rPr>
              <a:t>thing(s</a:t>
            </a:r>
            <a:r>
              <a:rPr lang="en-US" sz="2400" dirty="0">
                <a:ea typeface="ＭＳ Ｐゴシック" pitchFamily="-111" charset="-128"/>
                <a:cs typeface="ＭＳ Ｐゴシック" pitchFamily="-111" charset="-128"/>
              </a:rPr>
              <a:t>) in parenthesis, i.e. the </a:t>
            </a:r>
            <a:r>
              <a:rPr lang="fr-FR" sz="2400" dirty="0">
                <a:ea typeface="ＭＳ Ｐゴシック" pitchFamily="-111" charset="-128"/>
                <a:cs typeface="ＭＳ Ｐゴシック" pitchFamily="-111" charset="-128"/>
              </a:rPr>
              <a:t>'</a:t>
            </a:r>
            <a:r>
              <a:rPr lang="en-US" sz="2400" dirty="0">
                <a:ea typeface="ＭＳ Ｐゴシック" pitchFamily="-111" charset="-128"/>
                <a:cs typeface="ＭＳ Ｐゴシック" pitchFamily="-111" charset="-128"/>
              </a:rPr>
              <a:t>l</a:t>
            </a:r>
            <a:r>
              <a:rPr lang="fr-FR" sz="2400" dirty="0">
                <a:ea typeface="ＭＳ Ｐゴシック" pitchFamily="-111" charset="-128"/>
                <a:cs typeface="ＭＳ Ｐゴシック" pitchFamily="-111" charset="-128"/>
              </a:rPr>
              <a:t>'</a:t>
            </a:r>
            <a:r>
              <a:rPr lang="en-US" sz="2400" dirty="0">
                <a:ea typeface="ＭＳ Ｐゴシック" pitchFamily="-111" charset="-128"/>
                <a:cs typeface="ＭＳ Ｐゴシック" pitchFamily="-111" charset="-128"/>
              </a:rPr>
              <a:t> in this case, is called an </a:t>
            </a:r>
            <a:r>
              <a:rPr lang="en-US" sz="2400" b="1" u="sng" dirty="0">
                <a:ea typeface="ＭＳ Ｐゴシック" pitchFamily="-111" charset="-128"/>
                <a:cs typeface="ＭＳ Ｐゴシック" pitchFamily="-111" charset="-128"/>
              </a:rPr>
              <a:t>argument</a:t>
            </a:r>
            <a:r>
              <a:rPr lang="en-US" sz="2400" dirty="0">
                <a:ea typeface="ＭＳ Ｐゴシック" pitchFamily="-111" charset="-128"/>
                <a:cs typeface="ＭＳ Ｐゴシック" pitchFamily="-111" charset="-128"/>
              </a:rPr>
              <a:t>.</a:t>
            </a:r>
          </a:p>
        </p:txBody>
      </p:sp>
    </p:spTree>
    <p:extLst>
      <p:ext uri="{BB962C8B-B14F-4D97-AF65-F5344CB8AC3E}">
        <p14:creationId xmlns:p14="http://schemas.microsoft.com/office/powerpoint/2010/main" val="3766497413"/>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Chaining methods</a:t>
            </a:r>
          </a:p>
        </p:txBody>
      </p:sp>
      <p:sp>
        <p:nvSpPr>
          <p:cNvPr id="3" name="Content Placeholder 2"/>
          <p:cNvSpPr>
            <a:spLocks noGrp="1"/>
          </p:cNvSpPr>
          <p:nvPr>
            <p:ph idx="1"/>
          </p:nvPr>
        </p:nvSpPr>
        <p:spPr/>
        <p:txBody>
          <a:bodyPr/>
          <a:lstStyle/>
          <a:p>
            <a:pPr>
              <a:buNone/>
            </a:pPr>
            <a:r>
              <a:rPr lang="en-US" dirty="0"/>
              <a:t>Methods can be chained together (</a:t>
            </a:r>
            <a:r>
              <a:rPr lang="en-US" dirty="0" err="1">
                <a:solidFill>
                  <a:srgbClr val="FF0000"/>
                </a:solidFill>
              </a:rPr>
              <a:t>tengja</a:t>
            </a:r>
            <a:r>
              <a:rPr lang="en-US" dirty="0">
                <a:solidFill>
                  <a:srgbClr val="FF0000"/>
                </a:solidFill>
              </a:rPr>
              <a:t> </a:t>
            </a:r>
            <a:r>
              <a:rPr lang="en-US" dirty="0" err="1">
                <a:solidFill>
                  <a:srgbClr val="FF0000"/>
                </a:solidFill>
              </a:rPr>
              <a:t>saman</a:t>
            </a:r>
            <a:r>
              <a:rPr lang="en-US" dirty="0"/>
              <a:t>). </a:t>
            </a:r>
          </a:p>
          <a:p>
            <a:r>
              <a:rPr lang="en-US" dirty="0"/>
              <a:t>Perform first operation, yielding an object</a:t>
            </a:r>
          </a:p>
          <a:p>
            <a:r>
              <a:rPr lang="en-US" dirty="0"/>
              <a:t>Use the yielded object for the next method</a:t>
            </a:r>
          </a:p>
          <a:p>
            <a:pPr>
              <a:buNone/>
            </a:pPr>
            <a:r>
              <a:rPr lang="en-US" sz="2800" dirty="0" err="1">
                <a:solidFill>
                  <a:srgbClr val="2D2D8A"/>
                </a:solidFill>
                <a:latin typeface="Courier New"/>
                <a:cs typeface="Courier New"/>
              </a:rPr>
              <a:t>my_str</a:t>
            </a:r>
            <a:r>
              <a:rPr lang="en-US" sz="2800" dirty="0">
                <a:solidFill>
                  <a:srgbClr val="2D2D8A"/>
                </a:solidFill>
                <a:latin typeface="Courier New"/>
                <a:cs typeface="Courier New"/>
              </a:rPr>
              <a:t> = </a:t>
            </a:r>
            <a:r>
              <a:rPr lang="fr-FR" sz="2800" dirty="0">
                <a:solidFill>
                  <a:srgbClr val="2D2D8A"/>
                </a:solidFill>
                <a:latin typeface="Courier New"/>
                <a:cs typeface="Courier New"/>
              </a:rPr>
              <a:t>'</a:t>
            </a:r>
            <a:r>
              <a:rPr lang="en-US" sz="2800" dirty="0">
                <a:solidFill>
                  <a:srgbClr val="2D2D8A"/>
                </a:solidFill>
                <a:latin typeface="Courier New"/>
                <a:cs typeface="Courier New"/>
              </a:rPr>
              <a:t>Python Rules!</a:t>
            </a:r>
            <a:r>
              <a:rPr lang="fr-FR" sz="2800" dirty="0">
                <a:solidFill>
                  <a:srgbClr val="2D2D8A"/>
                </a:solidFill>
                <a:latin typeface="Courier New"/>
                <a:cs typeface="Courier New"/>
              </a:rPr>
              <a:t>'</a:t>
            </a:r>
            <a:endParaRPr lang="en-US" sz="2800" dirty="0">
              <a:solidFill>
                <a:srgbClr val="2D2D8A"/>
              </a:solidFill>
              <a:latin typeface="Courier New"/>
              <a:cs typeface="Courier New"/>
            </a:endParaRPr>
          </a:p>
          <a:p>
            <a:pPr>
              <a:buNone/>
            </a:pPr>
            <a:r>
              <a:rPr lang="en-US" sz="2800" dirty="0" err="1">
                <a:solidFill>
                  <a:srgbClr val="2D2D8A"/>
                </a:solidFill>
                <a:latin typeface="Courier New"/>
                <a:cs typeface="Courier New"/>
              </a:rPr>
              <a:t>my_str.upper</a:t>
            </a:r>
            <a:r>
              <a:rPr lang="en-US" sz="2800" dirty="0">
                <a:solidFill>
                  <a:srgbClr val="2D2D8A"/>
                </a:solidFill>
                <a:latin typeface="Courier New"/>
                <a:cs typeface="Courier New"/>
              </a:rPr>
              <a:t>() </a:t>
            </a:r>
            <a:r>
              <a:rPr lang="en-US" sz="2800" dirty="0">
                <a:solidFill>
                  <a:srgbClr val="2D2D8A"/>
                </a:solidFill>
                <a:latin typeface="Courier New"/>
                <a:ea typeface="ＭＳ Ｐゴシック" pitchFamily="-111" charset="-128"/>
                <a:cs typeface="Courier New"/>
                <a:sym typeface="Symbol" pitchFamily="-111" charset="2"/>
              </a:rPr>
              <a:t>  </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PYTHON RULES!</a:t>
            </a:r>
            <a:r>
              <a:rPr lang="fr-FR" sz="2800" dirty="0">
                <a:solidFill>
                  <a:srgbClr val="2D2D8A"/>
                </a:solidFill>
                <a:latin typeface="Courier New"/>
                <a:ea typeface="ＭＳ Ｐゴシック" pitchFamily="-111" charset="-128"/>
                <a:cs typeface="Courier New"/>
                <a:sym typeface="Symbol" pitchFamily="-111" charset="2"/>
              </a:rPr>
              <a:t>'</a:t>
            </a:r>
            <a:endParaRPr lang="en-US" sz="2800" dirty="0">
              <a:solidFill>
                <a:srgbClr val="2D2D8A"/>
              </a:solidFill>
              <a:latin typeface="Courier New"/>
              <a:ea typeface="ＭＳ Ｐゴシック" pitchFamily="-111" charset="-128"/>
              <a:cs typeface="Courier New"/>
              <a:sym typeface="Symbol" pitchFamily="-111" charset="2"/>
            </a:endParaRPr>
          </a:p>
          <a:p>
            <a:pPr>
              <a:buNone/>
            </a:pPr>
            <a:r>
              <a:rPr lang="en-US" sz="2800" dirty="0" err="1">
                <a:solidFill>
                  <a:srgbClr val="2D2D8A"/>
                </a:solidFill>
                <a:latin typeface="Courier New"/>
                <a:ea typeface="ＭＳ Ｐゴシック" pitchFamily="-111" charset="-128"/>
                <a:cs typeface="Courier New"/>
                <a:sym typeface="Symbol" pitchFamily="-111" charset="2"/>
              </a:rPr>
              <a:t>my_str.upper</a:t>
            </a:r>
            <a:r>
              <a:rPr lang="en-US" sz="2800" dirty="0">
                <a:solidFill>
                  <a:srgbClr val="2D2D8A"/>
                </a:solidFill>
                <a:latin typeface="Courier New"/>
                <a:ea typeface="ＭＳ Ｐゴシック" pitchFamily="-111" charset="-128"/>
                <a:cs typeface="Courier New"/>
                <a:sym typeface="Symbol" pitchFamily="-111" charset="2"/>
              </a:rPr>
              <a:t>().find(</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O</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a:t>
            </a:r>
          </a:p>
          <a:p>
            <a:pPr>
              <a:buNone/>
            </a:pPr>
            <a:r>
              <a:rPr lang="en-US" sz="2800" dirty="0" err="1">
                <a:latin typeface="Courier New"/>
                <a:ea typeface="ＭＳ Ｐゴシック" pitchFamily="-111" charset="-128"/>
                <a:cs typeface="Courier New"/>
                <a:sym typeface="Symbol" pitchFamily="-111" charset="2"/>
              </a:rPr>
              <a:t></a:t>
            </a:r>
            <a:r>
              <a:rPr lang="en-US" sz="2800" dirty="0">
                <a:latin typeface="Courier New"/>
                <a:ea typeface="ＭＳ Ｐゴシック" pitchFamily="-111" charset="-128"/>
                <a:cs typeface="Courier New"/>
                <a:sym typeface="Symbol" pitchFamily="-111" charset="2"/>
              </a:rPr>
              <a:t> 4</a:t>
            </a:r>
            <a:endParaRPr lang="en-US" sz="2800" dirty="0">
              <a:solidFill>
                <a:srgbClr val="2D2D8A"/>
              </a:solidFill>
              <a:latin typeface="Courier New"/>
              <a:cs typeface="Courier New"/>
            </a:endParaRPr>
          </a:p>
        </p:txBody>
      </p:sp>
    </p:spTree>
    <p:extLst>
      <p:ext uri="{BB962C8B-B14F-4D97-AF65-F5344CB8AC3E}">
        <p14:creationId xmlns:p14="http://schemas.microsoft.com/office/powerpoint/2010/main" val="883608530"/>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Optional Arguments</a:t>
            </a:r>
          </a:p>
        </p:txBody>
      </p:sp>
      <p:sp>
        <p:nvSpPr>
          <p:cNvPr id="3" name="Content Placeholder 2"/>
          <p:cNvSpPr>
            <a:spLocks noGrp="1"/>
          </p:cNvSpPr>
          <p:nvPr>
            <p:ph idx="1"/>
          </p:nvPr>
        </p:nvSpPr>
        <p:spPr>
          <a:xfrm>
            <a:off x="304800" y="1219200"/>
            <a:ext cx="8686800" cy="4724400"/>
          </a:xfrm>
        </p:spPr>
        <p:txBody>
          <a:bodyPr/>
          <a:lstStyle/>
          <a:p>
            <a:pPr>
              <a:buNone/>
            </a:pPr>
            <a:r>
              <a:rPr lang="en-US" dirty="0"/>
              <a:t>Some methods have optional arguments:</a:t>
            </a:r>
          </a:p>
          <a:p>
            <a:r>
              <a:rPr lang="en-US" dirty="0"/>
              <a:t>if the user </a:t>
            </a:r>
            <a:r>
              <a:rPr lang="en-US" dirty="0" err="1"/>
              <a:t>doesn</a:t>
            </a:r>
            <a:r>
              <a:rPr lang="fr-FR" dirty="0"/>
              <a:t>'</a:t>
            </a:r>
            <a:r>
              <a:rPr lang="en-US" dirty="0"/>
              <a:t>t provide one of these, a default (</a:t>
            </a:r>
            <a:r>
              <a:rPr lang="en-US" dirty="0" err="1">
                <a:solidFill>
                  <a:srgbClr val="FF0000"/>
                </a:solidFill>
              </a:rPr>
              <a:t>sjálfgefið</a:t>
            </a:r>
            <a:r>
              <a:rPr lang="en-US" dirty="0"/>
              <a:t>) is assumed</a:t>
            </a:r>
          </a:p>
          <a:p>
            <a:r>
              <a:rPr lang="en-US" dirty="0"/>
              <a:t>find has a default second argument of 0, where the search begins</a:t>
            </a:r>
          </a:p>
          <a:p>
            <a:pPr>
              <a:buNone/>
            </a:pPr>
            <a:r>
              <a:rPr lang="en-US" sz="2800" dirty="0" err="1">
                <a:solidFill>
                  <a:srgbClr val="2D2D8A"/>
                </a:solidFill>
                <a:latin typeface="Courier New"/>
                <a:cs typeface="Courier New"/>
              </a:rPr>
              <a:t>a_str</a:t>
            </a:r>
            <a:r>
              <a:rPr lang="en-US" sz="2800" dirty="0">
                <a:solidFill>
                  <a:srgbClr val="2D2D8A"/>
                </a:solidFill>
                <a:latin typeface="Courier New"/>
                <a:cs typeface="Courier New"/>
              </a:rPr>
              <a:t> = </a:t>
            </a:r>
            <a:r>
              <a:rPr lang="fr-FR" sz="2800" dirty="0">
                <a:solidFill>
                  <a:srgbClr val="2D2D8A"/>
                </a:solidFill>
                <a:latin typeface="Courier New"/>
                <a:cs typeface="Courier New"/>
              </a:rPr>
              <a:t>'</a:t>
            </a:r>
            <a:r>
              <a:rPr lang="en-US" sz="2800" dirty="0">
                <a:solidFill>
                  <a:srgbClr val="2D2D8A"/>
                </a:solidFill>
                <a:latin typeface="Courier New"/>
                <a:cs typeface="Courier New"/>
              </a:rPr>
              <a:t>He had the bat</a:t>
            </a:r>
            <a:r>
              <a:rPr lang="fr-FR" sz="2800" dirty="0">
                <a:solidFill>
                  <a:srgbClr val="2D2D8A"/>
                </a:solidFill>
                <a:latin typeface="Courier New"/>
                <a:cs typeface="Courier New"/>
              </a:rPr>
              <a:t>'</a:t>
            </a:r>
            <a:endParaRPr lang="en-US" sz="2800" dirty="0">
              <a:solidFill>
                <a:srgbClr val="2D2D8A"/>
              </a:solidFill>
              <a:latin typeface="Courier New"/>
              <a:cs typeface="Courier New"/>
            </a:endParaRPr>
          </a:p>
          <a:p>
            <a:pPr>
              <a:buNone/>
            </a:pPr>
            <a:r>
              <a:rPr lang="en-US" sz="2800" dirty="0" err="1">
                <a:solidFill>
                  <a:srgbClr val="2D2D8A"/>
                </a:solidFill>
                <a:latin typeface="Courier New"/>
                <a:cs typeface="Courier New"/>
              </a:rPr>
              <a:t>a_str.find</a:t>
            </a:r>
            <a:r>
              <a:rPr lang="en-US" sz="2800" dirty="0">
                <a:solidFill>
                  <a:srgbClr val="2D2D8A"/>
                </a:solidFill>
                <a:latin typeface="Courier New"/>
                <a:cs typeface="Courier New"/>
              </a:rPr>
              <a:t>(</a:t>
            </a:r>
            <a:r>
              <a:rPr lang="fr-FR" sz="2800" dirty="0">
                <a:solidFill>
                  <a:srgbClr val="2D2D8A"/>
                </a:solidFill>
                <a:latin typeface="Courier New"/>
                <a:cs typeface="Courier New"/>
              </a:rPr>
              <a:t>'</a:t>
            </a:r>
            <a:r>
              <a:rPr lang="en-US" sz="2800" dirty="0">
                <a:solidFill>
                  <a:srgbClr val="2D2D8A"/>
                </a:solidFill>
                <a:latin typeface="Courier New"/>
                <a:cs typeface="Courier New"/>
              </a:rPr>
              <a:t>t</a:t>
            </a:r>
            <a:r>
              <a:rPr lang="fr-FR" sz="2800" dirty="0">
                <a:solidFill>
                  <a:srgbClr val="2D2D8A"/>
                </a:solidFill>
                <a:latin typeface="Courier New"/>
                <a:cs typeface="Courier New"/>
              </a:rPr>
              <a:t>'</a:t>
            </a:r>
            <a:r>
              <a:rPr lang="en-US" sz="2800" dirty="0">
                <a:solidFill>
                  <a:srgbClr val="2D2D8A"/>
                </a:solidFill>
                <a:latin typeface="Courier New"/>
                <a:cs typeface="Courier New"/>
              </a:rPr>
              <a:t>) </a:t>
            </a:r>
            <a:r>
              <a:rPr lang="en-US" sz="2800" dirty="0">
                <a:latin typeface="Courier New"/>
                <a:ea typeface="ＭＳ Ｐゴシック" pitchFamily="-111" charset="-128"/>
                <a:cs typeface="Courier New"/>
                <a:sym typeface="Symbol" pitchFamily="-111" charset="2"/>
              </a:rPr>
              <a:t> 7 </a:t>
            </a:r>
            <a:r>
              <a:rPr lang="en-US" sz="2800" dirty="0">
                <a:solidFill>
                  <a:srgbClr val="009999"/>
                </a:solidFill>
                <a:latin typeface="Courier New"/>
                <a:ea typeface="ＭＳ Ｐゴシック" pitchFamily="-111" charset="-128"/>
                <a:cs typeface="Courier New"/>
                <a:sym typeface="Symbol" pitchFamily="-111" charset="2"/>
              </a:rPr>
              <a:t># </a:t>
            </a:r>
            <a:r>
              <a:rPr lang="en-US" sz="2800" dirty="0">
                <a:solidFill>
                  <a:srgbClr val="009999"/>
                </a:solidFill>
                <a:ea typeface="ＭＳ Ｐゴシック" pitchFamily="-111" charset="-128"/>
                <a:cs typeface="Courier New"/>
                <a:sym typeface="Symbol" pitchFamily="-111" charset="2"/>
              </a:rPr>
              <a:t>1</a:t>
            </a:r>
            <a:r>
              <a:rPr lang="en-US" sz="2800" baseline="30000" dirty="0">
                <a:solidFill>
                  <a:srgbClr val="009999"/>
                </a:solidFill>
                <a:ea typeface="ＭＳ Ｐゴシック" pitchFamily="-111" charset="-128"/>
                <a:cs typeface="Courier New"/>
                <a:sym typeface="Symbol" pitchFamily="-111" charset="2"/>
              </a:rPr>
              <a:t>st</a:t>
            </a:r>
            <a:r>
              <a:rPr lang="en-US" sz="2800" baseline="30000" dirty="0">
                <a:solidFill>
                  <a:srgbClr val="009999"/>
                </a:solidFill>
                <a:latin typeface="Courier New"/>
                <a:ea typeface="ＭＳ Ｐゴシック" pitchFamily="-111" charset="-128"/>
                <a:cs typeface="Courier New"/>
                <a:sym typeface="Symbol" pitchFamily="-111" charset="2"/>
              </a:rPr>
              <a:t> </a:t>
            </a:r>
            <a:r>
              <a:rPr lang="fr-FR" sz="2800" dirty="0">
                <a:solidFill>
                  <a:srgbClr val="009999"/>
                </a:solidFill>
                <a:latin typeface="Courier New"/>
                <a:ea typeface="ＭＳ Ｐゴシック" pitchFamily="-111" charset="-128"/>
                <a:cs typeface="Courier New"/>
                <a:sym typeface="Symbol" pitchFamily="-111" charset="2"/>
              </a:rPr>
              <a:t>'</a:t>
            </a:r>
            <a:r>
              <a:rPr lang="en-US" sz="2800" dirty="0">
                <a:solidFill>
                  <a:srgbClr val="009999"/>
                </a:solidFill>
                <a:latin typeface="Courier New"/>
                <a:ea typeface="ＭＳ Ｐゴシック" pitchFamily="-111" charset="-128"/>
                <a:cs typeface="Courier New"/>
                <a:sym typeface="Symbol" pitchFamily="-111" charset="2"/>
              </a:rPr>
              <a:t>t</a:t>
            </a:r>
            <a:r>
              <a:rPr lang="fr-FR" sz="2800" dirty="0">
                <a:solidFill>
                  <a:srgbClr val="009999"/>
                </a:solidFill>
                <a:latin typeface="Courier New"/>
                <a:ea typeface="ＭＳ Ｐゴシック" pitchFamily="-111" charset="-128"/>
                <a:cs typeface="Courier New"/>
                <a:sym typeface="Symbol" pitchFamily="-111" charset="2"/>
              </a:rPr>
              <a:t>'</a:t>
            </a:r>
            <a:r>
              <a:rPr lang="en-US" sz="2800" dirty="0">
                <a:solidFill>
                  <a:srgbClr val="009999"/>
                </a:solidFill>
                <a:latin typeface="Courier New"/>
                <a:ea typeface="ＭＳ Ｐゴシック" pitchFamily="-111" charset="-128"/>
                <a:cs typeface="Courier New"/>
                <a:sym typeface="Symbol" pitchFamily="-111" charset="2"/>
              </a:rPr>
              <a:t>,start at 0</a:t>
            </a:r>
          </a:p>
          <a:p>
            <a:pPr>
              <a:buNone/>
            </a:pPr>
            <a:r>
              <a:rPr lang="en-US" sz="2800" dirty="0" err="1">
                <a:solidFill>
                  <a:srgbClr val="2D2D8A"/>
                </a:solidFill>
                <a:latin typeface="Courier New"/>
                <a:ea typeface="ＭＳ Ｐゴシック" pitchFamily="-111" charset="-128"/>
                <a:cs typeface="Courier New"/>
                <a:sym typeface="Symbol" pitchFamily="-111" charset="2"/>
              </a:rPr>
              <a:t>a_str.find</a:t>
            </a:r>
            <a:r>
              <a:rPr lang="en-US" sz="2800" dirty="0">
                <a:solidFill>
                  <a:srgbClr val="2D2D8A"/>
                </a:solidFill>
                <a:latin typeface="Courier New"/>
                <a:ea typeface="ＭＳ Ｐゴシック" pitchFamily="-111" charset="-128"/>
                <a:cs typeface="Courier New"/>
                <a:sym typeface="Symbol" pitchFamily="-111" charset="2"/>
              </a:rPr>
              <a:t>(</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t</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,8) </a:t>
            </a:r>
            <a:r>
              <a:rPr lang="en-US" sz="2800" dirty="0">
                <a:latin typeface="Courier New"/>
                <a:ea typeface="ＭＳ Ｐゴシック" pitchFamily="-111" charset="-128"/>
                <a:cs typeface="Courier New"/>
                <a:sym typeface="Symbol" pitchFamily="-111" charset="2"/>
              </a:rPr>
              <a:t> 13 </a:t>
            </a:r>
            <a:r>
              <a:rPr lang="en-US" sz="2800" dirty="0">
                <a:solidFill>
                  <a:srgbClr val="009999"/>
                </a:solidFill>
                <a:latin typeface="Courier New"/>
                <a:ea typeface="ＭＳ Ｐゴシック" pitchFamily="-111" charset="-128"/>
                <a:cs typeface="Courier New"/>
                <a:sym typeface="Symbol" pitchFamily="-111" charset="2"/>
              </a:rPr>
              <a:t># </a:t>
            </a:r>
            <a:r>
              <a:rPr lang="en-US" sz="2800" dirty="0">
                <a:solidFill>
                  <a:srgbClr val="009999"/>
                </a:solidFill>
                <a:ea typeface="ＭＳ Ｐゴシック" pitchFamily="-111" charset="-128"/>
                <a:cs typeface="Courier New"/>
                <a:sym typeface="Symbol" pitchFamily="-111" charset="2"/>
              </a:rPr>
              <a:t>2</a:t>
            </a:r>
            <a:r>
              <a:rPr lang="en-US" sz="2800" baseline="30000" dirty="0">
                <a:solidFill>
                  <a:srgbClr val="009999"/>
                </a:solidFill>
                <a:ea typeface="ＭＳ Ｐゴシック" pitchFamily="-111" charset="-128"/>
                <a:cs typeface="Courier New"/>
                <a:sym typeface="Symbol" pitchFamily="-111" charset="2"/>
              </a:rPr>
              <a:t>nd</a:t>
            </a:r>
            <a:r>
              <a:rPr lang="en-US" sz="2800" dirty="0">
                <a:solidFill>
                  <a:srgbClr val="009999"/>
                </a:solidFill>
                <a:latin typeface="Courier New"/>
                <a:ea typeface="ＭＳ Ｐゴシック" pitchFamily="-111" charset="-128"/>
                <a:cs typeface="Courier New"/>
                <a:sym typeface="Symbol" pitchFamily="-111" charset="2"/>
              </a:rPr>
              <a:t> </a:t>
            </a:r>
            <a:r>
              <a:rPr lang="fr-FR" sz="2800" dirty="0">
                <a:solidFill>
                  <a:srgbClr val="009999"/>
                </a:solidFill>
                <a:latin typeface="Courier New"/>
                <a:ea typeface="ＭＳ Ｐゴシック" pitchFamily="-111" charset="-128"/>
                <a:cs typeface="Courier New"/>
                <a:sym typeface="Symbol" pitchFamily="-111" charset="2"/>
              </a:rPr>
              <a:t>'</a:t>
            </a:r>
            <a:r>
              <a:rPr lang="en-US" sz="2800" dirty="0">
                <a:solidFill>
                  <a:srgbClr val="009999"/>
                </a:solidFill>
                <a:latin typeface="Courier New"/>
                <a:ea typeface="ＭＳ Ｐゴシック" pitchFamily="-111" charset="-128"/>
                <a:cs typeface="Courier New"/>
                <a:sym typeface="Symbol" pitchFamily="-111" charset="2"/>
              </a:rPr>
              <a:t>t</a:t>
            </a:r>
            <a:r>
              <a:rPr lang="fr-FR" sz="2800" dirty="0">
                <a:solidFill>
                  <a:srgbClr val="009999"/>
                </a:solidFill>
                <a:latin typeface="Courier New"/>
                <a:ea typeface="ＭＳ Ｐゴシック" pitchFamily="-111" charset="-128"/>
                <a:cs typeface="Courier New"/>
                <a:sym typeface="Symbol" pitchFamily="-111" charset="2"/>
              </a:rPr>
              <a:t>'</a:t>
            </a:r>
            <a:endParaRPr lang="en-US" sz="2800" dirty="0">
              <a:solidFill>
                <a:srgbClr val="009999"/>
              </a:solidFill>
              <a:latin typeface="Courier New"/>
              <a:cs typeface="Courier New"/>
            </a:endParaRPr>
          </a:p>
        </p:txBody>
      </p:sp>
    </p:spTree>
    <p:extLst>
      <p:ext uri="{BB962C8B-B14F-4D97-AF65-F5344CB8AC3E}">
        <p14:creationId xmlns:p14="http://schemas.microsoft.com/office/powerpoint/2010/main" val="3385150846"/>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Nesting Methods</a:t>
            </a:r>
          </a:p>
        </p:txBody>
      </p:sp>
      <p:sp>
        <p:nvSpPr>
          <p:cNvPr id="3" name="Content Placeholder 2"/>
          <p:cNvSpPr>
            <a:spLocks noGrp="1"/>
          </p:cNvSpPr>
          <p:nvPr>
            <p:ph idx="1"/>
          </p:nvPr>
        </p:nvSpPr>
        <p:spPr>
          <a:xfrm>
            <a:off x="457200" y="1295400"/>
            <a:ext cx="8229600" cy="4830763"/>
          </a:xfrm>
        </p:spPr>
        <p:txBody>
          <a:bodyPr/>
          <a:lstStyle/>
          <a:p>
            <a:r>
              <a:rPr lang="en-US" dirty="0"/>
              <a:t>You can “nest” methods, that is the result of one method as an argument to another</a:t>
            </a:r>
          </a:p>
          <a:p>
            <a:r>
              <a:rPr lang="en-US" dirty="0"/>
              <a:t>remember that parenthetical expressions are did “inside out”: do the inner parenthetical expression first, then the next, using the result as an argument</a:t>
            </a:r>
          </a:p>
          <a:p>
            <a:pPr>
              <a:buNone/>
            </a:pPr>
            <a:r>
              <a:rPr lang="en-US" sz="2800" dirty="0" err="1">
                <a:solidFill>
                  <a:schemeClr val="accent6"/>
                </a:solidFill>
                <a:latin typeface="Courier New"/>
                <a:cs typeface="Courier New"/>
              </a:rPr>
              <a:t>a_str.find</a:t>
            </a:r>
            <a:r>
              <a:rPr lang="en-US" sz="2800" dirty="0">
                <a:solidFill>
                  <a:schemeClr val="accent6"/>
                </a:solidFill>
                <a:latin typeface="Courier New"/>
                <a:cs typeface="Courier New"/>
              </a:rPr>
              <a:t>(</a:t>
            </a:r>
            <a:r>
              <a:rPr lang="fr-FR" sz="2800" dirty="0">
                <a:solidFill>
                  <a:schemeClr val="accent6"/>
                </a:solidFill>
                <a:latin typeface="Courier New"/>
                <a:cs typeface="Courier New"/>
              </a:rPr>
              <a:t>'</a:t>
            </a:r>
            <a:r>
              <a:rPr lang="en-US" sz="2800" dirty="0">
                <a:solidFill>
                  <a:schemeClr val="accent6"/>
                </a:solidFill>
                <a:latin typeface="Courier New"/>
                <a:cs typeface="Courier New"/>
              </a:rPr>
              <a:t>t</a:t>
            </a:r>
            <a:r>
              <a:rPr lang="fr-FR" sz="2800" dirty="0">
                <a:solidFill>
                  <a:schemeClr val="accent6"/>
                </a:solidFill>
                <a:latin typeface="Courier New"/>
                <a:cs typeface="Courier New"/>
              </a:rPr>
              <a:t>'</a:t>
            </a:r>
            <a:r>
              <a:rPr lang="en-US" sz="2800" dirty="0">
                <a:solidFill>
                  <a:schemeClr val="accent6"/>
                </a:solidFill>
                <a:latin typeface="Courier New"/>
                <a:cs typeface="Courier New"/>
              </a:rPr>
              <a:t>, </a:t>
            </a:r>
            <a:r>
              <a:rPr lang="en-US" sz="2800" dirty="0" err="1">
                <a:solidFill>
                  <a:schemeClr val="accent6"/>
                </a:solidFill>
                <a:latin typeface="Courier New"/>
                <a:cs typeface="Courier New"/>
              </a:rPr>
              <a:t>a_str.find</a:t>
            </a:r>
            <a:r>
              <a:rPr lang="en-US" sz="2800" dirty="0">
                <a:solidFill>
                  <a:schemeClr val="accent6"/>
                </a:solidFill>
                <a:latin typeface="Courier New"/>
                <a:cs typeface="Courier New"/>
              </a:rPr>
              <a:t>(</a:t>
            </a:r>
            <a:r>
              <a:rPr lang="fr-FR" sz="2800" dirty="0">
                <a:solidFill>
                  <a:schemeClr val="accent6"/>
                </a:solidFill>
                <a:latin typeface="Courier New"/>
                <a:cs typeface="Courier New"/>
              </a:rPr>
              <a:t>'</a:t>
            </a:r>
            <a:r>
              <a:rPr lang="en-US" sz="2800" dirty="0">
                <a:solidFill>
                  <a:schemeClr val="accent6"/>
                </a:solidFill>
                <a:latin typeface="Courier New"/>
                <a:cs typeface="Courier New"/>
              </a:rPr>
              <a:t>t</a:t>
            </a:r>
            <a:r>
              <a:rPr lang="fr-FR" sz="2800" dirty="0">
                <a:solidFill>
                  <a:schemeClr val="accent6"/>
                </a:solidFill>
                <a:latin typeface="Courier New"/>
                <a:cs typeface="Courier New"/>
              </a:rPr>
              <a:t>'</a:t>
            </a:r>
            <a:r>
              <a:rPr lang="en-US" sz="2800" dirty="0">
                <a:solidFill>
                  <a:schemeClr val="accent6"/>
                </a:solidFill>
                <a:latin typeface="Courier New"/>
                <a:cs typeface="Courier New"/>
              </a:rPr>
              <a:t>)+1)</a:t>
            </a:r>
          </a:p>
          <a:p>
            <a:r>
              <a:rPr lang="en-US" dirty="0"/>
              <a:t> translation: find the second </a:t>
            </a:r>
            <a:r>
              <a:rPr lang="fr-FR" dirty="0"/>
              <a:t>'</a:t>
            </a:r>
            <a:r>
              <a:rPr lang="en-US" dirty="0"/>
              <a:t>t</a:t>
            </a:r>
            <a:r>
              <a:rPr lang="fr-FR" dirty="0"/>
              <a:t>'</a:t>
            </a:r>
            <a:r>
              <a:rPr lang="en-US" dirty="0"/>
              <a:t>.</a:t>
            </a:r>
          </a:p>
        </p:txBody>
      </p:sp>
    </p:spTree>
    <p:extLst>
      <p:ext uri="{BB962C8B-B14F-4D97-AF65-F5344CB8AC3E}">
        <p14:creationId xmlns:p14="http://schemas.microsoft.com/office/powerpoint/2010/main" val="4138109398"/>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know?</a:t>
            </a:r>
          </a:p>
        </p:txBody>
      </p:sp>
      <p:sp>
        <p:nvSpPr>
          <p:cNvPr id="3" name="Content Placeholder 2"/>
          <p:cNvSpPr>
            <a:spLocks noGrp="1"/>
          </p:cNvSpPr>
          <p:nvPr>
            <p:ph idx="1"/>
          </p:nvPr>
        </p:nvSpPr>
        <p:spPr>
          <a:xfrm>
            <a:off x="457200" y="1219200"/>
            <a:ext cx="8229600" cy="4648200"/>
          </a:xfrm>
        </p:spPr>
        <p:txBody>
          <a:bodyPr/>
          <a:lstStyle/>
          <a:p>
            <a:r>
              <a:rPr lang="en-US" dirty="0"/>
              <a:t>You can use </a:t>
            </a:r>
            <a:r>
              <a:rPr lang="en-US" dirty="0" err="1"/>
              <a:t>Spyder</a:t>
            </a:r>
            <a:r>
              <a:rPr lang="en-US" dirty="0"/>
              <a:t> to find available methods for any type. You enter a variable of the type, followed by the</a:t>
            </a:r>
            <a:r>
              <a:rPr lang="en-US" dirty="0">
                <a:latin typeface="Courier New"/>
                <a:cs typeface="Courier New"/>
              </a:rPr>
              <a:t> </a:t>
            </a:r>
            <a:r>
              <a:rPr lang="fr-FR" dirty="0">
                <a:latin typeface="Courier New"/>
                <a:cs typeface="Courier New"/>
              </a:rPr>
              <a:t>'</a:t>
            </a:r>
            <a:r>
              <a:rPr lang="en-US" dirty="0">
                <a:latin typeface="Courier New"/>
                <a:cs typeface="Courier New"/>
              </a:rPr>
              <a:t>.</a:t>
            </a:r>
            <a:r>
              <a:rPr lang="fr-FR" dirty="0">
                <a:latin typeface="Courier New"/>
                <a:cs typeface="Courier New"/>
              </a:rPr>
              <a:t>'</a:t>
            </a:r>
            <a:r>
              <a:rPr lang="en-US" dirty="0">
                <a:latin typeface="Courier New"/>
                <a:cs typeface="Courier New"/>
              </a:rPr>
              <a:t> </a:t>
            </a:r>
            <a:r>
              <a:rPr lang="en-US" dirty="0"/>
              <a:t>(dot) and then a tab.</a:t>
            </a:r>
          </a:p>
          <a:p>
            <a:r>
              <a:rPr lang="en-US" dirty="0"/>
              <a:t>Remember, methods match with a type. Different types have different methods</a:t>
            </a:r>
          </a:p>
          <a:p>
            <a:r>
              <a:rPr lang="en-US" dirty="0"/>
              <a:t>If you type a method name, </a:t>
            </a:r>
            <a:r>
              <a:rPr lang="en-US" dirty="0" err="1"/>
              <a:t>Spyder</a:t>
            </a:r>
            <a:r>
              <a:rPr lang="en-US" dirty="0"/>
              <a:t> will remind you of the needed and optional arguments.</a:t>
            </a:r>
          </a:p>
        </p:txBody>
      </p:sp>
    </p:spTree>
    <p:extLst>
      <p:ext uri="{BB962C8B-B14F-4D97-AF65-F5344CB8AC3E}">
        <p14:creationId xmlns:p14="http://schemas.microsoft.com/office/powerpoint/2010/main" val="2428455489"/>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304800" y="533400"/>
            <a:ext cx="8030384" cy="4419600"/>
          </a:xfrm>
        </p:spPr>
      </p:pic>
      <p:sp>
        <p:nvSpPr>
          <p:cNvPr id="7" name="TextBox 6"/>
          <p:cNvSpPr txBox="1"/>
          <p:nvPr/>
        </p:nvSpPr>
        <p:spPr bwMode="auto">
          <a:xfrm>
            <a:off x="3440921" y="5105400"/>
            <a:ext cx="2262158"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pPr algn="ctr"/>
            <a:r>
              <a:rPr lang="en-US" sz="3600" dirty="0">
                <a:solidFill>
                  <a:srgbClr val="000000"/>
                </a:solidFill>
                <a:latin typeface="+mn-lt"/>
              </a:rPr>
              <a:t>Figure 4.7</a:t>
            </a:r>
          </a:p>
        </p:txBody>
      </p:sp>
    </p:spTree>
    <p:extLst>
      <p:ext uri="{BB962C8B-B14F-4D97-AF65-F5344CB8AC3E}">
        <p14:creationId xmlns:p14="http://schemas.microsoft.com/office/powerpoint/2010/main" val="2622154747"/>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838200" y="304800"/>
            <a:ext cx="7010400" cy="4679034"/>
          </a:xfrm>
        </p:spPr>
      </p:pic>
      <p:sp>
        <p:nvSpPr>
          <p:cNvPr id="4" name="TextBox 3"/>
          <p:cNvSpPr txBox="1"/>
          <p:nvPr/>
        </p:nvSpPr>
        <p:spPr bwMode="auto">
          <a:xfrm>
            <a:off x="3440921" y="5410200"/>
            <a:ext cx="2262158"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3600" dirty="0">
                <a:solidFill>
                  <a:srgbClr val="000000"/>
                </a:solidFill>
                <a:latin typeface="+mn-lt"/>
              </a:rPr>
              <a:t>Figure 4.8</a:t>
            </a:r>
          </a:p>
        </p:txBody>
      </p:sp>
    </p:spTree>
    <p:extLst>
      <p:ext uri="{BB962C8B-B14F-4D97-AF65-F5344CB8AC3E}">
        <p14:creationId xmlns:p14="http://schemas.microsoft.com/office/powerpoint/2010/main" val="825842660"/>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1066800" y="990600"/>
            <a:ext cx="7598317" cy="2832100"/>
          </a:xfrm>
        </p:spPr>
      </p:pic>
      <p:sp>
        <p:nvSpPr>
          <p:cNvPr id="4" name="TextBox 3"/>
          <p:cNvSpPr txBox="1"/>
          <p:nvPr/>
        </p:nvSpPr>
        <p:spPr bwMode="auto">
          <a:xfrm>
            <a:off x="3440921" y="4343400"/>
            <a:ext cx="2262158"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3600" dirty="0">
                <a:solidFill>
                  <a:srgbClr val="000000"/>
                </a:solidFill>
                <a:latin typeface="+mn-lt"/>
              </a:rPr>
              <a:t>Figure 4.9</a:t>
            </a:r>
          </a:p>
        </p:txBody>
      </p:sp>
    </p:spTree>
    <p:extLst>
      <p:ext uri="{BB962C8B-B14F-4D97-AF65-F5344CB8AC3E}">
        <p14:creationId xmlns:p14="http://schemas.microsoft.com/office/powerpoint/2010/main" val="2357503267"/>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3"/>
          <a:stretch>
            <a:fillRect/>
          </a:stretch>
        </p:blipFill>
        <p:spPr>
          <a:xfrm>
            <a:off x="15432" y="152400"/>
            <a:ext cx="8366567" cy="6123018"/>
          </a:xfrm>
        </p:spPr>
      </p:pic>
    </p:spTree>
    <p:extLst>
      <p:ext uri="{BB962C8B-B14F-4D97-AF65-F5344CB8AC3E}">
        <p14:creationId xmlns:p14="http://schemas.microsoft.com/office/powerpoint/2010/main" val="18528292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a:noFill/>
        </p:spPr>
        <p:txBody>
          <a:bodyPr lIns="92075" tIns="46038" rIns="92075" bIns="46038"/>
          <a:lstStyle/>
          <a:p>
            <a:pPr eaLnBrk="1" hangingPunct="1"/>
            <a:r>
              <a:rPr lang="en-US">
                <a:latin typeface="Arial" pitchFamily="-109" charset="0"/>
              </a:rPr>
              <a:t>Secondary Storage</a:t>
            </a:r>
          </a:p>
        </p:txBody>
      </p:sp>
      <p:sp>
        <p:nvSpPr>
          <p:cNvPr id="100355" name="Rectangle 3"/>
          <p:cNvSpPr>
            <a:spLocks noGrp="1" noChangeArrowheads="1"/>
          </p:cNvSpPr>
          <p:nvPr>
            <p:ph idx="1"/>
          </p:nvPr>
        </p:nvSpPr>
        <p:spPr>
          <a:noFill/>
        </p:spPr>
        <p:txBody>
          <a:bodyPr lIns="92075" tIns="46038" rIns="92075" bIns="46038"/>
          <a:lstStyle/>
          <a:p>
            <a:pPr eaLnBrk="1" hangingPunct="1"/>
            <a:r>
              <a:rPr lang="en-US">
                <a:latin typeface="Arial" pitchFamily="-109" charset="0"/>
              </a:rPr>
              <a:t>nonvolatile -- information is recorded magnetically so power is not needed</a:t>
            </a:r>
          </a:p>
          <a:p>
            <a:pPr eaLnBrk="1" hangingPunct="1"/>
            <a:r>
              <a:rPr lang="en-US">
                <a:latin typeface="Arial" pitchFamily="-109" charset="0"/>
              </a:rPr>
              <a:t>disks hold Gigabytes (billions of bytes)</a:t>
            </a:r>
          </a:p>
          <a:p>
            <a:pPr eaLnBrk="1" hangingPunct="1"/>
            <a:r>
              <a:rPr lang="en-US">
                <a:latin typeface="Arial" pitchFamily="-109" charset="0"/>
              </a:rPr>
              <a:t>cheap, but slow</a:t>
            </a:r>
          </a:p>
          <a:p>
            <a:pPr lvl="1" eaLnBrk="1" hangingPunct="1"/>
            <a:r>
              <a:rPr lang="en-US">
                <a:latin typeface="Arial" pitchFamily="-109" charset="0"/>
              </a:rPr>
              <a:t>RAM access is a hundred CPU clock ticks</a:t>
            </a:r>
          </a:p>
          <a:p>
            <a:pPr lvl="1" eaLnBrk="1" hangingPunct="1"/>
            <a:r>
              <a:rPr lang="en-US">
                <a:latin typeface="Arial" pitchFamily="-109" charset="0"/>
              </a:rPr>
              <a:t>disk access is a million CPU clock ticks</a:t>
            </a:r>
          </a:p>
          <a:p>
            <a:pPr eaLnBrk="1" hangingPunct="1"/>
            <a:r>
              <a:rPr lang="en-US">
                <a:latin typeface="Arial" pitchFamily="-109" charset="0"/>
              </a:rPr>
              <a:t>not directly accessed by CPU</a:t>
            </a:r>
          </a:p>
        </p:txBody>
      </p:sp>
    </p:spTree>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ctrTitle"/>
          </p:nvPr>
        </p:nvSpPr>
        <p:spPr/>
        <p:txBody>
          <a:bodyPr/>
          <a:lstStyle/>
          <a:p>
            <a:pPr eaLnBrk="1" hangingPunct="1"/>
            <a:r>
              <a:rPr lang="en-US">
                <a:ea typeface="ＭＳ Ｐゴシック" pitchFamily="-108" charset="-128"/>
                <a:cs typeface="ＭＳ Ｐゴシック" pitchFamily="-108" charset="-128"/>
              </a:rPr>
              <a:t>String formatting</a:t>
            </a:r>
          </a:p>
        </p:txBody>
      </p:sp>
      <p:sp>
        <p:nvSpPr>
          <p:cNvPr id="73731" name="Rectangle 3"/>
          <p:cNvSpPr>
            <a:spLocks noGrp="1" noChangeArrowheads="1"/>
          </p:cNvSpPr>
          <p:nvPr>
            <p:ph type="subTitle" idx="1"/>
          </p:nvPr>
        </p:nvSpPr>
        <p:spPr/>
        <p:txBody>
          <a:bodyPr/>
          <a:lstStyle/>
          <a:p>
            <a:pPr eaLnBrk="1" hangingPunct="1">
              <a:buFont typeface="Wingdings" pitchFamily="-108" charset="2"/>
              <a:buNone/>
            </a:pPr>
            <a:r>
              <a:rPr lang="en-US">
                <a:ea typeface="ＭＳ Ｐゴシック" pitchFamily="-108" charset="-128"/>
                <a:cs typeface="ＭＳ Ｐゴシック" pitchFamily="-108" charset="-128"/>
              </a:rPr>
              <a:t>CSE 231, Bill Punch</a:t>
            </a:r>
          </a:p>
        </p:txBody>
      </p:sp>
    </p:spTree>
    <p:extLst>
      <p:ext uri="{BB962C8B-B14F-4D97-AF65-F5344CB8AC3E}">
        <p14:creationId xmlns:p14="http://schemas.microsoft.com/office/powerpoint/2010/main" val="891087229"/>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String formatting, better printing</a:t>
            </a:r>
          </a:p>
        </p:txBody>
      </p:sp>
      <p:sp>
        <p:nvSpPr>
          <p:cNvPr id="75779" name="Rectangle 3"/>
          <p:cNvSpPr>
            <a:spLocks noGrp="1" noChangeArrowheads="1"/>
          </p:cNvSpPr>
          <p:nvPr>
            <p:ph idx="1"/>
          </p:nvPr>
        </p:nvSpPr>
        <p:spPr/>
        <p:txBody>
          <a:bodyPr/>
          <a:lstStyle/>
          <a:p>
            <a:pPr eaLnBrk="1" hangingPunct="1"/>
            <a:r>
              <a:rPr lang="en-US" dirty="0">
                <a:ea typeface="ＭＳ Ｐゴシック" pitchFamily="-108" charset="-128"/>
                <a:cs typeface="ＭＳ Ｐゴシック" pitchFamily="-108" charset="-128"/>
              </a:rPr>
              <a:t>So far, we have just used the defaults of the print function</a:t>
            </a:r>
          </a:p>
          <a:p>
            <a:pPr eaLnBrk="1" hangingPunct="1"/>
            <a:r>
              <a:rPr lang="en-US" dirty="0">
                <a:ea typeface="ＭＳ Ｐゴシック" pitchFamily="-108" charset="-128"/>
                <a:cs typeface="ＭＳ Ｐゴシック" pitchFamily="-108" charset="-128"/>
              </a:rPr>
              <a:t>We can do many more complicated things to make that output “prettier” and more pleasing.</a:t>
            </a:r>
          </a:p>
          <a:p>
            <a:pPr eaLnBrk="1" hangingPunct="1"/>
            <a:r>
              <a:rPr lang="en-US" dirty="0">
                <a:ea typeface="ＭＳ Ｐゴシック" pitchFamily="-108" charset="-128"/>
                <a:cs typeface="ＭＳ Ｐゴシック" pitchFamily="-108" charset="-128"/>
              </a:rPr>
              <a:t>We will use it in our display function</a:t>
            </a:r>
          </a:p>
        </p:txBody>
      </p:sp>
    </p:spTree>
    <p:extLst>
      <p:ext uri="{BB962C8B-B14F-4D97-AF65-F5344CB8AC3E}">
        <p14:creationId xmlns:p14="http://schemas.microsoft.com/office/powerpoint/2010/main" val="2036952214"/>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Basic form</a:t>
            </a:r>
          </a:p>
        </p:txBody>
      </p:sp>
      <p:sp>
        <p:nvSpPr>
          <p:cNvPr id="77827" name="Rectangle 3"/>
          <p:cNvSpPr>
            <a:spLocks noGrp="1" noChangeArrowheads="1"/>
          </p:cNvSpPr>
          <p:nvPr>
            <p:ph idx="1"/>
          </p:nvPr>
        </p:nvSpPr>
        <p:spPr>
          <a:xfrm>
            <a:off x="381000" y="1752600"/>
            <a:ext cx="8458200" cy="4038600"/>
          </a:xfrm>
        </p:spPr>
        <p:txBody>
          <a:bodyPr/>
          <a:lstStyle/>
          <a:p>
            <a:pPr eaLnBrk="1" hangingPunct="1"/>
            <a:r>
              <a:rPr lang="en-US" dirty="0">
                <a:ea typeface="ＭＳ Ｐゴシック" pitchFamily="-108" charset="-128"/>
                <a:cs typeface="ＭＳ Ｐゴシック" pitchFamily="-108" charset="-128"/>
              </a:rPr>
              <a:t>To understand string formatting, it is probably better to start with an example.</a:t>
            </a:r>
          </a:p>
          <a:p>
            <a:pPr eaLnBrk="1" hangingPunct="1">
              <a:buFont typeface="Wingdings" pitchFamily="-108" charset="2"/>
              <a:buNone/>
            </a:pPr>
            <a:endParaRPr lang="en-US" dirty="0">
              <a:latin typeface="Courier New" pitchFamily="-108" charset="0"/>
              <a:ea typeface="Courier New" pitchFamily="-108" charset="0"/>
              <a:cs typeface="Courier New" pitchFamily="-108" charset="0"/>
            </a:endParaRPr>
          </a:p>
          <a:p>
            <a:pPr eaLnBrk="1" hangingPunct="1">
              <a:buFont typeface="Wingdings" pitchFamily="-108" charset="2"/>
              <a:buNone/>
            </a:pPr>
            <a:r>
              <a:rPr lang="en-US" sz="2800" dirty="0">
                <a:solidFill>
                  <a:srgbClr val="000090"/>
                </a:solidFill>
                <a:latin typeface="Courier New"/>
                <a:ea typeface="Courier New" pitchFamily="-108" charset="0"/>
                <a:cs typeface="Courier New"/>
              </a:rPr>
              <a:t>print("Sorry, is this the {} minute {}?".format(5, </a:t>
            </a:r>
            <a:r>
              <a:rPr lang="fr-FR" sz="2800" dirty="0">
                <a:solidFill>
                  <a:srgbClr val="000090"/>
                </a:solidFill>
                <a:latin typeface="Courier New"/>
                <a:ea typeface="Courier New" pitchFamily="-108" charset="0"/>
                <a:cs typeface="Courier New"/>
              </a:rPr>
              <a:t>'</a:t>
            </a:r>
            <a:r>
              <a:rPr lang="en-US" sz="2800" dirty="0">
                <a:solidFill>
                  <a:srgbClr val="000090"/>
                </a:solidFill>
                <a:latin typeface="Courier New"/>
                <a:ea typeface="Courier New" pitchFamily="-108" charset="0"/>
                <a:cs typeface="Courier New"/>
              </a:rPr>
              <a:t>ARGUMENT</a:t>
            </a:r>
            <a:r>
              <a:rPr lang="fr-FR" sz="2800" dirty="0">
                <a:solidFill>
                  <a:srgbClr val="000090"/>
                </a:solidFill>
                <a:latin typeface="Courier New"/>
                <a:ea typeface="Courier New" pitchFamily="-108" charset="0"/>
                <a:cs typeface="Courier New"/>
              </a:rPr>
              <a:t>'</a:t>
            </a:r>
            <a:r>
              <a:rPr lang="en-US" sz="2800" dirty="0">
                <a:solidFill>
                  <a:srgbClr val="000090"/>
                </a:solidFill>
                <a:latin typeface="Courier New" pitchFamily="-108" charset="0"/>
                <a:ea typeface="Courier New" pitchFamily="-108" charset="0"/>
                <a:cs typeface="Courier New" pitchFamily="-108" charset="0"/>
              </a:rPr>
              <a:t>))</a:t>
            </a:r>
          </a:p>
          <a:p>
            <a:pPr eaLnBrk="1" hangingPunct="1">
              <a:buFont typeface="Wingdings" pitchFamily="-108" charset="2"/>
              <a:buNone/>
            </a:pPr>
            <a:endParaRPr lang="en-US" sz="2800" dirty="0">
              <a:latin typeface="Courier New" pitchFamily="-108" charset="0"/>
              <a:ea typeface="Courier New" pitchFamily="-108" charset="0"/>
              <a:cs typeface="Courier New" pitchFamily="-108" charset="0"/>
            </a:endParaRPr>
          </a:p>
          <a:p>
            <a:pPr eaLnBrk="1" hangingPunct="1">
              <a:buFont typeface="Wingdings" pitchFamily="-108" charset="2"/>
              <a:buNone/>
            </a:pPr>
            <a:r>
              <a:rPr lang="en-US" sz="2800" dirty="0">
                <a:ea typeface="Arial" pitchFamily="-108" charset="0"/>
                <a:cs typeface="Arial" pitchFamily="-108" charset="0"/>
              </a:rPr>
              <a:t>prints</a:t>
            </a:r>
            <a:r>
              <a:rPr lang="en-US" sz="2800" dirty="0">
                <a:latin typeface="Courier New" pitchFamily="-108" charset="0"/>
                <a:ea typeface="Courier New" pitchFamily="-108" charset="0"/>
                <a:cs typeface="Courier New" pitchFamily="-108" charset="0"/>
              </a:rPr>
              <a:t> </a:t>
            </a:r>
            <a:r>
              <a:rPr lang="en-US" sz="2800" dirty="0">
                <a:latin typeface="Courier New"/>
                <a:ea typeface="Courier New" pitchFamily="-108" charset="0"/>
                <a:cs typeface="Courier New"/>
              </a:rPr>
              <a:t>Sorry, is this the 5 minute ARGUMENT</a:t>
            </a:r>
          </a:p>
        </p:txBody>
      </p:sp>
    </p:spTree>
    <p:extLst>
      <p:ext uri="{BB962C8B-B14F-4D97-AF65-F5344CB8AC3E}">
        <p14:creationId xmlns:p14="http://schemas.microsoft.com/office/powerpoint/2010/main" val="2886363060"/>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format method</a:t>
            </a:r>
          </a:p>
        </p:txBody>
      </p:sp>
      <p:sp>
        <p:nvSpPr>
          <p:cNvPr id="4" name="Content Placeholder 3"/>
          <p:cNvSpPr>
            <a:spLocks noGrp="1"/>
          </p:cNvSpPr>
          <p:nvPr>
            <p:ph idx="1"/>
          </p:nvPr>
        </p:nvSpPr>
        <p:spPr/>
        <p:txBody>
          <a:bodyPr/>
          <a:lstStyle/>
          <a:p>
            <a:r>
              <a:rPr lang="en-US" dirty="0">
                <a:solidFill>
                  <a:srgbClr val="000090"/>
                </a:solidFill>
                <a:latin typeface="Courier New"/>
                <a:cs typeface="Courier New"/>
              </a:rPr>
              <a:t>format</a:t>
            </a:r>
            <a:r>
              <a:rPr lang="en-US" dirty="0">
                <a:solidFill>
                  <a:srgbClr val="000090"/>
                </a:solidFill>
              </a:rPr>
              <a:t> </a:t>
            </a:r>
            <a:r>
              <a:rPr lang="en-US" dirty="0"/>
              <a:t>is a method that creates a new string where certain elements of the string are re-organized i.e., </a:t>
            </a:r>
            <a:r>
              <a:rPr lang="en-US" i="1" dirty="0"/>
              <a:t>formatted</a:t>
            </a:r>
            <a:endParaRPr lang="en-US" dirty="0"/>
          </a:p>
          <a:p>
            <a:r>
              <a:rPr lang="en-US" dirty="0"/>
              <a:t>The elements to be re-organized are the curly bracket (</a:t>
            </a:r>
            <a:r>
              <a:rPr lang="en-US" dirty="0" err="1">
                <a:solidFill>
                  <a:srgbClr val="FF0000"/>
                </a:solidFill>
              </a:rPr>
              <a:t>slaufusvigar</a:t>
            </a:r>
            <a:r>
              <a:rPr lang="en-US" dirty="0"/>
              <a:t>) elements in the string.</a:t>
            </a:r>
          </a:p>
          <a:p>
            <a:r>
              <a:rPr lang="en-US" dirty="0"/>
              <a:t>Formatting is complicated, this is just some of the easy stuff (see the docs)</a:t>
            </a:r>
          </a:p>
        </p:txBody>
      </p:sp>
    </p:spTree>
    <p:extLst>
      <p:ext uri="{BB962C8B-B14F-4D97-AF65-F5344CB8AC3E}">
        <p14:creationId xmlns:p14="http://schemas.microsoft.com/office/powerpoint/2010/main" val="3528997493"/>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 </a:t>
            </a:r>
            <a:r>
              <a:rPr lang="en-US" dirty="0" err="1"/>
              <a:t>args</a:t>
            </a:r>
            <a:r>
              <a:rPr lang="en-US" dirty="0"/>
              <a:t> to </a:t>
            </a:r>
            <a:r>
              <a:rPr lang="en-US" dirty="0">
                <a:solidFill>
                  <a:srgbClr val="660066"/>
                </a:solidFill>
                <a:latin typeface="Courier New"/>
                <a:cs typeface="Courier New"/>
              </a:rPr>
              <a:t>{}</a:t>
            </a:r>
          </a:p>
        </p:txBody>
      </p:sp>
      <p:sp>
        <p:nvSpPr>
          <p:cNvPr id="3" name="Content Placeholder 2"/>
          <p:cNvSpPr>
            <a:spLocks noGrp="1"/>
          </p:cNvSpPr>
          <p:nvPr>
            <p:ph idx="1"/>
          </p:nvPr>
        </p:nvSpPr>
        <p:spPr/>
        <p:txBody>
          <a:bodyPr/>
          <a:lstStyle/>
          <a:p>
            <a:r>
              <a:rPr lang="en-US" dirty="0"/>
              <a:t>The string is modified so that the </a:t>
            </a:r>
            <a:r>
              <a:rPr lang="en-US" dirty="0">
                <a:solidFill>
                  <a:srgbClr val="660066"/>
                </a:solidFill>
                <a:latin typeface="Courier New"/>
                <a:cs typeface="Courier New"/>
              </a:rPr>
              <a:t>{} </a:t>
            </a:r>
            <a:r>
              <a:rPr lang="en-US" dirty="0"/>
              <a:t>elements in the string are replaced by the format method arguments</a:t>
            </a:r>
          </a:p>
          <a:p>
            <a:r>
              <a:rPr lang="en-US" dirty="0"/>
              <a:t>They replacement is in order: first </a:t>
            </a:r>
            <a:r>
              <a:rPr lang="en-US" dirty="0">
                <a:solidFill>
                  <a:srgbClr val="660066"/>
                </a:solidFill>
                <a:latin typeface="Courier New"/>
                <a:cs typeface="Courier New"/>
              </a:rPr>
              <a:t>{} </a:t>
            </a:r>
            <a:r>
              <a:rPr lang="en-US" dirty="0"/>
              <a:t>is replaced by the first argument, second </a:t>
            </a:r>
            <a:r>
              <a:rPr lang="en-US" dirty="0">
                <a:solidFill>
                  <a:srgbClr val="660066"/>
                </a:solidFill>
                <a:latin typeface="Courier New"/>
                <a:cs typeface="Courier New"/>
              </a:rPr>
              <a:t>{} </a:t>
            </a:r>
            <a:r>
              <a:rPr lang="en-US" dirty="0"/>
              <a:t>by the second argument and so forth.</a:t>
            </a:r>
          </a:p>
        </p:txBody>
      </p:sp>
    </p:spTree>
    <p:extLst>
      <p:ext uri="{BB962C8B-B14F-4D97-AF65-F5344CB8AC3E}">
        <p14:creationId xmlns:p14="http://schemas.microsoft.com/office/powerpoint/2010/main" val="2806105708"/>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685800" y="1066800"/>
            <a:ext cx="8282726" cy="3733800"/>
          </a:xfrm>
        </p:spPr>
      </p:pic>
    </p:spTree>
    <p:extLst>
      <p:ext uri="{BB962C8B-B14F-4D97-AF65-F5344CB8AC3E}">
        <p14:creationId xmlns:p14="http://schemas.microsoft.com/office/powerpoint/2010/main" val="1059229356"/>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Format string</a:t>
            </a:r>
          </a:p>
        </p:txBody>
      </p:sp>
      <p:sp>
        <p:nvSpPr>
          <p:cNvPr id="81923" name="Rectangle 3"/>
          <p:cNvSpPr>
            <a:spLocks noGrp="1" noChangeArrowheads="1"/>
          </p:cNvSpPr>
          <p:nvPr>
            <p:ph idx="1"/>
          </p:nvPr>
        </p:nvSpPr>
        <p:spPr/>
        <p:txBody>
          <a:bodyPr/>
          <a:lstStyle/>
          <a:p>
            <a:pPr eaLnBrk="1" hangingPunct="1">
              <a:lnSpc>
                <a:spcPct val="90000"/>
              </a:lnSpc>
            </a:pPr>
            <a:r>
              <a:rPr lang="en-US" dirty="0">
                <a:ea typeface="ＭＳ Ｐゴシック" pitchFamily="-108" charset="-128"/>
                <a:cs typeface="ＭＳ Ｐゴシック" pitchFamily="-108" charset="-128"/>
              </a:rPr>
              <a:t>the content of the curly bracket elements are the format string, descriptors of how to organize that particular substitution.</a:t>
            </a:r>
          </a:p>
          <a:p>
            <a:pPr lvl="1">
              <a:lnSpc>
                <a:spcPct val="90000"/>
              </a:lnSpc>
            </a:pPr>
            <a:r>
              <a:rPr lang="en-US" dirty="0">
                <a:ea typeface="ＭＳ Ｐゴシック" pitchFamily="-108" charset="-128"/>
                <a:cs typeface="ＭＳ Ｐゴシック" pitchFamily="-108" charset="-128"/>
              </a:rPr>
              <a:t>types are the kind of thing to substitute, numbers indicate total spaces.</a:t>
            </a:r>
          </a:p>
        </p:txBody>
      </p:sp>
      <p:pic>
        <p:nvPicPr>
          <p:cNvPr id="3" name="Picture 2"/>
          <p:cNvPicPr>
            <a:picLocks noChangeAspect="1"/>
          </p:cNvPicPr>
          <p:nvPr/>
        </p:nvPicPr>
        <p:blipFill>
          <a:blip r:embed="rId3"/>
          <a:stretch>
            <a:fillRect/>
          </a:stretch>
        </p:blipFill>
        <p:spPr>
          <a:xfrm>
            <a:off x="685800" y="4419600"/>
            <a:ext cx="3840480" cy="2133600"/>
          </a:xfrm>
          <a:prstGeom prst="rect">
            <a:avLst/>
          </a:prstGeom>
        </p:spPr>
      </p:pic>
      <p:pic>
        <p:nvPicPr>
          <p:cNvPr id="4" name="Picture 3"/>
          <p:cNvPicPr>
            <a:picLocks noChangeAspect="1"/>
          </p:cNvPicPr>
          <p:nvPr/>
        </p:nvPicPr>
        <p:blipFill>
          <a:blip r:embed="rId4"/>
          <a:stretch>
            <a:fillRect/>
          </a:stretch>
        </p:blipFill>
        <p:spPr>
          <a:xfrm>
            <a:off x="4648200" y="4876800"/>
            <a:ext cx="2895600" cy="1447800"/>
          </a:xfrm>
          <a:prstGeom prst="rect">
            <a:avLst/>
          </a:prstGeom>
        </p:spPr>
      </p:pic>
    </p:spTree>
    <p:extLst>
      <p:ext uri="{BB962C8B-B14F-4D97-AF65-F5344CB8AC3E}">
        <p14:creationId xmlns:p14="http://schemas.microsoft.com/office/powerpoint/2010/main" val="1723637268"/>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Each format string</a:t>
            </a:r>
          </a:p>
        </p:txBody>
      </p:sp>
      <p:sp>
        <p:nvSpPr>
          <p:cNvPr id="3" name="Content Placeholder 2"/>
          <p:cNvSpPr>
            <a:spLocks noGrp="1"/>
          </p:cNvSpPr>
          <p:nvPr>
            <p:ph idx="1"/>
          </p:nvPr>
        </p:nvSpPr>
        <p:spPr/>
        <p:txBody>
          <a:bodyPr/>
          <a:lstStyle/>
          <a:p>
            <a:r>
              <a:rPr lang="en-US" dirty="0"/>
              <a:t>Each bracket looks like </a:t>
            </a:r>
          </a:p>
          <a:p>
            <a:pPr marL="0" indent="0">
              <a:buNone/>
            </a:pPr>
            <a:r>
              <a:rPr lang="en-US" dirty="0"/>
              <a:t>	</a:t>
            </a:r>
            <a:r>
              <a:rPr lang="en-US" sz="2400" dirty="0">
                <a:latin typeface="Courier New"/>
                <a:cs typeface="Courier New"/>
              </a:rPr>
              <a:t>{:align width .precision descriptor}</a:t>
            </a:r>
          </a:p>
          <a:p>
            <a:pPr lvl="1"/>
            <a:r>
              <a:rPr lang="en-US" dirty="0">
                <a:latin typeface="Courier New"/>
                <a:cs typeface="Courier New"/>
              </a:rPr>
              <a:t>align</a:t>
            </a:r>
            <a:r>
              <a:rPr lang="en-US" dirty="0"/>
              <a:t> is optional (default left)</a:t>
            </a:r>
          </a:p>
          <a:p>
            <a:pPr lvl="1"/>
            <a:r>
              <a:rPr lang="en-US" dirty="0">
                <a:latin typeface="Courier New"/>
                <a:cs typeface="Courier New"/>
              </a:rPr>
              <a:t>width</a:t>
            </a:r>
            <a:r>
              <a:rPr lang="en-US" dirty="0"/>
              <a:t> is how many spaces (default just enough)</a:t>
            </a:r>
          </a:p>
          <a:p>
            <a:pPr lvl="1"/>
            <a:r>
              <a:rPr lang="en-US" dirty="0">
                <a:latin typeface="Courier New"/>
                <a:cs typeface="Courier New"/>
              </a:rPr>
              <a:t>.precision </a:t>
            </a:r>
            <a:r>
              <a:rPr lang="en-US" dirty="0"/>
              <a:t>is for floating point rounding (default no rounding)</a:t>
            </a:r>
          </a:p>
          <a:p>
            <a:pPr lvl="1"/>
            <a:r>
              <a:rPr lang="en-US" dirty="0">
                <a:latin typeface="Courier New"/>
                <a:cs typeface="Courier New"/>
              </a:rPr>
              <a:t>type</a:t>
            </a:r>
            <a:r>
              <a:rPr lang="en-US" dirty="0"/>
              <a:t> is the expected type (error if the </a:t>
            </a:r>
            <a:r>
              <a:rPr lang="en-US" dirty="0" err="1"/>
              <a:t>arg</a:t>
            </a:r>
            <a:r>
              <a:rPr lang="en-US" dirty="0"/>
              <a:t> is the wrong type)</a:t>
            </a:r>
          </a:p>
        </p:txBody>
      </p:sp>
    </p:spTree>
    <p:extLst>
      <p:ext uri="{BB962C8B-B14F-4D97-AF65-F5344CB8AC3E}">
        <p14:creationId xmlns:p14="http://schemas.microsoft.com/office/powerpoint/2010/main" val="2953338828"/>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609600" y="1066800"/>
            <a:ext cx="7793990" cy="4343400"/>
          </a:xfrm>
        </p:spPr>
      </p:pic>
    </p:spTree>
    <p:extLst>
      <p:ext uri="{BB962C8B-B14F-4D97-AF65-F5344CB8AC3E}">
        <p14:creationId xmlns:p14="http://schemas.microsoft.com/office/powerpoint/2010/main" val="3194666275"/>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Nice table</a:t>
            </a:r>
          </a:p>
        </p:txBody>
      </p:sp>
      <p:pic>
        <p:nvPicPr>
          <p:cNvPr id="5" name="Content Placeholder 4"/>
          <p:cNvPicPr>
            <a:picLocks noGrp="1" noChangeAspect="1"/>
          </p:cNvPicPr>
          <p:nvPr>
            <p:ph idx="1"/>
          </p:nvPr>
        </p:nvPicPr>
        <p:blipFill>
          <a:blip r:embed="rId2"/>
          <a:stretch>
            <a:fillRect/>
          </a:stretch>
        </p:blipFill>
        <p:spPr>
          <a:xfrm>
            <a:off x="1219200" y="1905000"/>
            <a:ext cx="6992374" cy="2590800"/>
          </a:xfrm>
        </p:spPr>
      </p:pic>
    </p:spTree>
    <p:extLst>
      <p:ext uri="{BB962C8B-B14F-4D97-AF65-F5344CB8AC3E}">
        <p14:creationId xmlns:p14="http://schemas.microsoft.com/office/powerpoint/2010/main" val="30098773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a:t>Definition</a:t>
            </a:r>
          </a:p>
        </p:txBody>
      </p:sp>
      <p:sp>
        <p:nvSpPr>
          <p:cNvPr id="20483" name="Rectangle 3"/>
          <p:cNvSpPr>
            <a:spLocks noGrp="1" noChangeArrowheads="1"/>
          </p:cNvSpPr>
          <p:nvPr>
            <p:ph idx="1"/>
          </p:nvPr>
        </p:nvSpPr>
        <p:spPr/>
        <p:txBody>
          <a:bodyPr/>
          <a:lstStyle/>
          <a:p>
            <a:r>
              <a:rPr lang="en-US" dirty="0"/>
              <a:t>Computer science is a discipline that involves the understanding and design of computers and computational processes.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a:noFill/>
        </p:spPr>
        <p:txBody>
          <a:bodyPr lIns="92075" tIns="46038" rIns="92075" bIns="46038"/>
          <a:lstStyle/>
          <a:p>
            <a:pPr eaLnBrk="1" hangingPunct="1"/>
            <a:r>
              <a:rPr lang="en-US">
                <a:latin typeface="Arial" pitchFamily="-109" charset="0"/>
              </a:rPr>
              <a:t>Software</a:t>
            </a:r>
          </a:p>
        </p:txBody>
      </p:sp>
      <p:sp>
        <p:nvSpPr>
          <p:cNvPr id="102403" name="Rectangle 3"/>
          <p:cNvSpPr>
            <a:spLocks noGrp="1" noChangeArrowheads="1"/>
          </p:cNvSpPr>
          <p:nvPr>
            <p:ph idx="1"/>
          </p:nvPr>
        </p:nvSpPr>
        <p:spPr>
          <a:noFill/>
        </p:spPr>
        <p:txBody>
          <a:bodyPr lIns="92075" tIns="46038" rIns="92075" bIns="46038"/>
          <a:lstStyle/>
          <a:p>
            <a:pPr eaLnBrk="1" hangingPunct="1"/>
            <a:r>
              <a:rPr lang="en-US">
                <a:latin typeface="Arial" pitchFamily="-109" charset="0"/>
              </a:rPr>
              <a:t>the programs available for execution</a:t>
            </a:r>
          </a:p>
          <a:p>
            <a:pPr eaLnBrk="1" hangingPunct="1"/>
            <a:r>
              <a:rPr lang="en-US">
                <a:latin typeface="Arial" pitchFamily="-109" charset="0"/>
              </a:rPr>
              <a:t>simple classification</a:t>
            </a:r>
          </a:p>
          <a:p>
            <a:pPr lvl="1" eaLnBrk="1" hangingPunct="1"/>
            <a:r>
              <a:rPr lang="en-US">
                <a:latin typeface="Arial" pitchFamily="-109" charset="0"/>
              </a:rPr>
              <a:t>system software</a:t>
            </a:r>
          </a:p>
          <a:p>
            <a:pPr lvl="1" eaLnBrk="1" hangingPunct="1"/>
            <a:r>
              <a:rPr lang="en-US">
                <a:latin typeface="Arial" pitchFamily="-109" charset="0"/>
              </a:rPr>
              <a:t>application software</a:t>
            </a:r>
          </a:p>
        </p:txBody>
      </p:sp>
    </p:spTree>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p:txBody>
          <a:bodyPr/>
          <a:lstStyle/>
          <a:p>
            <a:pPr eaLnBrk="1" hangingPunct="1"/>
            <a:r>
              <a:rPr lang="en-US" dirty="0">
                <a:ea typeface="ＭＳ Ｐゴシック" pitchFamily="-108" charset="-128"/>
                <a:cs typeface="ＭＳ Ｐゴシック" pitchFamily="-108" charset="-128"/>
              </a:rPr>
              <a:t>Floating Point Precision</a:t>
            </a:r>
          </a:p>
        </p:txBody>
      </p:sp>
      <p:sp>
        <p:nvSpPr>
          <p:cNvPr id="90115" name="Rectangle 3"/>
          <p:cNvSpPr>
            <a:spLocks noGrp="1" noChangeArrowheads="1"/>
          </p:cNvSpPr>
          <p:nvPr>
            <p:ph idx="1"/>
          </p:nvPr>
        </p:nvSpPr>
        <p:spPr>
          <a:xfrm>
            <a:off x="457200" y="1524000"/>
            <a:ext cx="8229600" cy="4343400"/>
          </a:xfrm>
        </p:spPr>
        <p:txBody>
          <a:bodyPr/>
          <a:lstStyle/>
          <a:p>
            <a:pPr marL="0" indent="0" eaLnBrk="1" hangingPunct="1">
              <a:buNone/>
            </a:pPr>
            <a:r>
              <a:rPr lang="en-US" dirty="0">
                <a:latin typeface="+mj-lt"/>
                <a:ea typeface="Courier New" pitchFamily="-108" charset="0"/>
                <a:cs typeface="Courier New" pitchFamily="-108" charset="0"/>
              </a:rPr>
              <a:t>Can round floating point to specific number of decimal places</a:t>
            </a:r>
          </a:p>
        </p:txBody>
      </p:sp>
      <p:pic>
        <p:nvPicPr>
          <p:cNvPr id="2" name="Picture 1"/>
          <p:cNvPicPr>
            <a:picLocks noChangeAspect="1"/>
          </p:cNvPicPr>
          <p:nvPr/>
        </p:nvPicPr>
        <p:blipFill>
          <a:blip r:embed="rId3"/>
          <a:stretch>
            <a:fillRect/>
          </a:stretch>
        </p:blipFill>
        <p:spPr>
          <a:xfrm>
            <a:off x="1" y="2590800"/>
            <a:ext cx="9143999" cy="2189087"/>
          </a:xfrm>
          <a:prstGeom prst="rect">
            <a:avLst/>
          </a:prstGeom>
        </p:spPr>
      </p:pic>
    </p:spTree>
    <p:extLst>
      <p:ext uri="{BB962C8B-B14F-4D97-AF65-F5344CB8AC3E}">
        <p14:creationId xmlns:p14="http://schemas.microsoft.com/office/powerpoint/2010/main" val="3674225607"/>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3"/>
          <p:cNvSpPr>
            <a:spLocks noGrp="1"/>
          </p:cNvSpPr>
          <p:nvPr>
            <p:ph type="ctrTitle"/>
          </p:nvPr>
        </p:nvSpPr>
        <p:spPr/>
        <p:txBody>
          <a:bodyPr/>
          <a:lstStyle/>
          <a:p>
            <a:r>
              <a:rPr lang="en-US" dirty="0">
                <a:ea typeface="ＭＳ Ｐゴシック" pitchFamily="-108" charset="-128"/>
                <a:cs typeface="ＭＳ Ｐゴシック" pitchFamily="-108" charset="-128"/>
              </a:rPr>
              <a:t>Iteration (</a:t>
            </a:r>
            <a:r>
              <a:rPr lang="en-US" dirty="0" err="1">
                <a:solidFill>
                  <a:srgbClr val="FF0000"/>
                </a:solidFill>
                <a:ea typeface="ＭＳ Ｐゴシック" pitchFamily="-108" charset="-128"/>
                <a:cs typeface="ＭＳ Ｐゴシック" pitchFamily="-108" charset="-128"/>
              </a:rPr>
              <a:t>ítrun</a:t>
            </a:r>
            <a:r>
              <a:rPr lang="en-US" dirty="0">
                <a:ea typeface="ＭＳ Ｐゴシック" pitchFamily="-108" charset="-128"/>
                <a:cs typeface="ＭＳ Ｐゴシック" pitchFamily="-108" charset="-128"/>
              </a:rPr>
              <a:t>)</a:t>
            </a:r>
          </a:p>
        </p:txBody>
      </p:sp>
      <p:sp>
        <p:nvSpPr>
          <p:cNvPr id="68611" name="Subtitle 4"/>
          <p:cNvSpPr>
            <a:spLocks noGrp="1"/>
          </p:cNvSpPr>
          <p:nvPr>
            <p:ph type="subTitle" idx="1"/>
          </p:nvPr>
        </p:nvSpPr>
        <p:spPr/>
        <p:txBody>
          <a:bodyPr/>
          <a:lstStyle/>
          <a:p>
            <a:pPr>
              <a:buFont typeface="Wingdings" pitchFamily="-108" charset="2"/>
              <a:buNone/>
            </a:pPr>
            <a:endParaRPr lang="en-US">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4273664772"/>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iteration through a sequence</a:t>
            </a:r>
          </a:p>
        </p:txBody>
      </p:sp>
      <p:sp>
        <p:nvSpPr>
          <p:cNvPr id="69635" name="Rectangle 3"/>
          <p:cNvSpPr>
            <a:spLocks noGrp="1" noChangeArrowheads="1"/>
          </p:cNvSpPr>
          <p:nvPr>
            <p:ph idx="1"/>
          </p:nvPr>
        </p:nvSpPr>
        <p:spPr/>
        <p:txBody>
          <a:bodyPr/>
          <a:lstStyle/>
          <a:p>
            <a:pPr eaLnBrk="1" hangingPunct="1"/>
            <a:r>
              <a:rPr lang="en-US" dirty="0">
                <a:ea typeface="ＭＳ Ｐゴシック" pitchFamily="-108" charset="-128"/>
                <a:cs typeface="ＭＳ Ｐゴシック" pitchFamily="-108" charset="-128"/>
              </a:rPr>
              <a:t>To date we have seen the while loop as a way to iterate over a suite (a group of python statements)</a:t>
            </a:r>
          </a:p>
          <a:p>
            <a:pPr eaLnBrk="1" hangingPunct="1"/>
            <a:r>
              <a:rPr lang="en-US" dirty="0">
                <a:ea typeface="ＭＳ Ｐゴシック" pitchFamily="-108" charset="-128"/>
                <a:cs typeface="ＭＳ Ｐゴシック" pitchFamily="-108" charset="-128"/>
              </a:rPr>
              <a:t>We briefly touched on the for statement for iteration, such as the elements of a list or a string</a:t>
            </a:r>
          </a:p>
        </p:txBody>
      </p:sp>
    </p:spTree>
    <p:extLst>
      <p:ext uri="{BB962C8B-B14F-4D97-AF65-F5344CB8AC3E}">
        <p14:creationId xmlns:p14="http://schemas.microsoft.com/office/powerpoint/2010/main" val="1484760273"/>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for statement</a:t>
            </a:r>
          </a:p>
        </p:txBody>
      </p:sp>
      <p:sp>
        <p:nvSpPr>
          <p:cNvPr id="70659" name="Rectangle 3"/>
          <p:cNvSpPr>
            <a:spLocks noGrp="1" noChangeArrowheads="1"/>
          </p:cNvSpPr>
          <p:nvPr>
            <p:ph idx="1"/>
          </p:nvPr>
        </p:nvSpPr>
        <p:spPr/>
        <p:txBody>
          <a:bodyPr/>
          <a:lstStyle/>
          <a:p>
            <a:pPr marL="0" indent="0" eaLnBrk="1" hangingPunct="1">
              <a:buFont typeface="Wingdings" pitchFamily="-108" charset="2"/>
              <a:buNone/>
            </a:pPr>
            <a:r>
              <a:rPr lang="en-US">
                <a:ea typeface="Arial" pitchFamily="-108" charset="0"/>
                <a:cs typeface="Arial" pitchFamily="-108" charset="0"/>
              </a:rPr>
              <a:t>We use the for statement to process each element of a list, one element at a time</a:t>
            </a:r>
          </a:p>
          <a:p>
            <a:pPr marL="0" indent="0" eaLnBrk="1" hangingPunct="1">
              <a:buFont typeface="Wingdings" pitchFamily="-108" charset="2"/>
              <a:buNone/>
            </a:pPr>
            <a:endParaRPr lang="en-US">
              <a:latin typeface="Courier New" pitchFamily="-108" charset="0"/>
              <a:ea typeface="Courier New" pitchFamily="-108" charset="0"/>
              <a:cs typeface="Courier New" pitchFamily="-108" charset="0"/>
            </a:endParaRPr>
          </a:p>
          <a:p>
            <a:pPr marL="0" indent="0" eaLnBrk="1" hangingPunct="1">
              <a:buFont typeface="Wingdings" pitchFamily="-108" charset="2"/>
              <a:buNone/>
            </a:pPr>
            <a:r>
              <a:rPr lang="en-US">
                <a:latin typeface="Courier New" pitchFamily="-108" charset="0"/>
                <a:ea typeface="Courier New" pitchFamily="-108" charset="0"/>
                <a:cs typeface="Courier New" pitchFamily="-108" charset="0"/>
              </a:rPr>
              <a:t>for item in sequence:</a:t>
            </a:r>
          </a:p>
          <a:p>
            <a:pPr marL="0" indent="0" eaLnBrk="1" hangingPunct="1">
              <a:buFont typeface="Wingdings" pitchFamily="-108" charset="2"/>
              <a:buNone/>
            </a:pPr>
            <a:r>
              <a:rPr lang="en-US">
                <a:latin typeface="Courier New" pitchFamily="-108" charset="0"/>
                <a:ea typeface="Courier New" pitchFamily="-108" charset="0"/>
                <a:cs typeface="Courier New" pitchFamily="-108" charset="0"/>
              </a:rPr>
              <a:t>	suite</a:t>
            </a:r>
          </a:p>
        </p:txBody>
      </p:sp>
    </p:spTree>
    <p:extLst>
      <p:ext uri="{BB962C8B-B14F-4D97-AF65-F5344CB8AC3E}">
        <p14:creationId xmlns:p14="http://schemas.microsoft.com/office/powerpoint/2010/main" val="3596691512"/>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1026"/>
          <p:cNvSpPr>
            <a:spLocks noGrp="1" noChangeArrowheads="1"/>
          </p:cNvSpPr>
          <p:nvPr>
            <p:ph type="title"/>
          </p:nvPr>
        </p:nvSpPr>
        <p:spPr>
          <a:xfrm>
            <a:off x="457200" y="457200"/>
            <a:ext cx="8229600" cy="838200"/>
          </a:xfrm>
        </p:spPr>
        <p:txBody>
          <a:bodyPr/>
          <a:lstStyle/>
          <a:p>
            <a:pPr eaLnBrk="1" hangingPunct="1"/>
            <a:r>
              <a:rPr lang="en-US">
                <a:ea typeface="ＭＳ Ｐゴシック" pitchFamily="-108" charset="-128"/>
                <a:cs typeface="ＭＳ Ｐゴシック" pitchFamily="-108" charset="-128"/>
              </a:rPr>
              <a:t>What </a:t>
            </a:r>
            <a:r>
              <a:rPr lang="en-US">
                <a:latin typeface="Courier New" pitchFamily="-108" charset="0"/>
                <a:ea typeface="ＭＳ Ｐゴシック" pitchFamily="-108" charset="-128"/>
                <a:cs typeface="ＭＳ Ｐゴシック" pitchFamily="-108" charset="-128"/>
              </a:rPr>
              <a:t>for</a:t>
            </a:r>
            <a:r>
              <a:rPr lang="en-US">
                <a:ea typeface="ＭＳ Ｐゴシック" pitchFamily="-108" charset="-128"/>
                <a:cs typeface="ＭＳ Ｐゴシック" pitchFamily="-108" charset="-128"/>
              </a:rPr>
              <a:t> means</a:t>
            </a:r>
          </a:p>
        </p:txBody>
      </p:sp>
      <p:sp>
        <p:nvSpPr>
          <p:cNvPr id="71683" name="Rectangle 1027"/>
          <p:cNvSpPr>
            <a:spLocks noGrp="1" noChangeArrowheads="1"/>
          </p:cNvSpPr>
          <p:nvPr>
            <p:ph idx="1"/>
          </p:nvPr>
        </p:nvSpPr>
        <p:spPr>
          <a:xfrm>
            <a:off x="304800" y="1143000"/>
            <a:ext cx="8534400" cy="4724400"/>
          </a:xfrm>
        </p:spPr>
        <p:txBody>
          <a:bodyPr/>
          <a:lstStyle/>
          <a:p>
            <a:pPr marL="0" indent="0" eaLnBrk="1" hangingPunct="1">
              <a:buFont typeface="Wingdings" pitchFamily="-108" charset="2"/>
              <a:buNone/>
            </a:pPr>
            <a:r>
              <a:rPr lang="en-US" sz="2800" dirty="0" err="1">
                <a:solidFill>
                  <a:schemeClr val="accent6"/>
                </a:solidFill>
                <a:latin typeface="Courier New"/>
                <a:ea typeface="ＭＳ Ｐゴシック" pitchFamily="-108" charset="-128"/>
                <a:cs typeface="Courier New"/>
              </a:rPr>
              <a:t>my_str</a:t>
            </a:r>
            <a:r>
              <a:rPr lang="en-US" sz="2800" dirty="0">
                <a:solidFill>
                  <a:schemeClr val="accent6"/>
                </a:solidFill>
                <a:latin typeface="Courier New"/>
                <a:ea typeface="ＭＳ Ｐゴシック" pitchFamily="-108" charset="-128"/>
                <a:cs typeface="Courier New"/>
              </a:rPr>
              <a:t>=</a:t>
            </a:r>
            <a:r>
              <a:rPr lang="fr-FR" sz="2800" dirty="0">
                <a:solidFill>
                  <a:schemeClr val="accent6"/>
                </a:solidFill>
                <a:latin typeface="Courier New"/>
                <a:ea typeface="ＭＳ Ｐゴシック" pitchFamily="-108" charset="-128"/>
                <a:cs typeface="Courier New"/>
              </a:rPr>
              <a:t>'</a:t>
            </a:r>
            <a:r>
              <a:rPr lang="en-US" sz="2800" dirty="0" err="1">
                <a:solidFill>
                  <a:schemeClr val="accent6"/>
                </a:solidFill>
                <a:latin typeface="Courier New"/>
                <a:ea typeface="ＭＳ Ｐゴシック" pitchFamily="-108" charset="-128"/>
                <a:cs typeface="Courier New"/>
              </a:rPr>
              <a:t>abc</a:t>
            </a:r>
            <a:r>
              <a:rPr lang="fr-FR" sz="2800" dirty="0">
                <a:solidFill>
                  <a:schemeClr val="accent6"/>
                </a:solidFill>
                <a:latin typeface="Courier New"/>
                <a:ea typeface="ＭＳ Ｐゴシック" pitchFamily="-108" charset="-128"/>
                <a:cs typeface="Courier New"/>
              </a:rPr>
              <a:t>'</a:t>
            </a:r>
            <a:endParaRPr lang="en-US" sz="2800" dirty="0">
              <a:solidFill>
                <a:schemeClr val="accent6"/>
              </a:solidFill>
              <a:latin typeface="Courier New"/>
              <a:ea typeface="ＭＳ Ｐゴシック" pitchFamily="-108" charset="-128"/>
              <a:cs typeface="Courier New"/>
            </a:endParaRPr>
          </a:p>
          <a:p>
            <a:pPr marL="0" indent="0" eaLnBrk="1" hangingPunct="1">
              <a:buFont typeface="Wingdings" pitchFamily="-108" charset="2"/>
              <a:buNone/>
            </a:pPr>
            <a:r>
              <a:rPr lang="en-US" sz="2800" dirty="0">
                <a:solidFill>
                  <a:schemeClr val="accent6"/>
                </a:solidFill>
                <a:latin typeface="Courier New"/>
                <a:ea typeface="ＭＳ Ｐゴシック" pitchFamily="-108" charset="-128"/>
                <a:cs typeface="Courier New"/>
              </a:rPr>
              <a:t>for char in </a:t>
            </a:r>
            <a:r>
              <a:rPr lang="fr-FR" sz="2800" dirty="0">
                <a:solidFill>
                  <a:schemeClr val="accent6"/>
                </a:solidFill>
                <a:latin typeface="Courier New"/>
                <a:ea typeface="ＭＳ Ｐゴシック" pitchFamily="-108" charset="-128"/>
                <a:cs typeface="Courier New"/>
              </a:rPr>
              <a:t>'</a:t>
            </a:r>
            <a:r>
              <a:rPr lang="en-US" sz="2800" dirty="0" err="1">
                <a:solidFill>
                  <a:schemeClr val="accent6"/>
                </a:solidFill>
                <a:latin typeface="Courier New"/>
                <a:ea typeface="ＭＳ Ｐゴシック" pitchFamily="-108" charset="-128"/>
                <a:cs typeface="Courier New"/>
              </a:rPr>
              <a:t>abc</a:t>
            </a:r>
            <a:r>
              <a:rPr lang="fr-FR" sz="2800" dirty="0">
                <a:solidFill>
                  <a:schemeClr val="accent6"/>
                </a:solidFill>
                <a:latin typeface="Courier New"/>
                <a:ea typeface="ＭＳ Ｐゴシック" pitchFamily="-108" charset="-128"/>
                <a:cs typeface="Courier New"/>
              </a:rPr>
              <a:t>'</a:t>
            </a:r>
            <a:r>
              <a:rPr lang="en-US" sz="2800" dirty="0">
                <a:solidFill>
                  <a:schemeClr val="accent6"/>
                </a:solidFill>
                <a:latin typeface="Courier New"/>
                <a:ea typeface="ＭＳ Ｐゴシック" pitchFamily="-108" charset="-128"/>
                <a:cs typeface="Courier New"/>
              </a:rPr>
              <a:t>:</a:t>
            </a:r>
          </a:p>
          <a:p>
            <a:pPr marL="0" indent="0" eaLnBrk="1" hangingPunct="1">
              <a:buFont typeface="Wingdings" pitchFamily="-108" charset="2"/>
              <a:buNone/>
            </a:pPr>
            <a:r>
              <a:rPr lang="en-US" sz="2800" dirty="0">
                <a:solidFill>
                  <a:schemeClr val="accent6"/>
                </a:solidFill>
                <a:latin typeface="Courier New"/>
                <a:ea typeface="ＭＳ Ｐゴシック" pitchFamily="-108" charset="-128"/>
                <a:cs typeface="Courier New"/>
              </a:rPr>
              <a:t>	print(char)</a:t>
            </a:r>
          </a:p>
          <a:p>
            <a:pPr marL="0" indent="0" eaLnBrk="1" hangingPunct="1"/>
            <a:r>
              <a:rPr lang="en-US" dirty="0">
                <a:ea typeface="ＭＳ Ｐゴシック" pitchFamily="-108" charset="-128"/>
                <a:cs typeface="ＭＳ Ｐゴシック" pitchFamily="-108" charset="-128"/>
              </a:rPr>
              <a:t> first time through, char = </a:t>
            </a:r>
            <a:r>
              <a:rPr lang="fr-FR" dirty="0">
                <a:ea typeface="ＭＳ Ｐゴシック" pitchFamily="-108" charset="-128"/>
                <a:cs typeface="ＭＳ Ｐゴシック" pitchFamily="-108" charset="-128"/>
              </a:rPr>
              <a:t>'</a:t>
            </a:r>
            <a:r>
              <a:rPr lang="en-US" dirty="0">
                <a:ea typeface="ＭＳ Ｐゴシック" pitchFamily="-108" charset="-128"/>
                <a:cs typeface="ＭＳ Ｐゴシック" pitchFamily="-108" charset="-128"/>
              </a:rPr>
              <a:t>a</a:t>
            </a:r>
            <a:r>
              <a:rPr lang="fr-FR" dirty="0">
                <a:ea typeface="ＭＳ Ｐゴシック" pitchFamily="-108" charset="-128"/>
                <a:cs typeface="ＭＳ Ｐゴシック" pitchFamily="-108" charset="-128"/>
              </a:rPr>
              <a:t>'</a:t>
            </a:r>
            <a:r>
              <a:rPr lang="en-US" dirty="0">
                <a:ea typeface="ＭＳ Ｐゴシック" pitchFamily="-108" charset="-128"/>
                <a:cs typeface="ＭＳ Ｐゴシック" pitchFamily="-108" charset="-128"/>
              </a:rPr>
              <a:t> (</a:t>
            </a:r>
            <a:r>
              <a:rPr lang="en-US" dirty="0" err="1">
                <a:ea typeface="ＭＳ Ｐゴシック" pitchFamily="-108" charset="-128"/>
                <a:cs typeface="ＭＳ Ｐゴシック" pitchFamily="-108" charset="-128"/>
              </a:rPr>
              <a:t>my_str</a:t>
            </a:r>
            <a:r>
              <a:rPr lang="en-US" dirty="0">
                <a:ea typeface="ＭＳ Ｐゴシック" pitchFamily="-108" charset="-128"/>
                <a:cs typeface="ＭＳ Ｐゴシック" pitchFamily="-108" charset="-128"/>
              </a:rPr>
              <a:t>[0])</a:t>
            </a:r>
          </a:p>
          <a:p>
            <a:pPr marL="0" indent="0" eaLnBrk="1" hangingPunct="1"/>
            <a:r>
              <a:rPr lang="en-US" dirty="0">
                <a:ea typeface="ＭＳ Ｐゴシック" pitchFamily="-108" charset="-128"/>
                <a:cs typeface="ＭＳ Ｐゴシック" pitchFamily="-108" charset="-128"/>
              </a:rPr>
              <a:t> second time through, char=</a:t>
            </a:r>
            <a:r>
              <a:rPr lang="fr-FR" dirty="0">
                <a:ea typeface="ＭＳ Ｐゴシック" pitchFamily="-108" charset="-128"/>
                <a:cs typeface="ＭＳ Ｐゴシック" pitchFamily="-108" charset="-128"/>
              </a:rPr>
              <a:t>'</a:t>
            </a:r>
            <a:r>
              <a:rPr lang="en-US" dirty="0">
                <a:ea typeface="ＭＳ Ｐゴシック" pitchFamily="-108" charset="-128"/>
                <a:cs typeface="ＭＳ Ｐゴシック" pitchFamily="-108" charset="-128"/>
              </a:rPr>
              <a:t>b</a:t>
            </a:r>
            <a:r>
              <a:rPr lang="fr-FR" dirty="0">
                <a:ea typeface="ＭＳ Ｐゴシック" pitchFamily="-108" charset="-128"/>
                <a:cs typeface="ＭＳ Ｐゴシック" pitchFamily="-108" charset="-128"/>
              </a:rPr>
              <a:t>'</a:t>
            </a:r>
            <a:r>
              <a:rPr lang="en-US" dirty="0">
                <a:ea typeface="ＭＳ Ｐゴシック" pitchFamily="-108" charset="-128"/>
                <a:cs typeface="ＭＳ Ｐゴシック" pitchFamily="-108" charset="-128"/>
              </a:rPr>
              <a:t> (</a:t>
            </a:r>
            <a:r>
              <a:rPr lang="en-US" dirty="0" err="1">
                <a:ea typeface="ＭＳ Ｐゴシック" pitchFamily="-108" charset="-128"/>
                <a:cs typeface="ＭＳ Ｐゴシック" pitchFamily="-108" charset="-128"/>
              </a:rPr>
              <a:t>my_str</a:t>
            </a:r>
            <a:r>
              <a:rPr lang="en-US" dirty="0">
                <a:ea typeface="ＭＳ Ｐゴシック" pitchFamily="-108" charset="-128"/>
                <a:cs typeface="ＭＳ Ｐゴシック" pitchFamily="-108" charset="-128"/>
              </a:rPr>
              <a:t>[1])</a:t>
            </a:r>
          </a:p>
          <a:p>
            <a:pPr marL="0" indent="0" eaLnBrk="1" hangingPunct="1"/>
            <a:r>
              <a:rPr lang="en-US" dirty="0">
                <a:ea typeface="ＭＳ Ｐゴシック" pitchFamily="-108" charset="-128"/>
                <a:cs typeface="ＭＳ Ｐゴシック" pitchFamily="-108" charset="-128"/>
              </a:rPr>
              <a:t> third time through, char=</a:t>
            </a:r>
            <a:r>
              <a:rPr lang="fr-FR" dirty="0">
                <a:ea typeface="ＭＳ Ｐゴシック" pitchFamily="-108" charset="-128"/>
                <a:cs typeface="ＭＳ Ｐゴシック" pitchFamily="-108" charset="-128"/>
              </a:rPr>
              <a:t>'</a:t>
            </a:r>
            <a:r>
              <a:rPr lang="en-US" dirty="0">
                <a:ea typeface="ＭＳ Ｐゴシック" pitchFamily="-108" charset="-128"/>
                <a:cs typeface="ＭＳ Ｐゴシック" pitchFamily="-108" charset="-128"/>
              </a:rPr>
              <a:t>c</a:t>
            </a:r>
            <a:r>
              <a:rPr lang="fr-FR" dirty="0">
                <a:ea typeface="ＭＳ Ｐゴシック" pitchFamily="-108" charset="-128"/>
                <a:cs typeface="ＭＳ Ｐゴシック" pitchFamily="-108" charset="-128"/>
              </a:rPr>
              <a:t>'</a:t>
            </a:r>
            <a:r>
              <a:rPr lang="en-US" dirty="0">
                <a:ea typeface="ＭＳ Ｐゴシック" pitchFamily="-108" charset="-128"/>
                <a:cs typeface="ＭＳ Ｐゴシック" pitchFamily="-108" charset="-128"/>
              </a:rPr>
              <a:t> (</a:t>
            </a:r>
            <a:r>
              <a:rPr lang="en-US" dirty="0" err="1">
                <a:ea typeface="ＭＳ Ｐゴシック" pitchFamily="-108" charset="-128"/>
                <a:cs typeface="ＭＳ Ｐゴシック" pitchFamily="-108" charset="-128"/>
              </a:rPr>
              <a:t>my_str</a:t>
            </a:r>
            <a:r>
              <a:rPr lang="en-US" dirty="0">
                <a:ea typeface="ＭＳ Ｐゴシック" pitchFamily="-108" charset="-128"/>
                <a:cs typeface="ＭＳ Ｐゴシック" pitchFamily="-108" charset="-128"/>
              </a:rPr>
              <a:t>[2])</a:t>
            </a:r>
          </a:p>
          <a:p>
            <a:pPr marL="0" indent="0" eaLnBrk="1" hangingPunct="1"/>
            <a:r>
              <a:rPr lang="en-US" dirty="0">
                <a:ea typeface="ＭＳ Ｐゴシック" pitchFamily="-108" charset="-128"/>
                <a:cs typeface="ＭＳ Ｐゴシック" pitchFamily="-108" charset="-128"/>
              </a:rPr>
              <a:t> no more sequence left, for ends</a:t>
            </a:r>
          </a:p>
        </p:txBody>
      </p:sp>
    </p:spTree>
    <p:extLst>
      <p:ext uri="{BB962C8B-B14F-4D97-AF65-F5344CB8AC3E}">
        <p14:creationId xmlns:p14="http://schemas.microsoft.com/office/powerpoint/2010/main" val="3745118330"/>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Power of the for statement</a:t>
            </a:r>
          </a:p>
        </p:txBody>
      </p:sp>
      <p:sp>
        <p:nvSpPr>
          <p:cNvPr id="72707" name="Rectangle 3"/>
          <p:cNvSpPr>
            <a:spLocks noGrp="1" noChangeArrowheads="1"/>
          </p:cNvSpPr>
          <p:nvPr>
            <p:ph idx="1"/>
          </p:nvPr>
        </p:nvSpPr>
        <p:spPr/>
        <p:txBody>
          <a:bodyPr/>
          <a:lstStyle/>
          <a:p>
            <a:pPr eaLnBrk="1" hangingPunct="1"/>
            <a:r>
              <a:rPr lang="en-US">
                <a:ea typeface="ＭＳ Ｐゴシック" pitchFamily="-108" charset="-128"/>
                <a:cs typeface="ＭＳ Ｐゴシック" pitchFamily="-108" charset="-128"/>
              </a:rPr>
              <a:t>Sequence iteration as provided by the for state is very powerful and very useful in python.</a:t>
            </a:r>
          </a:p>
          <a:p>
            <a:pPr eaLnBrk="1" hangingPunct="1"/>
            <a:r>
              <a:rPr lang="en-US">
                <a:ea typeface="ＭＳ Ｐゴシック" pitchFamily="-108" charset="-128"/>
                <a:cs typeface="ＭＳ Ｐゴシック" pitchFamily="-108" charset="-128"/>
              </a:rPr>
              <a:t>Allows you to write some very “short” programs that do powerful things.</a:t>
            </a:r>
          </a:p>
        </p:txBody>
      </p:sp>
    </p:spTree>
    <p:extLst>
      <p:ext uri="{BB962C8B-B14F-4D97-AF65-F5344CB8AC3E}">
        <p14:creationId xmlns:p14="http://schemas.microsoft.com/office/powerpoint/2010/main" val="2372599148"/>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4.1</a:t>
            </a:r>
          </a:p>
          <a:p>
            <a:r>
              <a:rPr lang="en-US" dirty="0"/>
              <a:t>Find a letter</a:t>
            </a:r>
          </a:p>
        </p:txBody>
      </p:sp>
    </p:spTree>
    <p:extLst>
      <p:ext uri="{BB962C8B-B14F-4D97-AF65-F5344CB8AC3E}">
        <p14:creationId xmlns:p14="http://schemas.microsoft.com/office/powerpoint/2010/main" val="4029173931"/>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stretch>
            <a:fillRect/>
          </a:stretch>
        </p:blipFill>
        <p:spPr>
          <a:xfrm>
            <a:off x="91762" y="1295400"/>
            <a:ext cx="8976038" cy="3276600"/>
          </a:xfrm>
        </p:spPr>
      </p:pic>
    </p:spTree>
    <p:extLst>
      <p:ext uri="{BB962C8B-B14F-4D97-AF65-F5344CB8AC3E}">
        <p14:creationId xmlns:p14="http://schemas.microsoft.com/office/powerpoint/2010/main" val="864709539"/>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enumerate function	</a:t>
            </a:r>
          </a:p>
        </p:txBody>
      </p:sp>
      <p:sp>
        <p:nvSpPr>
          <p:cNvPr id="5" name="Content Placeholder 4"/>
          <p:cNvSpPr>
            <a:spLocks noGrp="1"/>
          </p:cNvSpPr>
          <p:nvPr>
            <p:ph idx="1"/>
          </p:nvPr>
        </p:nvSpPr>
        <p:spPr/>
        <p:txBody>
          <a:bodyPr/>
          <a:lstStyle/>
          <a:p>
            <a:r>
              <a:rPr lang="en-US" dirty="0"/>
              <a:t>The enumerate function prints out two values: the index of an element and the element itself</a:t>
            </a:r>
          </a:p>
          <a:p>
            <a:r>
              <a:rPr lang="en-US" dirty="0"/>
              <a:t>Can use it to iterate through both the index and element simultaneously, doing dual assignment</a:t>
            </a:r>
          </a:p>
        </p:txBody>
      </p:sp>
    </p:spTree>
    <p:extLst>
      <p:ext uri="{BB962C8B-B14F-4D97-AF65-F5344CB8AC3E}">
        <p14:creationId xmlns:p14="http://schemas.microsoft.com/office/powerpoint/2010/main" val="2977623846"/>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Listings 4.2</a:t>
            </a:r>
          </a:p>
          <a:p>
            <a:r>
              <a:rPr lang="en-US" dirty="0"/>
              <a:t>find with enumerate</a:t>
            </a:r>
          </a:p>
        </p:txBody>
      </p:sp>
    </p:spTree>
    <p:extLst>
      <p:ext uri="{BB962C8B-B14F-4D97-AF65-F5344CB8AC3E}">
        <p14:creationId xmlns:p14="http://schemas.microsoft.com/office/powerpoint/2010/main" val="39691307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Fetch-Decode-Execute-Store</a:t>
            </a:r>
          </a:p>
        </p:txBody>
      </p:sp>
      <p:sp>
        <p:nvSpPr>
          <p:cNvPr id="3" name="Content Placeholder 2"/>
          <p:cNvSpPr>
            <a:spLocks noGrp="1"/>
          </p:cNvSpPr>
          <p:nvPr>
            <p:ph idx="1"/>
          </p:nvPr>
        </p:nvSpPr>
        <p:spPr/>
        <p:txBody>
          <a:bodyPr/>
          <a:lstStyle/>
          <a:p>
            <a:pPr marL="0" indent="0">
              <a:buNone/>
            </a:pPr>
            <a:r>
              <a:rPr lang="en-US" dirty="0"/>
              <a:t>CPU operates on a simple (but fast) cycle:</a:t>
            </a:r>
          </a:p>
          <a:p>
            <a:r>
              <a:rPr lang="en-US" b="1" i="1" dirty="0"/>
              <a:t>Fetch</a:t>
            </a:r>
            <a:r>
              <a:rPr lang="en-US" dirty="0"/>
              <a:t>: fetch instruction from memory</a:t>
            </a:r>
          </a:p>
          <a:p>
            <a:r>
              <a:rPr lang="en-US" b="1" i="1" dirty="0"/>
              <a:t>Decode</a:t>
            </a:r>
            <a:r>
              <a:rPr lang="en-US" dirty="0"/>
              <a:t>: Decode requirements (</a:t>
            </a:r>
            <a:r>
              <a:rPr lang="en-US" dirty="0" err="1"/>
              <a:t>args</a:t>
            </a:r>
            <a:r>
              <a:rPr lang="en-US" dirty="0"/>
              <a:t>, etc.)</a:t>
            </a:r>
          </a:p>
          <a:p>
            <a:r>
              <a:rPr lang="en-US" b="1" i="1" dirty="0"/>
              <a:t>Execute</a:t>
            </a:r>
            <a:r>
              <a:rPr lang="en-US" dirty="0"/>
              <a:t>: Perform operation</a:t>
            </a:r>
          </a:p>
          <a:p>
            <a:r>
              <a:rPr lang="en-US" b="1" i="1" dirty="0"/>
              <a:t>Store</a:t>
            </a:r>
            <a:r>
              <a:rPr lang="en-US" dirty="0"/>
              <a:t>: move needed results to memory</a:t>
            </a:r>
          </a:p>
          <a:p>
            <a:r>
              <a:rPr lang="en-US" dirty="0"/>
              <a:t>Repeat</a:t>
            </a:r>
          </a:p>
        </p:txBody>
      </p:sp>
    </p:spTree>
    <p:extLst>
      <p:ext uri="{BB962C8B-B14F-4D97-AF65-F5344CB8AC3E}">
        <p14:creationId xmlns:p14="http://schemas.microsoft.com/office/powerpoint/2010/main" val="1534680891"/>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stretch>
            <a:fillRect/>
          </a:stretch>
        </p:blipFill>
        <p:spPr>
          <a:xfrm>
            <a:off x="152400" y="1600200"/>
            <a:ext cx="8870106" cy="3124200"/>
          </a:xfrm>
        </p:spPr>
      </p:pic>
    </p:spTree>
    <p:extLst>
      <p:ext uri="{BB962C8B-B14F-4D97-AF65-F5344CB8AC3E}">
        <p14:creationId xmlns:p14="http://schemas.microsoft.com/office/powerpoint/2010/main" val="886454504"/>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split function</a:t>
            </a:r>
          </a:p>
        </p:txBody>
      </p:sp>
      <p:sp>
        <p:nvSpPr>
          <p:cNvPr id="4" name="Content Placeholder 3"/>
          <p:cNvSpPr>
            <a:spLocks noGrp="1"/>
          </p:cNvSpPr>
          <p:nvPr>
            <p:ph idx="1"/>
          </p:nvPr>
        </p:nvSpPr>
        <p:spPr>
          <a:xfrm>
            <a:off x="457200" y="1219200"/>
            <a:ext cx="8686800" cy="4906963"/>
          </a:xfrm>
        </p:spPr>
        <p:txBody>
          <a:bodyPr/>
          <a:lstStyle/>
          <a:p>
            <a:r>
              <a:rPr lang="en-US" dirty="0"/>
              <a:t>The </a:t>
            </a:r>
            <a:r>
              <a:rPr lang="en-US" dirty="0">
                <a:solidFill>
                  <a:srgbClr val="000090"/>
                </a:solidFill>
                <a:latin typeface="Courier New"/>
                <a:cs typeface="Courier New"/>
              </a:rPr>
              <a:t>split</a:t>
            </a:r>
            <a:r>
              <a:rPr lang="en-US" dirty="0">
                <a:solidFill>
                  <a:srgbClr val="000090"/>
                </a:solidFill>
              </a:rPr>
              <a:t> </a:t>
            </a:r>
            <a:r>
              <a:rPr lang="en-US" dirty="0"/>
              <a:t>function will take a string and break it into multiple new string parts depending on the argument character.</a:t>
            </a:r>
          </a:p>
          <a:p>
            <a:r>
              <a:rPr lang="en-US" dirty="0"/>
              <a:t>by default, if no argument is provided, split is on any whitespace character (tab, blank, etc.)</a:t>
            </a:r>
          </a:p>
          <a:p>
            <a:r>
              <a:rPr lang="en-US" dirty="0"/>
              <a:t>you can assign the pieces with multiple assignment if you know how many pieces are yielded.</a:t>
            </a:r>
          </a:p>
        </p:txBody>
      </p:sp>
    </p:spTree>
    <p:extLst>
      <p:ext uri="{BB962C8B-B14F-4D97-AF65-F5344CB8AC3E}">
        <p14:creationId xmlns:p14="http://schemas.microsoft.com/office/powerpoint/2010/main" val="198688238"/>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reorder a name</a:t>
            </a:r>
          </a:p>
        </p:txBody>
      </p:sp>
      <p:pic>
        <p:nvPicPr>
          <p:cNvPr id="6" name="Content Placeholder 5"/>
          <p:cNvPicPr>
            <a:picLocks noGrp="1" noChangeAspect="1"/>
          </p:cNvPicPr>
          <p:nvPr>
            <p:ph idx="1"/>
          </p:nvPr>
        </p:nvPicPr>
        <p:blipFill>
          <a:blip r:embed="rId2"/>
          <a:stretch>
            <a:fillRect/>
          </a:stretch>
        </p:blipFill>
        <p:spPr>
          <a:xfrm>
            <a:off x="527648" y="2057400"/>
            <a:ext cx="7930552" cy="3540948"/>
          </a:xfrm>
        </p:spPr>
      </p:pic>
    </p:spTree>
    <p:extLst>
      <p:ext uri="{BB962C8B-B14F-4D97-AF65-F5344CB8AC3E}">
        <p14:creationId xmlns:p14="http://schemas.microsoft.com/office/powerpoint/2010/main" val="2309969974"/>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Palindromes and the rules</a:t>
            </a:r>
          </a:p>
        </p:txBody>
      </p:sp>
      <p:sp>
        <p:nvSpPr>
          <p:cNvPr id="3" name="Content Placeholder 2"/>
          <p:cNvSpPr>
            <a:spLocks noGrp="1"/>
          </p:cNvSpPr>
          <p:nvPr>
            <p:ph idx="1"/>
          </p:nvPr>
        </p:nvSpPr>
        <p:spPr/>
        <p:txBody>
          <a:bodyPr/>
          <a:lstStyle/>
          <a:p>
            <a:r>
              <a:rPr lang="en-US" dirty="0"/>
              <a:t>A palindrome is a string that prints the same forward and backwards</a:t>
            </a:r>
          </a:p>
          <a:p>
            <a:r>
              <a:rPr lang="en-US" dirty="0"/>
              <a:t>same implies that:</a:t>
            </a:r>
          </a:p>
          <a:p>
            <a:pPr lvl="1"/>
            <a:r>
              <a:rPr lang="en-US" dirty="0"/>
              <a:t>case does not matter</a:t>
            </a:r>
          </a:p>
          <a:p>
            <a:pPr lvl="1"/>
            <a:r>
              <a:rPr lang="en-US" dirty="0"/>
              <a:t>punctuation is ignored</a:t>
            </a:r>
          </a:p>
          <a:p>
            <a:r>
              <a:rPr lang="en-US" dirty="0"/>
              <a:t>"Madam I</a:t>
            </a:r>
            <a:r>
              <a:rPr lang="fr-FR" dirty="0"/>
              <a:t>'</a:t>
            </a:r>
            <a:r>
              <a:rPr lang="en-US" dirty="0"/>
              <a:t>m Adam" is thus a palindrome</a:t>
            </a:r>
          </a:p>
        </p:txBody>
      </p:sp>
    </p:spTree>
    <p:extLst>
      <p:ext uri="{BB962C8B-B14F-4D97-AF65-F5344CB8AC3E}">
        <p14:creationId xmlns:p14="http://schemas.microsoft.com/office/powerpoint/2010/main" val="3305915850"/>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lower case and punctuation</a:t>
            </a:r>
          </a:p>
        </p:txBody>
      </p:sp>
      <p:sp>
        <p:nvSpPr>
          <p:cNvPr id="3" name="Content Placeholder 2"/>
          <p:cNvSpPr>
            <a:spLocks noGrp="1"/>
          </p:cNvSpPr>
          <p:nvPr>
            <p:ph idx="1"/>
          </p:nvPr>
        </p:nvSpPr>
        <p:spPr/>
        <p:txBody>
          <a:bodyPr/>
          <a:lstStyle/>
          <a:p>
            <a:r>
              <a:rPr lang="en-US" dirty="0"/>
              <a:t>every letter is converted using the </a:t>
            </a:r>
            <a:r>
              <a:rPr lang="en-US" dirty="0">
                <a:solidFill>
                  <a:srgbClr val="000090"/>
                </a:solidFill>
                <a:latin typeface="Courier New"/>
                <a:cs typeface="Courier New"/>
              </a:rPr>
              <a:t>lower</a:t>
            </a:r>
            <a:r>
              <a:rPr lang="en-US" dirty="0">
                <a:solidFill>
                  <a:srgbClr val="000090"/>
                </a:solidFill>
              </a:rPr>
              <a:t> </a:t>
            </a:r>
            <a:r>
              <a:rPr lang="en-US" dirty="0"/>
              <a:t>method</a:t>
            </a:r>
          </a:p>
          <a:p>
            <a:r>
              <a:rPr lang="en-US" dirty="0">
                <a:solidFill>
                  <a:srgbClr val="000090"/>
                </a:solidFill>
                <a:latin typeface="Courier New"/>
                <a:cs typeface="Courier New"/>
              </a:rPr>
              <a:t>import string</a:t>
            </a:r>
            <a:r>
              <a:rPr lang="en-US" dirty="0"/>
              <a:t>, brings in a series of predefined sequences (</a:t>
            </a:r>
            <a:r>
              <a:rPr lang="en-US" dirty="0" err="1">
                <a:solidFill>
                  <a:srgbClr val="000090"/>
                </a:solidFill>
                <a:latin typeface="Courier New"/>
                <a:cs typeface="Courier New"/>
              </a:rPr>
              <a:t>string.digits</a:t>
            </a:r>
            <a:r>
              <a:rPr lang="en-US" dirty="0">
                <a:solidFill>
                  <a:srgbClr val="000090"/>
                </a:solidFill>
                <a:latin typeface="Courier New"/>
                <a:cs typeface="Courier New"/>
              </a:rPr>
              <a:t>, </a:t>
            </a:r>
            <a:r>
              <a:rPr lang="en-US" dirty="0" err="1">
                <a:solidFill>
                  <a:srgbClr val="000090"/>
                </a:solidFill>
                <a:latin typeface="Courier New"/>
                <a:cs typeface="Courier New"/>
              </a:rPr>
              <a:t>string.punctuation</a:t>
            </a:r>
            <a:r>
              <a:rPr lang="en-US" dirty="0">
                <a:solidFill>
                  <a:srgbClr val="000090"/>
                </a:solidFill>
                <a:latin typeface="Courier New"/>
                <a:cs typeface="Courier New"/>
              </a:rPr>
              <a:t>, </a:t>
            </a:r>
            <a:r>
              <a:rPr lang="en-US" dirty="0" err="1">
                <a:solidFill>
                  <a:srgbClr val="000090"/>
                </a:solidFill>
                <a:latin typeface="Courier New"/>
                <a:cs typeface="Courier New"/>
              </a:rPr>
              <a:t>string.whitespace</a:t>
            </a:r>
            <a:r>
              <a:rPr lang="en-US" dirty="0"/>
              <a:t>)</a:t>
            </a:r>
          </a:p>
          <a:p>
            <a:r>
              <a:rPr lang="en-US" dirty="0"/>
              <a:t>we remove all non-wanted characters with the </a:t>
            </a:r>
            <a:r>
              <a:rPr lang="en-US" dirty="0">
                <a:solidFill>
                  <a:srgbClr val="000090"/>
                </a:solidFill>
                <a:latin typeface="Courier New"/>
                <a:cs typeface="Courier New"/>
              </a:rPr>
              <a:t>replace</a:t>
            </a:r>
            <a:r>
              <a:rPr lang="en-US" dirty="0">
                <a:solidFill>
                  <a:srgbClr val="000090"/>
                </a:solidFill>
              </a:rPr>
              <a:t> </a:t>
            </a:r>
            <a:r>
              <a:rPr lang="en-US" dirty="0"/>
              <a:t>method. First </a:t>
            </a:r>
            <a:r>
              <a:rPr lang="en-US" dirty="0" err="1"/>
              <a:t>arg</a:t>
            </a:r>
            <a:r>
              <a:rPr lang="en-US" dirty="0"/>
              <a:t> is what to replace, the second the replacement.</a:t>
            </a:r>
          </a:p>
        </p:txBody>
      </p:sp>
    </p:spTree>
    <p:extLst>
      <p:ext uri="{BB962C8B-B14F-4D97-AF65-F5344CB8AC3E}">
        <p14:creationId xmlns:p14="http://schemas.microsoft.com/office/powerpoint/2010/main" val="1346186254"/>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4.4</a:t>
            </a:r>
          </a:p>
          <a:p>
            <a:r>
              <a:rPr lang="en-US" dirty="0"/>
              <a:t>Palindromes</a:t>
            </a:r>
          </a:p>
        </p:txBody>
      </p:sp>
    </p:spTree>
    <p:extLst>
      <p:ext uri="{BB962C8B-B14F-4D97-AF65-F5344CB8AC3E}">
        <p14:creationId xmlns:p14="http://schemas.microsoft.com/office/powerpoint/2010/main" val="4175484897"/>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304800" y="222738"/>
            <a:ext cx="8534400" cy="6031524"/>
          </a:xfrm>
        </p:spPr>
      </p:pic>
    </p:spTree>
    <p:extLst>
      <p:ext uri="{BB962C8B-B14F-4D97-AF65-F5344CB8AC3E}">
        <p14:creationId xmlns:p14="http://schemas.microsoft.com/office/powerpoint/2010/main" val="4147517591"/>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More String Formatting</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3517286312"/>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sp>
        <p:nvSpPr>
          <p:cNvPr id="5" name="Content Placeholder 4"/>
          <p:cNvSpPr>
            <a:spLocks noGrp="1"/>
          </p:cNvSpPr>
          <p:nvPr>
            <p:ph idx="1"/>
          </p:nvPr>
        </p:nvSpPr>
        <p:spPr>
          <a:xfrm>
            <a:off x="0" y="1600200"/>
            <a:ext cx="9144000" cy="4525963"/>
          </a:xfrm>
        </p:spPr>
        <p:txBody>
          <a:bodyPr/>
          <a:lstStyle/>
          <a:p>
            <a:pPr marL="0" indent="0">
              <a:buNone/>
            </a:pPr>
            <a:r>
              <a:rPr lang="en-US" dirty="0"/>
              <a:t>We said a format string was of the following form: </a:t>
            </a:r>
          </a:p>
          <a:p>
            <a:pPr marL="0" indent="0">
              <a:buNone/>
            </a:pPr>
            <a:r>
              <a:rPr lang="en-US" dirty="0">
                <a:latin typeface="Courier New"/>
                <a:cs typeface="Courier New"/>
              </a:rPr>
              <a:t>{:align width .precision descriptor}</a:t>
            </a:r>
          </a:p>
          <a:p>
            <a:pPr marL="0" indent="0">
              <a:buNone/>
            </a:pPr>
            <a:r>
              <a:rPr lang="en-US" dirty="0"/>
              <a:t>Well, it can be more complicated than that</a:t>
            </a:r>
          </a:p>
          <a:p>
            <a:pPr marL="0" indent="0">
              <a:buNone/>
            </a:pPr>
            <a:r>
              <a:rPr lang="en-US" sz="3600" dirty="0">
                <a:latin typeface="Courier New"/>
                <a:cs typeface="Courier New"/>
              </a:rPr>
              <a:t>{</a:t>
            </a:r>
            <a:r>
              <a:rPr lang="en-US" sz="3600" dirty="0" err="1">
                <a:latin typeface="Courier New"/>
                <a:cs typeface="Courier New"/>
              </a:rPr>
              <a:t>arg</a:t>
            </a:r>
            <a:r>
              <a:rPr lang="en-US" sz="3600" dirty="0">
                <a:latin typeface="Courier New"/>
                <a:cs typeface="Courier New"/>
              </a:rPr>
              <a:t> : fill align sign # 0 width , .precision descriptor}</a:t>
            </a:r>
          </a:p>
          <a:p>
            <a:pPr marL="0" indent="0">
              <a:buNone/>
            </a:pPr>
            <a:r>
              <a:rPr lang="en-US" sz="3600" dirty="0">
                <a:cs typeface="Courier New"/>
              </a:rPr>
              <a:t>That's a lot, so let's look at the details</a:t>
            </a:r>
          </a:p>
        </p:txBody>
      </p:sp>
    </p:spTree>
    <p:extLst>
      <p:ext uri="{BB962C8B-B14F-4D97-AF65-F5344CB8AC3E}">
        <p14:creationId xmlns:p14="http://schemas.microsoft.com/office/powerpoint/2010/main" val="3769846265"/>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arg</a:t>
            </a:r>
            <a:endParaRPr lang="en-US" dirty="0"/>
          </a:p>
        </p:txBody>
      </p:sp>
      <p:sp>
        <p:nvSpPr>
          <p:cNvPr id="3" name="Content Placeholder 2"/>
          <p:cNvSpPr>
            <a:spLocks noGrp="1"/>
          </p:cNvSpPr>
          <p:nvPr>
            <p:ph idx="1"/>
          </p:nvPr>
        </p:nvSpPr>
        <p:spPr/>
        <p:txBody>
          <a:bodyPr/>
          <a:lstStyle/>
          <a:p>
            <a:pPr marL="0" indent="0">
              <a:buNone/>
            </a:pPr>
            <a:r>
              <a:rPr lang="en-US" dirty="0"/>
              <a:t>To over-ride the {}-to-argument matching we have seen, you can indicate the argument you want in the bracket</a:t>
            </a:r>
          </a:p>
          <a:p>
            <a:r>
              <a:rPr lang="en-US" dirty="0"/>
              <a:t>if other descriptor stuff is needed, it goes behind the </a:t>
            </a:r>
            <a:r>
              <a:rPr lang="en-US" dirty="0" err="1"/>
              <a:t>arg</a:t>
            </a:r>
            <a:r>
              <a:rPr lang="en-US" dirty="0"/>
              <a:t>, separated by a :</a:t>
            </a:r>
          </a:p>
        </p:txBody>
      </p:sp>
      <p:pic>
        <p:nvPicPr>
          <p:cNvPr id="4" name="Picture 3"/>
          <p:cNvPicPr>
            <a:picLocks noChangeAspect="1"/>
          </p:cNvPicPr>
          <p:nvPr/>
        </p:nvPicPr>
        <p:blipFill>
          <a:blip r:embed="rId2"/>
          <a:stretch>
            <a:fillRect/>
          </a:stretch>
        </p:blipFill>
        <p:spPr>
          <a:xfrm>
            <a:off x="-1" y="4495800"/>
            <a:ext cx="8485909" cy="533400"/>
          </a:xfrm>
          <a:prstGeom prst="rect">
            <a:avLst/>
          </a:prstGeom>
        </p:spPr>
      </p:pic>
    </p:spTree>
    <p:extLst>
      <p:ext uri="{BB962C8B-B14F-4D97-AF65-F5344CB8AC3E}">
        <p14:creationId xmlns:p14="http://schemas.microsoft.com/office/powerpoint/2010/main" val="2693625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ChangeArrowheads="1"/>
          </p:cNvSpPr>
          <p:nvPr>
            <p:ph type="title"/>
          </p:nvPr>
        </p:nvSpPr>
        <p:spPr>
          <a:noFill/>
        </p:spPr>
        <p:txBody>
          <a:bodyPr lIns="92075" tIns="46038" rIns="92075" bIns="46038"/>
          <a:lstStyle/>
          <a:p>
            <a:pPr eaLnBrk="1" hangingPunct="1"/>
            <a:r>
              <a:rPr lang="en-US">
                <a:latin typeface="Arial" pitchFamily="-109" charset="0"/>
              </a:rPr>
              <a:t>What is a program?</a:t>
            </a:r>
          </a:p>
        </p:txBody>
      </p:sp>
      <p:sp>
        <p:nvSpPr>
          <p:cNvPr id="108547" name="Rectangle 3"/>
          <p:cNvSpPr>
            <a:spLocks noGrp="1" noChangeArrowheads="1"/>
          </p:cNvSpPr>
          <p:nvPr>
            <p:ph idx="1"/>
          </p:nvPr>
        </p:nvSpPr>
        <p:spPr>
          <a:noFill/>
        </p:spPr>
        <p:txBody>
          <a:bodyPr lIns="92075" tIns="46038" rIns="92075" bIns="46038"/>
          <a:lstStyle/>
          <a:p>
            <a:pPr eaLnBrk="1" hangingPunct="1"/>
            <a:r>
              <a:rPr lang="en-US" dirty="0">
                <a:latin typeface="Arial" pitchFamily="-109" charset="0"/>
              </a:rPr>
              <a:t>A sequence of instructions written in machine language that tells the CPU to take action (i.e. add two numbers)  in a specific order</a:t>
            </a:r>
          </a:p>
          <a:p>
            <a:pPr eaLnBrk="1" hangingPunct="1"/>
            <a:r>
              <a:rPr lang="en-US" dirty="0">
                <a:latin typeface="Arial" pitchFamily="-109" charset="0"/>
              </a:rPr>
              <a:t>In this course we will learn to create programs</a:t>
            </a:r>
          </a:p>
        </p:txBody>
      </p:sp>
    </p:spTree>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fill, =</a:t>
            </a:r>
          </a:p>
        </p:txBody>
      </p:sp>
      <p:sp>
        <p:nvSpPr>
          <p:cNvPr id="3" name="Content Placeholder 2"/>
          <p:cNvSpPr>
            <a:spLocks noGrp="1"/>
          </p:cNvSpPr>
          <p:nvPr>
            <p:ph idx="1"/>
          </p:nvPr>
        </p:nvSpPr>
        <p:spPr/>
        <p:txBody>
          <a:bodyPr/>
          <a:lstStyle/>
          <a:p>
            <a:pPr marL="0" indent="0">
              <a:buNone/>
            </a:pPr>
            <a:r>
              <a:rPr lang="en-US" dirty="0"/>
              <a:t>Besides alignment, you can fill empty spaces with a fill character:</a:t>
            </a:r>
          </a:p>
          <a:p>
            <a:r>
              <a:rPr lang="en-US" dirty="0"/>
              <a:t>0=		fill with 0's</a:t>
            </a:r>
          </a:p>
          <a:p>
            <a:r>
              <a:rPr lang="en-US" dirty="0"/>
              <a:t>+=		fill with +</a:t>
            </a:r>
          </a:p>
        </p:txBody>
      </p:sp>
    </p:spTree>
    <p:extLst>
      <p:ext uri="{BB962C8B-B14F-4D97-AF65-F5344CB8AC3E}">
        <p14:creationId xmlns:p14="http://schemas.microsoft.com/office/powerpoint/2010/main" val="10540403"/>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sign</a:t>
            </a:r>
          </a:p>
        </p:txBody>
      </p:sp>
      <p:sp>
        <p:nvSpPr>
          <p:cNvPr id="3" name="Content Placeholder 2"/>
          <p:cNvSpPr>
            <a:spLocks noGrp="1"/>
          </p:cNvSpPr>
          <p:nvPr>
            <p:ph idx="1"/>
          </p:nvPr>
        </p:nvSpPr>
        <p:spPr/>
        <p:txBody>
          <a:bodyPr/>
          <a:lstStyle/>
          <a:p>
            <a:r>
              <a:rPr lang="en-US" dirty="0"/>
              <a:t>+ means a sign for both positive and negative numbers</a:t>
            </a:r>
          </a:p>
          <a:p>
            <a:r>
              <a:rPr lang="en-US" dirty="0"/>
              <a:t>- means a sign for only negative numbers</a:t>
            </a:r>
          </a:p>
          <a:p>
            <a:r>
              <a:rPr lang="en-US" dirty="0"/>
              <a:t>space means space for positive, minus for negative</a:t>
            </a:r>
          </a:p>
          <a:p>
            <a:pPr marL="0" indent="0">
              <a:buNone/>
            </a:pPr>
            <a:endParaRPr lang="en-US" dirty="0"/>
          </a:p>
        </p:txBody>
      </p:sp>
    </p:spTree>
    <p:extLst>
      <p:ext uri="{BB962C8B-B14F-4D97-AF65-F5344CB8AC3E}">
        <p14:creationId xmlns:p14="http://schemas.microsoft.com/office/powerpoint/2010/main" val="2614020301"/>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1981200" y="2209800"/>
            <a:ext cx="1600200" cy="381000"/>
          </a:xfrm>
          <a:prstGeom prst="ellipse">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 name="Title 1"/>
          <p:cNvSpPr>
            <a:spLocks noGrp="1"/>
          </p:cNvSpPr>
          <p:nvPr>
            <p:ph type="title"/>
          </p:nvPr>
        </p:nvSpPr>
        <p:spPr>
          <a:xfrm>
            <a:off x="457200" y="274638"/>
            <a:ext cx="8229600" cy="792162"/>
          </a:xfrm>
        </p:spPr>
        <p:txBody>
          <a:bodyPr/>
          <a:lstStyle/>
          <a:p>
            <a:r>
              <a:rPr lang="en-US" dirty="0"/>
              <a:t>example</a:t>
            </a:r>
          </a:p>
        </p:txBody>
      </p:sp>
      <p:sp>
        <p:nvSpPr>
          <p:cNvPr id="5" name="Content Placeholder 4"/>
          <p:cNvSpPr>
            <a:spLocks noGrp="1"/>
          </p:cNvSpPr>
          <p:nvPr>
            <p:ph idx="1"/>
          </p:nvPr>
        </p:nvSpPr>
        <p:spPr>
          <a:xfrm>
            <a:off x="588818" y="990600"/>
            <a:ext cx="8534400" cy="4525963"/>
          </a:xfrm>
        </p:spPr>
        <p:txBody>
          <a:bodyPr/>
          <a:lstStyle/>
          <a:p>
            <a:pPr marL="0" indent="0">
              <a:buNone/>
            </a:pPr>
            <a:r>
              <a:rPr lang="en-US" dirty="0" err="1"/>
              <a:t>args</a:t>
            </a:r>
            <a:r>
              <a:rPr lang="en-US" dirty="0"/>
              <a:t> are before the :, format after</a:t>
            </a:r>
          </a:p>
          <a:p>
            <a:pPr marL="0" indent="0">
              <a:buNone/>
            </a:pPr>
            <a:endParaRPr lang="en-US" dirty="0"/>
          </a:p>
          <a:p>
            <a:pPr marL="0" indent="0">
              <a:buNone/>
            </a:pPr>
            <a:endParaRPr lang="en-US" dirty="0"/>
          </a:p>
          <a:p>
            <a:pPr marL="0" indent="0">
              <a:buNone/>
            </a:pPr>
            <a:r>
              <a:rPr lang="en-US" dirty="0"/>
              <a:t>for example {1:0=10d} means:</a:t>
            </a:r>
          </a:p>
          <a:p>
            <a:r>
              <a:rPr lang="en-US" dirty="0"/>
              <a:t>1</a:t>
            </a:r>
            <a:r>
              <a:rPr lang="en-US" dirty="0">
                <a:sym typeface="Wingdings"/>
              </a:rPr>
              <a:t> </a:t>
            </a:r>
            <a:r>
              <a:rPr lang="en-US" dirty="0"/>
              <a:t>second (count from 0) </a:t>
            </a:r>
            <a:r>
              <a:rPr lang="en-US" dirty="0" err="1"/>
              <a:t>arg</a:t>
            </a:r>
            <a:r>
              <a:rPr lang="en-US" dirty="0"/>
              <a:t> of format, 35</a:t>
            </a:r>
          </a:p>
          <a:p>
            <a:r>
              <a:rPr lang="en-US" dirty="0"/>
              <a:t>:</a:t>
            </a:r>
            <a:r>
              <a:rPr lang="en-US" dirty="0">
                <a:sym typeface="Wingdings"/>
              </a:rPr>
              <a:t> </a:t>
            </a:r>
            <a:r>
              <a:rPr lang="en-US" dirty="0"/>
              <a:t>separator</a:t>
            </a:r>
          </a:p>
          <a:p>
            <a:r>
              <a:rPr lang="en-US" dirty="0"/>
              <a:t>0= </a:t>
            </a:r>
            <a:r>
              <a:rPr lang="en-US" dirty="0">
                <a:sym typeface="Wingdings"/>
              </a:rPr>
              <a:t></a:t>
            </a:r>
            <a:r>
              <a:rPr lang="en-US" dirty="0"/>
              <a:t>fill with 0's</a:t>
            </a:r>
          </a:p>
          <a:p>
            <a:r>
              <a:rPr lang="en-US" dirty="0"/>
              <a:t>+</a:t>
            </a:r>
            <a:r>
              <a:rPr lang="en-US" dirty="0">
                <a:sym typeface="Wingdings"/>
              </a:rPr>
              <a:t> </a:t>
            </a:r>
            <a:r>
              <a:rPr lang="en-US" dirty="0"/>
              <a:t>plus or minus sign</a:t>
            </a:r>
          </a:p>
          <a:p>
            <a:r>
              <a:rPr lang="en-US" dirty="0"/>
              <a:t>10d</a:t>
            </a:r>
            <a:r>
              <a:rPr lang="en-US" dirty="0">
                <a:sym typeface="Wingdings"/>
              </a:rPr>
              <a:t> </a:t>
            </a:r>
            <a:r>
              <a:rPr lang="en-US" dirty="0"/>
              <a:t>occupy 10 spaces (left justify) decimal</a:t>
            </a:r>
          </a:p>
        </p:txBody>
      </p:sp>
      <p:pic>
        <p:nvPicPr>
          <p:cNvPr id="6" name="Picture 5"/>
          <p:cNvPicPr>
            <a:picLocks noChangeAspect="1"/>
          </p:cNvPicPr>
          <p:nvPr/>
        </p:nvPicPr>
        <p:blipFill>
          <a:blip r:embed="rId2"/>
          <a:stretch>
            <a:fillRect/>
          </a:stretch>
        </p:blipFill>
        <p:spPr>
          <a:xfrm>
            <a:off x="16164" y="1905000"/>
            <a:ext cx="8991600" cy="659208"/>
          </a:xfrm>
          <a:prstGeom prst="rect">
            <a:avLst/>
          </a:prstGeom>
        </p:spPr>
      </p:pic>
    </p:spTree>
    <p:extLst>
      <p:ext uri="{BB962C8B-B14F-4D97-AF65-F5344CB8AC3E}">
        <p14:creationId xmlns:p14="http://schemas.microsoft.com/office/powerpoint/2010/main" val="1434489026"/>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 and 0</a:t>
            </a:r>
          </a:p>
        </p:txBody>
      </p:sp>
      <p:sp>
        <p:nvSpPr>
          <p:cNvPr id="3" name="Content Placeholder 2"/>
          <p:cNvSpPr>
            <a:spLocks noGrp="1"/>
          </p:cNvSpPr>
          <p:nvPr>
            <p:ph idx="1"/>
          </p:nvPr>
        </p:nvSpPr>
        <p:spPr/>
        <p:txBody>
          <a:bodyPr/>
          <a:lstStyle/>
          <a:p>
            <a:r>
              <a:rPr lang="en-US" dirty="0"/>
              <a:t># is complicated, but the simple version is that it forces a decimal point 0 forces fill of zero's (equivalent to 0=)</a:t>
            </a:r>
          </a:p>
          <a:p>
            <a:r>
              <a:rPr lang="en-US" dirty="0"/>
              <a:t>, put commas every three digits</a:t>
            </a:r>
          </a:p>
        </p:txBody>
      </p:sp>
      <p:pic>
        <p:nvPicPr>
          <p:cNvPr id="4" name="Picture 3"/>
          <p:cNvPicPr>
            <a:picLocks noChangeAspect="1"/>
          </p:cNvPicPr>
          <p:nvPr/>
        </p:nvPicPr>
        <p:blipFill>
          <a:blip r:embed="rId2"/>
          <a:stretch>
            <a:fillRect/>
          </a:stretch>
        </p:blipFill>
        <p:spPr>
          <a:xfrm>
            <a:off x="685800" y="4800600"/>
            <a:ext cx="7696200" cy="1207798"/>
          </a:xfrm>
          <a:prstGeom prst="rect">
            <a:avLst/>
          </a:prstGeom>
        </p:spPr>
      </p:pic>
      <p:pic>
        <p:nvPicPr>
          <p:cNvPr id="5" name="Picture 4"/>
          <p:cNvPicPr>
            <a:picLocks noChangeAspect="1"/>
          </p:cNvPicPr>
          <p:nvPr/>
        </p:nvPicPr>
        <p:blipFill>
          <a:blip r:embed="rId3"/>
          <a:stretch>
            <a:fillRect/>
          </a:stretch>
        </p:blipFill>
        <p:spPr>
          <a:xfrm>
            <a:off x="533400" y="3962400"/>
            <a:ext cx="8331200" cy="609600"/>
          </a:xfrm>
          <a:prstGeom prst="rect">
            <a:avLst/>
          </a:prstGeom>
        </p:spPr>
      </p:pic>
    </p:spTree>
    <p:extLst>
      <p:ext uri="{BB962C8B-B14F-4D97-AF65-F5344CB8AC3E}">
        <p14:creationId xmlns:p14="http://schemas.microsoft.com/office/powerpoint/2010/main" val="871985080"/>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nice for tables</a:t>
            </a:r>
          </a:p>
        </p:txBody>
      </p:sp>
      <p:pic>
        <p:nvPicPr>
          <p:cNvPr id="4" name="Content Placeholder 3"/>
          <p:cNvPicPr>
            <a:picLocks noGrp="1" noChangeAspect="1"/>
          </p:cNvPicPr>
          <p:nvPr>
            <p:ph idx="1"/>
          </p:nvPr>
        </p:nvPicPr>
        <p:blipFill>
          <a:blip r:embed="rId2"/>
          <a:srcRect t="-36629" b="-36629"/>
          <a:stretch>
            <a:fillRect/>
          </a:stretch>
        </p:blipFill>
        <p:spPr>
          <a:xfrm>
            <a:off x="41535" y="1371600"/>
            <a:ext cx="8645265" cy="4754563"/>
          </a:xfrm>
        </p:spPr>
      </p:pic>
    </p:spTree>
    <p:extLst>
      <p:ext uri="{BB962C8B-B14F-4D97-AF65-F5344CB8AC3E}">
        <p14:creationId xmlns:p14="http://schemas.microsoft.com/office/powerpoint/2010/main" val="2346496339"/>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Reminder, rules so far</a:t>
            </a:r>
          </a:p>
        </p:txBody>
      </p:sp>
      <p:sp>
        <p:nvSpPr>
          <p:cNvPr id="5" name="Content Placeholder 4"/>
          <p:cNvSpPr>
            <a:spLocks noGrp="1"/>
          </p:cNvSpPr>
          <p:nvPr>
            <p:ph idx="1"/>
          </p:nvPr>
        </p:nvSpPr>
        <p:spPr/>
        <p:txBody>
          <a:bodyPr/>
          <a:lstStyle/>
          <a:p>
            <a:pPr marL="514350" indent="-514350">
              <a:buFontTx/>
              <a:buAutoNum type="arabicPeriod"/>
            </a:pPr>
            <a:r>
              <a:rPr lang="en-US" sz="2400">
                <a:latin typeface="Arial" charset="0"/>
                <a:ea typeface="ＭＳ Ｐゴシック" charset="0"/>
              </a:rPr>
              <a:t>Think before you program!</a:t>
            </a:r>
          </a:p>
          <a:p>
            <a:pPr marL="514350" indent="-514350">
              <a:buFontTx/>
              <a:buAutoNum type="arabicPeriod"/>
            </a:pPr>
            <a:r>
              <a:rPr lang="en-US" sz="2400">
                <a:latin typeface="Arial" charset="0"/>
                <a:ea typeface="ＭＳ Ｐゴシック" charset="0"/>
              </a:rPr>
              <a:t>A program is a human-readable essay on problem solving that also happens to execute on a computer.</a:t>
            </a:r>
          </a:p>
          <a:p>
            <a:pPr marL="514350" indent="-514350">
              <a:buFontTx/>
              <a:buAutoNum type="arabicPeriod"/>
            </a:pPr>
            <a:r>
              <a:rPr lang="en-US" sz="2400">
                <a:latin typeface="Arial" charset="0"/>
                <a:ea typeface="ＭＳ Ｐゴシック" charset="0"/>
              </a:rPr>
              <a:t>The best way to imporve your programming and problem solving skills is to practice!</a:t>
            </a:r>
          </a:p>
          <a:p>
            <a:pPr marL="514350" indent="-514350">
              <a:buFontTx/>
              <a:buAutoNum type="arabicPeriod"/>
            </a:pPr>
            <a:r>
              <a:rPr lang="en-US" sz="2400">
                <a:latin typeface="Arial" charset="0"/>
                <a:ea typeface="ＭＳ Ｐゴシック" charset="0"/>
              </a:rPr>
              <a:t>A foolish consistency is the hobgoblin of little minds</a:t>
            </a:r>
          </a:p>
          <a:p>
            <a:pPr marL="514350" indent="-514350">
              <a:buFontTx/>
              <a:buAutoNum type="arabicPeriod"/>
            </a:pPr>
            <a:r>
              <a:rPr lang="en-US" sz="2400">
                <a:latin typeface="Arial" charset="0"/>
                <a:ea typeface="ＭＳ Ｐゴシック" charset="0"/>
              </a:rPr>
              <a:t>Test your code, often and thoroughly</a:t>
            </a:r>
          </a:p>
          <a:p>
            <a:pPr marL="514350" indent="-514350">
              <a:buFontTx/>
              <a:buAutoNum type="arabicPeriod"/>
            </a:pPr>
            <a:r>
              <a:rPr lang="en-US" sz="2400">
                <a:latin typeface="Arial" charset="0"/>
                <a:ea typeface="ＭＳ Ｐゴシック" charset="0"/>
              </a:rPr>
              <a:t>If it was hard to write, it is probably hard to read. Add a comment. </a:t>
            </a:r>
          </a:p>
          <a:p>
            <a:pPr marL="514350" indent="-514350">
              <a:buFontTx/>
              <a:buAutoNum type="arabicPeriod"/>
            </a:pPr>
            <a:endParaRPr lang="en-US" sz="2400">
              <a:latin typeface="Arial" charset="0"/>
              <a:ea typeface="ＭＳ Ｐゴシック" charset="0"/>
            </a:endParaRPr>
          </a:p>
        </p:txBody>
      </p:sp>
    </p:spTree>
    <p:extLst>
      <p:ext uri="{BB962C8B-B14F-4D97-AF65-F5344CB8AC3E}">
        <p14:creationId xmlns:p14="http://schemas.microsoft.com/office/powerpoint/2010/main" val="886378531"/>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chapter 5</a:t>
            </a:r>
          </a:p>
        </p:txBody>
      </p:sp>
      <p:sp>
        <p:nvSpPr>
          <p:cNvPr id="3" name="Text Placeholder 2"/>
          <p:cNvSpPr>
            <a:spLocks noGrp="1"/>
          </p:cNvSpPr>
          <p:nvPr>
            <p:ph type="body" sz="quarter" idx="11"/>
          </p:nvPr>
        </p:nvSpPr>
        <p:spPr/>
        <p:txBody>
          <a:bodyPr/>
          <a:lstStyle/>
          <a:p>
            <a:r>
              <a:rPr lang="en-US" dirty="0"/>
              <a:t>Functions -- </a:t>
            </a:r>
            <a:r>
              <a:rPr lang="en-US" dirty="0" err="1"/>
              <a:t>QuickStart</a:t>
            </a:r>
            <a:endParaRPr lang="en-US" dirty="0"/>
          </a:p>
        </p:txBody>
      </p:sp>
    </p:spTree>
    <p:extLst>
      <p:ext uri="{BB962C8B-B14F-4D97-AF65-F5344CB8AC3E}">
        <p14:creationId xmlns:p14="http://schemas.microsoft.com/office/powerpoint/2010/main" val="420625663"/>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What is a function (</a:t>
            </a:r>
            <a:r>
              <a:rPr lang="en-US" dirty="0">
                <a:solidFill>
                  <a:srgbClr val="FF0000"/>
                </a:solidFill>
              </a:rPr>
              <a:t>fall</a:t>
            </a:r>
            <a:r>
              <a:rPr lang="en-US" dirty="0"/>
              <a:t>)?</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944677560"/>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Functions</a:t>
            </a:r>
          </a:p>
        </p:txBody>
      </p:sp>
      <p:sp>
        <p:nvSpPr>
          <p:cNvPr id="4099" name="Rectangle 3"/>
          <p:cNvSpPr>
            <a:spLocks noGrp="1" noChangeArrowheads="1"/>
          </p:cNvSpPr>
          <p:nvPr>
            <p:ph idx="1"/>
          </p:nvPr>
        </p:nvSpPr>
        <p:spPr/>
        <p:txBody>
          <a:bodyPr/>
          <a:lstStyle/>
          <a:p>
            <a:pPr eaLnBrk="1" hangingPunct="1"/>
            <a:r>
              <a:rPr lang="en-US" dirty="0">
                <a:ea typeface="ＭＳ Ｐゴシック" pitchFamily="-108" charset="-128"/>
                <a:cs typeface="ＭＳ Ｐゴシック" pitchFamily="-108" charset="-128"/>
              </a:rPr>
              <a:t>From Mathematics we know that functions perform some operation and return </a:t>
            </a:r>
            <a:r>
              <a:rPr lang="en-US" u="sng" dirty="0">
                <a:ea typeface="ＭＳ Ｐゴシック" pitchFamily="-108" charset="-128"/>
                <a:cs typeface="ＭＳ Ｐゴシック" pitchFamily="-108" charset="-128"/>
              </a:rPr>
              <a:t>one</a:t>
            </a:r>
            <a:r>
              <a:rPr lang="en-US" dirty="0">
                <a:ea typeface="ＭＳ Ｐゴシック" pitchFamily="-108" charset="-128"/>
                <a:cs typeface="ＭＳ Ｐゴシック" pitchFamily="-108" charset="-128"/>
              </a:rPr>
              <a:t> value.</a:t>
            </a:r>
          </a:p>
          <a:p>
            <a:pPr eaLnBrk="1" hangingPunct="1"/>
            <a:r>
              <a:rPr lang="en-US" dirty="0">
                <a:ea typeface="ＭＳ Ｐゴシック" pitchFamily="-108" charset="-128"/>
                <a:cs typeface="ＭＳ Ｐゴシック" pitchFamily="-108" charset="-128"/>
              </a:rPr>
              <a:t>They "encapsulate” (</a:t>
            </a:r>
            <a:r>
              <a:rPr lang="en-US" dirty="0" err="1">
                <a:solidFill>
                  <a:srgbClr val="FF0000"/>
                </a:solidFill>
                <a:ea typeface="ＭＳ Ｐゴシック" pitchFamily="-108" charset="-128"/>
                <a:cs typeface="ＭＳ Ｐゴシック" pitchFamily="-108" charset="-128"/>
              </a:rPr>
              <a:t>hjúpa</a:t>
            </a:r>
            <a:r>
              <a:rPr lang="en-US" dirty="0">
                <a:ea typeface="ＭＳ Ｐゴシック" pitchFamily="-108" charset="-128"/>
                <a:cs typeface="ＭＳ Ｐゴシック" pitchFamily="-108" charset="-128"/>
              </a:rPr>
              <a:t>) the performance of some particular operation, so it can be used by others (for example, the </a:t>
            </a:r>
            <a:r>
              <a:rPr lang="en-US" dirty="0">
                <a:solidFill>
                  <a:srgbClr val="660066"/>
                </a:solidFill>
                <a:latin typeface="Courier New"/>
                <a:ea typeface="ＭＳ Ｐゴシック" pitchFamily="-108" charset="-128"/>
                <a:cs typeface="Courier New"/>
              </a:rPr>
              <a:t>sqrt()</a:t>
            </a:r>
            <a:r>
              <a:rPr lang="en-US" dirty="0">
                <a:ea typeface="ＭＳ Ｐゴシック" pitchFamily="-108" charset="-128"/>
                <a:cs typeface="ＭＳ Ｐゴシック" pitchFamily="-108" charset="-128"/>
              </a:rPr>
              <a:t> function)</a:t>
            </a:r>
          </a:p>
        </p:txBody>
      </p:sp>
    </p:spTree>
    <p:extLst>
      <p:ext uri="{BB962C8B-B14F-4D97-AF65-F5344CB8AC3E}">
        <p14:creationId xmlns:p14="http://schemas.microsoft.com/office/powerpoint/2010/main" val="1864829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099">
                                            <p:txEl>
                                              <p:pRg st="0" end="0"/>
                                            </p:txEl>
                                          </p:spTgt>
                                        </p:tgtEl>
                                        <p:attrNameLst>
                                          <p:attrName>style.visibility</p:attrName>
                                        </p:attrNameLst>
                                      </p:cBhvr>
                                      <p:to>
                                        <p:strVal val="visible"/>
                                      </p:to>
                                    </p:set>
                                    <p:anim calcmode="lin" valueType="num">
                                      <p:cBhvr additive="base">
                                        <p:cTn id="7" dur="500" fill="hold"/>
                                        <p:tgtEl>
                                          <p:spTgt spid="4099">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099">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099">
                                            <p:txEl>
                                              <p:pRg st="1" end="1"/>
                                            </p:txEl>
                                          </p:spTgt>
                                        </p:tgtEl>
                                        <p:attrNameLst>
                                          <p:attrName>style.visibility</p:attrName>
                                        </p:attrNameLst>
                                      </p:cBhvr>
                                      <p:to>
                                        <p:strVal val="visible"/>
                                      </p:to>
                                    </p:set>
                                    <p:anim calcmode="lin" valueType="num">
                                      <p:cBhvr additive="base">
                                        <p:cTn id="13" dur="500" fill="hold"/>
                                        <p:tgtEl>
                                          <p:spTgt spid="4099">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099">
                                            <p:txEl>
                                              <p:pRg st="1" end="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9" grpId="0" build="p" bldLvl="2" autoUpdateAnimBg="0"/>
    </p:bldLst>
  </p:timing>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have them?</a:t>
            </a:r>
          </a:p>
        </p:txBody>
      </p:sp>
      <p:sp>
        <p:nvSpPr>
          <p:cNvPr id="3" name="Content Placeholder 2"/>
          <p:cNvSpPr>
            <a:spLocks noGrp="1"/>
          </p:cNvSpPr>
          <p:nvPr>
            <p:ph idx="1"/>
          </p:nvPr>
        </p:nvSpPr>
        <p:spPr/>
        <p:txBody>
          <a:bodyPr/>
          <a:lstStyle/>
          <a:p>
            <a:r>
              <a:rPr lang="en-US" dirty="0"/>
              <a:t>Support divide-and-conquer strategy</a:t>
            </a:r>
          </a:p>
          <a:p>
            <a:r>
              <a:rPr lang="en-US" dirty="0"/>
              <a:t>Abstraction of an operation</a:t>
            </a:r>
          </a:p>
          <a:p>
            <a:r>
              <a:rPr lang="en-US" dirty="0"/>
              <a:t>Reuse. Once written, use again</a:t>
            </a:r>
          </a:p>
          <a:p>
            <a:r>
              <a:rPr lang="en-US" dirty="0"/>
              <a:t>Sharing. If tested, others can use</a:t>
            </a:r>
          </a:p>
          <a:p>
            <a:r>
              <a:rPr lang="en-US" dirty="0"/>
              <a:t>Security. Well tested, then secure for reuse</a:t>
            </a:r>
          </a:p>
          <a:p>
            <a:r>
              <a:rPr lang="en-US" dirty="0"/>
              <a:t>Simplify code. More readable.</a:t>
            </a:r>
          </a:p>
        </p:txBody>
      </p:sp>
    </p:spTree>
    <p:extLst>
      <p:ext uri="{BB962C8B-B14F-4D97-AF65-F5344CB8AC3E}">
        <p14:creationId xmlns:p14="http://schemas.microsoft.com/office/powerpoint/2010/main" val="16321895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2642" name="Rectangle 2"/>
          <p:cNvSpPr>
            <a:spLocks noGrp="1" noChangeArrowheads="1"/>
          </p:cNvSpPr>
          <p:nvPr>
            <p:ph type="title"/>
          </p:nvPr>
        </p:nvSpPr>
        <p:spPr>
          <a:noFill/>
        </p:spPr>
        <p:txBody>
          <a:bodyPr lIns="92075" tIns="46038" rIns="92075" bIns="46038"/>
          <a:lstStyle/>
          <a:p>
            <a:pPr eaLnBrk="1" hangingPunct="1"/>
            <a:r>
              <a:rPr lang="en-US">
                <a:latin typeface="Arial" pitchFamily="-109" charset="0"/>
              </a:rPr>
              <a:t>Program Storage</a:t>
            </a:r>
          </a:p>
        </p:txBody>
      </p:sp>
      <p:sp>
        <p:nvSpPr>
          <p:cNvPr id="112643" name="Rectangle 3"/>
          <p:cNvSpPr>
            <a:spLocks noGrp="1" noChangeArrowheads="1"/>
          </p:cNvSpPr>
          <p:nvPr>
            <p:ph idx="1"/>
          </p:nvPr>
        </p:nvSpPr>
        <p:spPr>
          <a:noFill/>
        </p:spPr>
        <p:txBody>
          <a:bodyPr lIns="92075" tIns="46038" rIns="92075" bIns="46038"/>
          <a:lstStyle/>
          <a:p>
            <a:pPr eaLnBrk="1" hangingPunct="1"/>
            <a:r>
              <a:rPr lang="en-US" sz="2800">
                <a:latin typeface="Arial" pitchFamily="-109" charset="0"/>
              </a:rPr>
              <a:t>machine language instructions are encoded as bit patterns (binary, remember our transistors)</a:t>
            </a:r>
          </a:p>
          <a:p>
            <a:pPr eaLnBrk="1" hangingPunct="1"/>
            <a:r>
              <a:rPr lang="en-US" sz="2800">
                <a:latin typeface="Arial" pitchFamily="-109" charset="0"/>
              </a:rPr>
              <a:t>memory can only hold binary info.</a:t>
            </a:r>
          </a:p>
          <a:p>
            <a:pPr eaLnBrk="1" hangingPunct="1"/>
            <a:r>
              <a:rPr lang="en-US" sz="2800">
                <a:latin typeface="Arial" pitchFamily="-109" charset="0"/>
              </a:rPr>
              <a:t>a bit is represented by two-states, e.g. L-R magnetism, high-low voltage</a:t>
            </a:r>
          </a:p>
          <a:p>
            <a:pPr eaLnBrk="1" hangingPunct="1"/>
            <a:r>
              <a:rPr lang="en-US" sz="2800">
                <a:latin typeface="Arial" pitchFamily="-109" charset="0"/>
              </a:rPr>
              <a:t>it takes many bits to represent reasonable amounts of information</a:t>
            </a:r>
          </a:p>
        </p:txBody>
      </p:sp>
    </p:spTree>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4" name="Rectangle 4"/>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Mathematical Notation</a:t>
            </a:r>
          </a:p>
        </p:txBody>
      </p:sp>
      <p:sp>
        <p:nvSpPr>
          <p:cNvPr id="46085" name="Rectangle 5"/>
          <p:cNvSpPr>
            <a:spLocks noGrp="1" noChangeArrowheads="1"/>
          </p:cNvSpPr>
          <p:nvPr>
            <p:ph idx="1"/>
          </p:nvPr>
        </p:nvSpPr>
        <p:spPr>
          <a:xfrm>
            <a:off x="228600" y="1981200"/>
            <a:ext cx="8458200" cy="3886200"/>
          </a:xfrm>
        </p:spPr>
        <p:txBody>
          <a:bodyPr/>
          <a:lstStyle/>
          <a:p>
            <a:pPr eaLnBrk="1" hangingPunct="1"/>
            <a:r>
              <a:rPr lang="en-US" dirty="0">
                <a:ea typeface="ＭＳ Ｐゴシック" pitchFamily="-108" charset="-128"/>
                <a:cs typeface="ＭＳ Ｐゴシック" pitchFamily="-108" charset="-128"/>
              </a:rPr>
              <a:t>Consider a function which converts temperatures in Celsius to temperatures in Fahrenheit.</a:t>
            </a:r>
          </a:p>
          <a:p>
            <a:pPr lvl="1" eaLnBrk="1" hangingPunct="1"/>
            <a:r>
              <a:rPr lang="en-US" dirty="0"/>
              <a:t>Formula:   F = C * 1.8 + 32.0</a:t>
            </a:r>
          </a:p>
          <a:p>
            <a:pPr lvl="1" eaLnBrk="1" hangingPunct="1"/>
            <a:r>
              <a:rPr lang="en-US" dirty="0"/>
              <a:t>Functional notation: </a:t>
            </a:r>
          </a:p>
          <a:p>
            <a:pPr marL="457200" lvl="1" indent="0" eaLnBrk="1" hangingPunct="1">
              <a:buNone/>
            </a:pPr>
            <a:r>
              <a:rPr lang="en-US" dirty="0"/>
              <a:t>	F ~ </a:t>
            </a:r>
            <a:r>
              <a:rPr lang="en-US" dirty="0" err="1"/>
              <a:t>celsius_to_Fahrenheit</a:t>
            </a:r>
            <a:r>
              <a:rPr lang="en-US" dirty="0"/>
              <a:t>(C)  where </a:t>
            </a:r>
          </a:p>
          <a:p>
            <a:pPr lvl="1" eaLnBrk="1" hangingPunct="1">
              <a:buFont typeface="Wingdings" pitchFamily="-108" charset="2"/>
              <a:buNone/>
            </a:pPr>
            <a:r>
              <a:rPr lang="en-US" dirty="0"/>
              <a:t>           </a:t>
            </a:r>
            <a:r>
              <a:rPr lang="en-US" dirty="0" err="1"/>
              <a:t>celsius_to_Fahrenheit</a:t>
            </a:r>
            <a:r>
              <a:rPr lang="en-US" dirty="0"/>
              <a:t>(C) = C * 1.8 + 32.0</a:t>
            </a:r>
          </a:p>
        </p:txBody>
      </p:sp>
    </p:spTree>
    <p:extLst>
      <p:ext uri="{BB962C8B-B14F-4D97-AF65-F5344CB8AC3E}">
        <p14:creationId xmlns:p14="http://schemas.microsoft.com/office/powerpoint/2010/main" val="593535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6085">
                                            <p:txEl>
                                              <p:pRg st="0" end="0"/>
                                            </p:txEl>
                                          </p:spTgt>
                                        </p:tgtEl>
                                        <p:attrNameLst>
                                          <p:attrName>style.visibility</p:attrName>
                                        </p:attrNameLst>
                                      </p:cBhvr>
                                      <p:to>
                                        <p:strVal val="visible"/>
                                      </p:to>
                                    </p:set>
                                    <p:anim calcmode="lin" valueType="num">
                                      <p:cBhvr additive="base">
                                        <p:cTn id="7" dur="500" fill="hold"/>
                                        <p:tgtEl>
                                          <p:spTgt spid="4608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6085">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6085">
                                            <p:txEl>
                                              <p:pRg st="1" end="1"/>
                                            </p:txEl>
                                          </p:spTgt>
                                        </p:tgtEl>
                                        <p:attrNameLst>
                                          <p:attrName>style.visibility</p:attrName>
                                        </p:attrNameLst>
                                      </p:cBhvr>
                                      <p:to>
                                        <p:strVal val="visible"/>
                                      </p:to>
                                    </p:set>
                                    <p:anim calcmode="lin" valueType="num">
                                      <p:cBhvr additive="base">
                                        <p:cTn id="13" dur="500" fill="hold"/>
                                        <p:tgtEl>
                                          <p:spTgt spid="46085">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6085">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46085">
                                            <p:txEl>
                                              <p:pRg st="2" end="2"/>
                                            </p:txEl>
                                          </p:spTgt>
                                        </p:tgtEl>
                                        <p:attrNameLst>
                                          <p:attrName>style.visibility</p:attrName>
                                        </p:attrNameLst>
                                      </p:cBhvr>
                                      <p:to>
                                        <p:strVal val="visible"/>
                                      </p:to>
                                    </p:set>
                                    <p:anim calcmode="lin" valueType="num">
                                      <p:cBhvr additive="base">
                                        <p:cTn id="19" dur="500" fill="hold"/>
                                        <p:tgtEl>
                                          <p:spTgt spid="46085">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6085">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46085">
                                            <p:txEl>
                                              <p:pRg st="3" end="3"/>
                                            </p:txEl>
                                          </p:spTgt>
                                        </p:tgtEl>
                                        <p:attrNameLst>
                                          <p:attrName>style.visibility</p:attrName>
                                        </p:attrNameLst>
                                      </p:cBhvr>
                                      <p:to>
                                        <p:strVal val="visible"/>
                                      </p:to>
                                    </p:set>
                                    <p:anim calcmode="lin" valueType="num">
                                      <p:cBhvr additive="base">
                                        <p:cTn id="25" dur="500" fill="hold"/>
                                        <p:tgtEl>
                                          <p:spTgt spid="46085">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46085">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46085">
                                            <p:txEl>
                                              <p:pRg st="4" end="4"/>
                                            </p:txEl>
                                          </p:spTgt>
                                        </p:tgtEl>
                                        <p:attrNameLst>
                                          <p:attrName>style.visibility</p:attrName>
                                        </p:attrNameLst>
                                      </p:cBhvr>
                                      <p:to>
                                        <p:strVal val="visible"/>
                                      </p:to>
                                    </p:set>
                                    <p:anim calcmode="lin" valueType="num">
                                      <p:cBhvr additive="base">
                                        <p:cTn id="31" dur="500" fill="hold"/>
                                        <p:tgtEl>
                                          <p:spTgt spid="46085">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46085">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085" grpId="0" build="p" bldLvl="2" autoUpdateAnimBg="0"/>
    </p:bldLst>
  </p:timing>
</p:sld>
</file>

<file path=ppt/slides/slide3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dirty="0">
                <a:ea typeface="ＭＳ Ｐゴシック" pitchFamily="-108" charset="-128"/>
                <a:cs typeface="ＭＳ Ｐゴシック" pitchFamily="-108" charset="-128"/>
              </a:rPr>
              <a:t>Python Invocation (</a:t>
            </a:r>
            <a:r>
              <a:rPr lang="en-US" dirty="0" err="1">
                <a:solidFill>
                  <a:srgbClr val="FF0000"/>
                </a:solidFill>
                <a:ea typeface="ＭＳ Ｐゴシック" pitchFamily="-108" charset="-128"/>
                <a:cs typeface="ＭＳ Ｐゴシック" pitchFamily="-108" charset="-128"/>
              </a:rPr>
              <a:t>vakning</a:t>
            </a:r>
            <a:r>
              <a:rPr lang="en-US" dirty="0">
                <a:solidFill>
                  <a:srgbClr val="FF0000"/>
                </a:solidFill>
                <a:ea typeface="ＭＳ Ｐゴシック" pitchFamily="-108" charset="-128"/>
                <a:cs typeface="ＭＳ Ｐゴシック" pitchFamily="-108" charset="-128"/>
              </a:rPr>
              <a:t>/</a:t>
            </a:r>
            <a:r>
              <a:rPr lang="en-US" dirty="0" err="1">
                <a:solidFill>
                  <a:srgbClr val="FF0000"/>
                </a:solidFill>
                <a:ea typeface="ＭＳ Ｐゴシック" pitchFamily="-108" charset="-128"/>
                <a:cs typeface="ＭＳ Ｐゴシック" pitchFamily="-108" charset="-128"/>
              </a:rPr>
              <a:t>kall</a:t>
            </a:r>
            <a:r>
              <a:rPr lang="en-US" dirty="0">
                <a:ea typeface="ＭＳ Ｐゴシック" pitchFamily="-108" charset="-128"/>
                <a:cs typeface="ＭＳ Ｐゴシック" pitchFamily="-108" charset="-128"/>
              </a:rPr>
              <a:t>)</a:t>
            </a:r>
          </a:p>
        </p:txBody>
      </p:sp>
      <p:sp>
        <p:nvSpPr>
          <p:cNvPr id="47107" name="Rectangle 3"/>
          <p:cNvSpPr>
            <a:spLocks noGrp="1" noChangeArrowheads="1"/>
          </p:cNvSpPr>
          <p:nvPr>
            <p:ph idx="1"/>
          </p:nvPr>
        </p:nvSpPr>
        <p:spPr/>
        <p:txBody>
          <a:bodyPr/>
          <a:lstStyle/>
          <a:p>
            <a:pPr eaLnBrk="1" hangingPunct="1"/>
            <a:r>
              <a:rPr lang="en-US" dirty="0">
                <a:ea typeface="ＭＳ Ｐゴシック" pitchFamily="-108" charset="-128"/>
                <a:cs typeface="ＭＳ Ｐゴシック" pitchFamily="-108" charset="-128"/>
              </a:rPr>
              <a:t>Math: F = </a:t>
            </a:r>
            <a:r>
              <a:rPr lang="en-US" dirty="0" err="1">
                <a:ea typeface="ＭＳ Ｐゴシック" pitchFamily="-108" charset="-128"/>
                <a:cs typeface="ＭＳ Ｐゴシック" pitchFamily="-108" charset="-128"/>
              </a:rPr>
              <a:t>celsius_to_Fahrenheit</a:t>
            </a:r>
            <a:r>
              <a:rPr lang="en-US" dirty="0">
                <a:ea typeface="ＭＳ Ｐゴシック" pitchFamily="-108" charset="-128"/>
                <a:cs typeface="ＭＳ Ｐゴシック" pitchFamily="-108" charset="-128"/>
              </a:rPr>
              <a:t>(C) </a:t>
            </a:r>
          </a:p>
          <a:p>
            <a:pPr eaLnBrk="1" hangingPunct="1"/>
            <a:r>
              <a:rPr lang="en-US" dirty="0">
                <a:ea typeface="ＭＳ Ｐゴシック" pitchFamily="-108" charset="-128"/>
                <a:cs typeface="ＭＳ Ｐゴシック" pitchFamily="-108" charset="-128"/>
              </a:rPr>
              <a:t>Python, the invocation is much the same</a:t>
            </a:r>
          </a:p>
          <a:p>
            <a:pPr eaLnBrk="1" hangingPunct="1">
              <a:buFont typeface="Wingdings" pitchFamily="-108" charset="2"/>
              <a:buNone/>
            </a:pPr>
            <a:r>
              <a:rPr lang="en-US" dirty="0">
                <a:solidFill>
                  <a:schemeClr val="accent2"/>
                </a:solidFill>
                <a:ea typeface="ＭＳ Ｐゴシック" pitchFamily="-108" charset="-128"/>
                <a:cs typeface="ＭＳ Ｐゴシック" pitchFamily="-108" charset="-128"/>
              </a:rPr>
              <a:t>	</a:t>
            </a:r>
            <a:r>
              <a:rPr lang="en-US" sz="2800" dirty="0">
                <a:solidFill>
                  <a:srgbClr val="000000"/>
                </a:solidFill>
                <a:latin typeface="Courier New"/>
                <a:ea typeface="ＭＳ Ｐゴシック" pitchFamily="-108" charset="-128"/>
                <a:cs typeface="Courier New"/>
              </a:rPr>
              <a:t>F = </a:t>
            </a:r>
            <a:r>
              <a:rPr lang="en-US" sz="2800" dirty="0" err="1">
                <a:solidFill>
                  <a:srgbClr val="000000"/>
                </a:solidFill>
                <a:latin typeface="Courier New"/>
                <a:ea typeface="ＭＳ Ｐゴシック" pitchFamily="-108" charset="-128"/>
                <a:cs typeface="Courier New"/>
              </a:rPr>
              <a:t>celsius_to_Fahrenheit</a:t>
            </a:r>
            <a:r>
              <a:rPr lang="en-US" sz="2800" dirty="0">
                <a:solidFill>
                  <a:srgbClr val="000000"/>
                </a:solidFill>
                <a:latin typeface="Courier New"/>
                <a:ea typeface="ＭＳ Ｐゴシック" pitchFamily="-108" charset="-128"/>
                <a:cs typeface="Courier New"/>
              </a:rPr>
              <a:t>(</a:t>
            </a:r>
            <a:r>
              <a:rPr lang="en-US" sz="2800" dirty="0" err="1">
                <a:solidFill>
                  <a:srgbClr val="000000"/>
                </a:solidFill>
                <a:latin typeface="Courier New"/>
                <a:ea typeface="ＭＳ Ｐゴシック" pitchFamily="-108" charset="-128"/>
                <a:cs typeface="Courier New"/>
              </a:rPr>
              <a:t>cel_float</a:t>
            </a:r>
            <a:r>
              <a:rPr lang="en-US" sz="2800" dirty="0">
                <a:solidFill>
                  <a:srgbClr val="000000"/>
                </a:solidFill>
                <a:latin typeface="Courier New"/>
                <a:ea typeface="ＭＳ Ｐゴシック" pitchFamily="-108" charset="-128"/>
                <a:cs typeface="Courier New"/>
              </a:rPr>
              <a:t>)                                                                     </a:t>
            </a:r>
            <a:endParaRPr lang="en-US" dirty="0">
              <a:solidFill>
                <a:srgbClr val="000000"/>
              </a:solidFill>
              <a:latin typeface="Courier New"/>
              <a:ea typeface="ＭＳ Ｐゴシック" pitchFamily="-108" charset="-128"/>
              <a:cs typeface="Courier New"/>
            </a:endParaRPr>
          </a:p>
          <a:p>
            <a:pPr eaLnBrk="1" hangingPunct="1">
              <a:buFont typeface="Wingdings" pitchFamily="-108" charset="2"/>
              <a:buNone/>
            </a:pPr>
            <a:endParaRPr lang="en-US" dirty="0">
              <a:solidFill>
                <a:schemeClr val="bg2"/>
              </a:solidFill>
              <a:ea typeface="ＭＳ Ｐゴシック" pitchFamily="-108" charset="-128"/>
              <a:cs typeface="ＭＳ Ｐゴシック" pitchFamily="-108" charset="-128"/>
            </a:endParaRPr>
          </a:p>
          <a:p>
            <a:pPr eaLnBrk="1" hangingPunct="1">
              <a:buFont typeface="Wingdings" pitchFamily="-108" charset="2"/>
              <a:buNone/>
            </a:pPr>
            <a:r>
              <a:rPr lang="en-US" dirty="0">
                <a:solidFill>
                  <a:schemeClr val="bg2"/>
                </a:solidFill>
                <a:ea typeface="ＭＳ Ｐゴシック" pitchFamily="-108" charset="-128"/>
                <a:cs typeface="ＭＳ Ｐゴシック" pitchFamily="-108" charset="-128"/>
              </a:rPr>
              <a:t>	</a:t>
            </a:r>
            <a:r>
              <a:rPr lang="en-US" dirty="0">
                <a:ea typeface="ＭＳ Ｐゴシック" pitchFamily="-108" charset="-128"/>
                <a:cs typeface="ＭＳ Ｐゴシック" pitchFamily="-108" charset="-128"/>
              </a:rPr>
              <a:t>Terminology: </a:t>
            </a:r>
            <a:r>
              <a:rPr lang="en-US" dirty="0" err="1">
                <a:latin typeface="Courier New"/>
                <a:ea typeface="ＭＳ Ｐゴシック" pitchFamily="-108" charset="-128"/>
                <a:cs typeface="Courier New"/>
              </a:rPr>
              <a:t>cel_float</a:t>
            </a:r>
            <a:r>
              <a:rPr lang="en-US" dirty="0">
                <a:ea typeface="ＭＳ Ｐゴシック" pitchFamily="-108" charset="-128"/>
                <a:cs typeface="ＭＳ Ｐゴシック" pitchFamily="-108" charset="-128"/>
              </a:rPr>
              <a:t> is the </a:t>
            </a:r>
            <a:r>
              <a:rPr lang="en-US" b="1" i="1" dirty="0">
                <a:ea typeface="ＭＳ Ｐゴシック" pitchFamily="-108" charset="-128"/>
                <a:cs typeface="ＭＳ Ｐゴシック" pitchFamily="-108" charset="-128"/>
              </a:rPr>
              <a:t>argument (</a:t>
            </a:r>
            <a:r>
              <a:rPr lang="en-US" b="1" i="1" dirty="0" err="1">
                <a:solidFill>
                  <a:srgbClr val="FF0000"/>
                </a:solidFill>
                <a:ea typeface="ＭＳ Ｐゴシック" pitchFamily="-108" charset="-128"/>
                <a:cs typeface="ＭＳ Ｐゴシック" pitchFamily="-108" charset="-128"/>
              </a:rPr>
              <a:t>viðfang</a:t>
            </a:r>
            <a:r>
              <a:rPr lang="en-US" b="1" i="1" dirty="0">
                <a:solidFill>
                  <a:srgbClr val="FF0000"/>
                </a:solidFill>
                <a:ea typeface="ＭＳ Ｐゴシック" pitchFamily="-108" charset="-128"/>
                <a:cs typeface="ＭＳ Ｐゴシック" pitchFamily="-108" charset="-128"/>
              </a:rPr>
              <a:t>; </a:t>
            </a:r>
            <a:r>
              <a:rPr lang="en-US" b="1" i="1" dirty="0" err="1">
                <a:solidFill>
                  <a:srgbClr val="FF0000"/>
                </a:solidFill>
                <a:ea typeface="ＭＳ Ｐゴシック" pitchFamily="-108" charset="-128"/>
                <a:cs typeface="ＭＳ Ｐゴシック" pitchFamily="-108" charset="-128"/>
              </a:rPr>
              <a:t>raunstiki</a:t>
            </a:r>
            <a:r>
              <a:rPr lang="en-US" b="1" i="1" dirty="0">
                <a:ea typeface="ＭＳ Ｐゴシック" pitchFamily="-108" charset="-128"/>
                <a:cs typeface="ＭＳ Ｐゴシック" pitchFamily="-108" charset="-128"/>
              </a:rPr>
              <a:t>)</a:t>
            </a:r>
          </a:p>
        </p:txBody>
      </p:sp>
    </p:spTree>
    <p:extLst>
      <p:ext uri="{BB962C8B-B14F-4D97-AF65-F5344CB8AC3E}">
        <p14:creationId xmlns:p14="http://schemas.microsoft.com/office/powerpoint/2010/main" val="32172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7107">
                                            <p:txEl>
                                              <p:pRg st="0" end="0"/>
                                            </p:txEl>
                                          </p:spTgt>
                                        </p:tgtEl>
                                        <p:attrNameLst>
                                          <p:attrName>style.visibility</p:attrName>
                                        </p:attrNameLst>
                                      </p:cBhvr>
                                      <p:to>
                                        <p:strVal val="visible"/>
                                      </p:to>
                                    </p:set>
                                    <p:anim calcmode="lin" valueType="num">
                                      <p:cBhvr additive="base">
                                        <p:cTn id="7" dur="500" fill="hold"/>
                                        <p:tgtEl>
                                          <p:spTgt spid="4710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710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7107">
                                            <p:txEl>
                                              <p:pRg st="1" end="1"/>
                                            </p:txEl>
                                          </p:spTgt>
                                        </p:tgtEl>
                                        <p:attrNameLst>
                                          <p:attrName>style.visibility</p:attrName>
                                        </p:attrNameLst>
                                      </p:cBhvr>
                                      <p:to>
                                        <p:strVal val="visible"/>
                                      </p:to>
                                    </p:set>
                                    <p:anim calcmode="lin" valueType="num">
                                      <p:cBhvr additive="base">
                                        <p:cTn id="13" dur="500" fill="hold"/>
                                        <p:tgtEl>
                                          <p:spTgt spid="4710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710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47107">
                                            <p:txEl>
                                              <p:pRg st="2" end="2"/>
                                            </p:txEl>
                                          </p:spTgt>
                                        </p:tgtEl>
                                        <p:attrNameLst>
                                          <p:attrName>style.visibility</p:attrName>
                                        </p:attrNameLst>
                                      </p:cBhvr>
                                      <p:to>
                                        <p:strVal val="visible"/>
                                      </p:to>
                                    </p:set>
                                    <p:anim calcmode="lin" valueType="num">
                                      <p:cBhvr additive="base">
                                        <p:cTn id="19" dur="500" fill="hold"/>
                                        <p:tgtEl>
                                          <p:spTgt spid="4710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710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47107">
                                            <p:txEl>
                                              <p:pRg st="4" end="4"/>
                                            </p:txEl>
                                          </p:spTgt>
                                        </p:tgtEl>
                                        <p:attrNameLst>
                                          <p:attrName>style.visibility</p:attrName>
                                        </p:attrNameLst>
                                      </p:cBhvr>
                                      <p:to>
                                        <p:strVal val="visible"/>
                                      </p:to>
                                    </p:set>
                                    <p:anim calcmode="lin" valueType="num">
                                      <p:cBhvr additive="base">
                                        <p:cTn id="25" dur="500" fill="hold"/>
                                        <p:tgtEl>
                                          <p:spTgt spid="47107">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47107">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07" grpId="0" build="p" bldLvl="2" autoUpdateAnimBg="0"/>
    </p:bldLst>
  </p:timing>
</p:sld>
</file>

<file path=ppt/slides/slide3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457200" y="457200"/>
            <a:ext cx="8229600" cy="914400"/>
          </a:xfrm>
        </p:spPr>
        <p:txBody>
          <a:bodyPr/>
          <a:lstStyle/>
          <a:p>
            <a:pPr eaLnBrk="1" hangingPunct="1"/>
            <a:r>
              <a:rPr lang="en-US" dirty="0">
                <a:ea typeface="ＭＳ Ｐゴシック" pitchFamily="-108" charset="-128"/>
                <a:cs typeface="ＭＳ Ｐゴシック" pitchFamily="-108" charset="-128"/>
              </a:rPr>
              <a:t>Function definition (</a:t>
            </a:r>
            <a:r>
              <a:rPr lang="en-US" dirty="0" err="1">
                <a:solidFill>
                  <a:srgbClr val="FF0000"/>
                </a:solidFill>
                <a:ea typeface="ＭＳ Ｐゴシック" pitchFamily="-108" charset="-128"/>
                <a:cs typeface="ＭＳ Ｐゴシック" pitchFamily="-108" charset="-128"/>
              </a:rPr>
              <a:t>skilgreining</a:t>
            </a:r>
            <a:r>
              <a:rPr lang="en-US" dirty="0">
                <a:ea typeface="ＭＳ Ｐゴシック" pitchFamily="-108" charset="-128"/>
                <a:cs typeface="ＭＳ Ｐゴシック" pitchFamily="-108" charset="-128"/>
              </a:rPr>
              <a:t>)</a:t>
            </a:r>
          </a:p>
        </p:txBody>
      </p:sp>
      <p:sp>
        <p:nvSpPr>
          <p:cNvPr id="48131" name="Rectangle 3"/>
          <p:cNvSpPr>
            <a:spLocks noGrp="1" noChangeArrowheads="1"/>
          </p:cNvSpPr>
          <p:nvPr>
            <p:ph idx="1"/>
          </p:nvPr>
        </p:nvSpPr>
        <p:spPr>
          <a:xfrm>
            <a:off x="152400" y="1447800"/>
            <a:ext cx="8915400" cy="4419600"/>
          </a:xfrm>
        </p:spPr>
        <p:txBody>
          <a:bodyPr/>
          <a:lstStyle/>
          <a:p>
            <a:pPr eaLnBrk="1" hangingPunct="1"/>
            <a:r>
              <a:rPr lang="en-US" dirty="0">
                <a:ea typeface="ＭＳ Ｐゴシック" pitchFamily="-108" charset="-128"/>
                <a:cs typeface="ＭＳ Ｐゴシック" pitchFamily="-108" charset="-128"/>
              </a:rPr>
              <a:t>Math: g(C) = C*1.8 + 32.0</a:t>
            </a:r>
          </a:p>
          <a:p>
            <a:pPr eaLnBrk="1" hangingPunct="1"/>
            <a:r>
              <a:rPr lang="en-US" dirty="0">
                <a:ea typeface="ＭＳ Ｐゴシック" pitchFamily="-108" charset="-128"/>
                <a:cs typeface="ＭＳ Ｐゴシック" pitchFamily="-108" charset="-128"/>
              </a:rPr>
              <a:t>Python                                               </a:t>
            </a:r>
          </a:p>
          <a:p>
            <a:pPr eaLnBrk="1" hangingPunct="1">
              <a:buFont typeface="Wingdings" pitchFamily="-108" charset="2"/>
              <a:buNone/>
            </a:pPr>
            <a:r>
              <a:rPr lang="en-US" dirty="0">
                <a:solidFill>
                  <a:schemeClr val="bg2"/>
                </a:solidFill>
                <a:ea typeface="ＭＳ Ｐゴシック" pitchFamily="-108" charset="-128"/>
                <a:cs typeface="ＭＳ Ｐゴシック" pitchFamily="-108" charset="-128"/>
              </a:rPr>
              <a:t>	</a:t>
            </a:r>
            <a:r>
              <a:rPr lang="en-US" sz="2800" dirty="0" err="1">
                <a:solidFill>
                  <a:srgbClr val="000000"/>
                </a:solidFill>
                <a:latin typeface="Courier New"/>
                <a:ea typeface="ＭＳ Ｐゴシック" pitchFamily="-108" charset="-128"/>
                <a:cs typeface="Courier New"/>
              </a:rPr>
              <a:t>def</a:t>
            </a:r>
            <a:r>
              <a:rPr lang="en-US" sz="2800" dirty="0">
                <a:solidFill>
                  <a:srgbClr val="000000"/>
                </a:solidFill>
                <a:latin typeface="Courier New"/>
                <a:ea typeface="ＭＳ Ｐゴシック" pitchFamily="-108" charset="-128"/>
                <a:cs typeface="Courier New"/>
              </a:rPr>
              <a:t> </a:t>
            </a:r>
            <a:r>
              <a:rPr lang="en-US" sz="2800" dirty="0" err="1">
                <a:solidFill>
                  <a:srgbClr val="000000"/>
                </a:solidFill>
                <a:latin typeface="Courier New"/>
                <a:ea typeface="ＭＳ Ｐゴシック" pitchFamily="-108" charset="-128"/>
                <a:cs typeface="Courier New"/>
              </a:rPr>
              <a:t>celsius_to_Fahrenheit</a:t>
            </a:r>
            <a:r>
              <a:rPr lang="en-US" sz="2800" dirty="0">
                <a:solidFill>
                  <a:srgbClr val="000000"/>
                </a:solidFill>
                <a:latin typeface="Courier New"/>
                <a:ea typeface="ＭＳ Ｐゴシック" pitchFamily="-108" charset="-128"/>
                <a:cs typeface="Courier New"/>
              </a:rPr>
              <a:t>(</a:t>
            </a:r>
            <a:r>
              <a:rPr lang="en-US" sz="2800" dirty="0" err="1">
                <a:solidFill>
                  <a:srgbClr val="000000"/>
                </a:solidFill>
                <a:latin typeface="Courier New"/>
                <a:ea typeface="ＭＳ Ｐゴシック" pitchFamily="-108" charset="-128"/>
                <a:cs typeface="Courier New"/>
              </a:rPr>
              <a:t>param_float</a:t>
            </a:r>
            <a:r>
              <a:rPr lang="en-US" sz="2800" dirty="0">
                <a:solidFill>
                  <a:srgbClr val="000000"/>
                </a:solidFill>
                <a:latin typeface="Courier New"/>
                <a:ea typeface="ＭＳ Ｐゴシック" pitchFamily="-108" charset="-128"/>
                <a:cs typeface="Courier New"/>
              </a:rPr>
              <a:t>):                                                                       </a:t>
            </a:r>
          </a:p>
          <a:p>
            <a:pPr eaLnBrk="1" hangingPunct="1">
              <a:buFont typeface="Wingdings" pitchFamily="-108" charset="2"/>
              <a:buNone/>
            </a:pPr>
            <a:r>
              <a:rPr lang="en-US" sz="2800" dirty="0">
                <a:solidFill>
                  <a:srgbClr val="000000"/>
                </a:solidFill>
                <a:latin typeface="Courier New"/>
                <a:ea typeface="ＭＳ Ｐゴシック" pitchFamily="-108" charset="-128"/>
                <a:cs typeface="Courier New"/>
              </a:rPr>
              <a:t>		return </a:t>
            </a:r>
            <a:r>
              <a:rPr lang="en-US" sz="2800" dirty="0" err="1">
                <a:solidFill>
                  <a:srgbClr val="000000"/>
                </a:solidFill>
                <a:latin typeface="Courier New"/>
                <a:ea typeface="ＭＳ Ｐゴシック" pitchFamily="-108" charset="-128"/>
                <a:cs typeface="Courier New"/>
              </a:rPr>
              <a:t>param_float</a:t>
            </a:r>
            <a:r>
              <a:rPr lang="en-US" sz="2800" dirty="0">
                <a:solidFill>
                  <a:srgbClr val="000000"/>
                </a:solidFill>
                <a:latin typeface="Courier New"/>
                <a:ea typeface="ＭＳ Ｐゴシック" pitchFamily="-108" charset="-128"/>
                <a:cs typeface="Courier New"/>
              </a:rPr>
              <a:t> * 1.8 + 32.0  </a:t>
            </a:r>
          </a:p>
          <a:p>
            <a:pPr eaLnBrk="1" hangingPunct="1">
              <a:buFont typeface="Wingdings" pitchFamily="-108" charset="2"/>
              <a:buNone/>
            </a:pPr>
            <a:r>
              <a:rPr lang="en-US" dirty="0">
                <a:solidFill>
                  <a:schemeClr val="bg2"/>
                </a:solidFill>
                <a:ea typeface="ＭＳ Ｐゴシック" pitchFamily="-108" charset="-128"/>
                <a:cs typeface="ＭＳ Ｐゴシック" pitchFamily="-108" charset="-128"/>
              </a:rPr>
              <a:t>                              </a:t>
            </a:r>
          </a:p>
          <a:p>
            <a:pPr eaLnBrk="1" hangingPunct="1"/>
            <a:r>
              <a:rPr lang="en-US" dirty="0">
                <a:ea typeface="ＭＳ Ｐゴシック" pitchFamily="-108" charset="-128"/>
                <a:cs typeface="ＭＳ Ｐゴシック" pitchFamily="-108" charset="-128"/>
              </a:rPr>
              <a:t>Terminology: </a:t>
            </a:r>
            <a:r>
              <a:rPr lang="en-US" dirty="0" err="1">
                <a:latin typeface="Courier New"/>
                <a:ea typeface="ＭＳ Ｐゴシック" pitchFamily="-108" charset="-128"/>
                <a:cs typeface="Courier New"/>
              </a:rPr>
              <a:t>param_float</a:t>
            </a:r>
            <a:r>
              <a:rPr lang="en-US" dirty="0">
                <a:ea typeface="ＭＳ Ｐゴシック" pitchFamily="-108" charset="-128"/>
                <a:cs typeface="ＭＳ Ｐゴシック" pitchFamily="-108" charset="-128"/>
              </a:rPr>
              <a:t> is the </a:t>
            </a:r>
            <a:r>
              <a:rPr lang="en-US" b="1" dirty="0">
                <a:ea typeface="ＭＳ Ｐゴシック" pitchFamily="-108" charset="-128"/>
                <a:cs typeface="ＭＳ Ｐゴシック" pitchFamily="-108" charset="-128"/>
              </a:rPr>
              <a:t>formal</a:t>
            </a:r>
            <a:r>
              <a:rPr lang="en-US" dirty="0">
                <a:ea typeface="ＭＳ Ｐゴシック" pitchFamily="-108" charset="-128"/>
                <a:cs typeface="ＭＳ Ｐゴシック" pitchFamily="-108" charset="-128"/>
              </a:rPr>
              <a:t> </a:t>
            </a:r>
            <a:r>
              <a:rPr lang="en-US" b="1" i="1" dirty="0">
                <a:ea typeface="ＭＳ Ｐゴシック" pitchFamily="-108" charset="-128"/>
                <a:cs typeface="ＭＳ Ｐゴシック" pitchFamily="-108" charset="-128"/>
              </a:rPr>
              <a:t>parameter (</a:t>
            </a:r>
            <a:r>
              <a:rPr lang="en-US" b="1" i="1" dirty="0" err="1">
                <a:solidFill>
                  <a:srgbClr val="FF0000"/>
                </a:solidFill>
                <a:ea typeface="ＭＳ Ｐゴシック" pitchFamily="-108" charset="-128"/>
                <a:cs typeface="ＭＳ Ｐゴシック" pitchFamily="-108" charset="-128"/>
              </a:rPr>
              <a:t>formstiki</a:t>
            </a:r>
            <a:r>
              <a:rPr lang="en-US" b="1" i="1" dirty="0">
                <a:solidFill>
                  <a:srgbClr val="FF0000"/>
                </a:solidFill>
                <a:ea typeface="ＭＳ Ｐゴシック" pitchFamily="-108" charset="-128"/>
                <a:cs typeface="ＭＳ Ｐゴシック" pitchFamily="-108" charset="-128"/>
              </a:rPr>
              <a:t>; parameter</a:t>
            </a:r>
            <a:r>
              <a:rPr lang="en-US" b="1" i="1" dirty="0">
                <a:ea typeface="ＭＳ Ｐゴシック" pitchFamily="-108" charset="-128"/>
                <a:cs typeface="ＭＳ Ｐゴシック" pitchFamily="-108" charset="-128"/>
              </a:rPr>
              <a:t>)</a:t>
            </a:r>
          </a:p>
        </p:txBody>
      </p:sp>
    </p:spTree>
    <p:extLst>
      <p:ext uri="{BB962C8B-B14F-4D97-AF65-F5344CB8AC3E}">
        <p14:creationId xmlns:p14="http://schemas.microsoft.com/office/powerpoint/2010/main" val="1838268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8131">
                                            <p:txEl>
                                              <p:pRg st="0" end="0"/>
                                            </p:txEl>
                                          </p:spTgt>
                                        </p:tgtEl>
                                        <p:attrNameLst>
                                          <p:attrName>style.visibility</p:attrName>
                                        </p:attrNameLst>
                                      </p:cBhvr>
                                      <p:to>
                                        <p:strVal val="visible"/>
                                      </p:to>
                                    </p:set>
                                    <p:anim calcmode="lin" valueType="num">
                                      <p:cBhvr additive="base">
                                        <p:cTn id="7" dur="500" fill="hold"/>
                                        <p:tgtEl>
                                          <p:spTgt spid="4813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813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8131">
                                            <p:txEl>
                                              <p:pRg st="1" end="1"/>
                                            </p:txEl>
                                          </p:spTgt>
                                        </p:tgtEl>
                                        <p:attrNameLst>
                                          <p:attrName>style.visibility</p:attrName>
                                        </p:attrNameLst>
                                      </p:cBhvr>
                                      <p:to>
                                        <p:strVal val="visible"/>
                                      </p:to>
                                    </p:set>
                                    <p:anim calcmode="lin" valueType="num">
                                      <p:cBhvr additive="base">
                                        <p:cTn id="13" dur="500" fill="hold"/>
                                        <p:tgtEl>
                                          <p:spTgt spid="4813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813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48131">
                                            <p:txEl>
                                              <p:pRg st="2" end="2"/>
                                            </p:txEl>
                                          </p:spTgt>
                                        </p:tgtEl>
                                        <p:attrNameLst>
                                          <p:attrName>style.visibility</p:attrName>
                                        </p:attrNameLst>
                                      </p:cBhvr>
                                      <p:to>
                                        <p:strVal val="visible"/>
                                      </p:to>
                                    </p:set>
                                    <p:anim calcmode="lin" valueType="num">
                                      <p:cBhvr additive="base">
                                        <p:cTn id="19" dur="500" fill="hold"/>
                                        <p:tgtEl>
                                          <p:spTgt spid="4813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813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48131">
                                            <p:txEl>
                                              <p:pRg st="3" end="3"/>
                                            </p:txEl>
                                          </p:spTgt>
                                        </p:tgtEl>
                                        <p:attrNameLst>
                                          <p:attrName>style.visibility</p:attrName>
                                        </p:attrNameLst>
                                      </p:cBhvr>
                                      <p:to>
                                        <p:strVal val="visible"/>
                                      </p:to>
                                    </p:set>
                                    <p:anim calcmode="lin" valueType="num">
                                      <p:cBhvr additive="base">
                                        <p:cTn id="25" dur="500" fill="hold"/>
                                        <p:tgtEl>
                                          <p:spTgt spid="4813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4813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48131">
                                            <p:txEl>
                                              <p:pRg st="4" end="4"/>
                                            </p:txEl>
                                          </p:spTgt>
                                        </p:tgtEl>
                                        <p:attrNameLst>
                                          <p:attrName>style.visibility</p:attrName>
                                        </p:attrNameLst>
                                      </p:cBhvr>
                                      <p:to>
                                        <p:strVal val="visible"/>
                                      </p:to>
                                    </p:set>
                                    <p:anim calcmode="lin" valueType="num">
                                      <p:cBhvr additive="base">
                                        <p:cTn id="31" dur="500" fill="hold"/>
                                        <p:tgtEl>
                                          <p:spTgt spid="4813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48131">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48131">
                                            <p:txEl>
                                              <p:pRg st="5" end="5"/>
                                            </p:txEl>
                                          </p:spTgt>
                                        </p:tgtEl>
                                        <p:attrNameLst>
                                          <p:attrName>style.visibility</p:attrName>
                                        </p:attrNameLst>
                                      </p:cBhvr>
                                      <p:to>
                                        <p:strVal val="visible"/>
                                      </p:to>
                                    </p:set>
                                    <p:anim calcmode="lin" valueType="num">
                                      <p:cBhvr additive="base">
                                        <p:cTn id="37" dur="500" fill="hold"/>
                                        <p:tgtEl>
                                          <p:spTgt spid="48131">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48131">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131" grpId="0" build="p" bldLvl="2" autoUpdateAnimBg="0"/>
    </p:bldLst>
  </p:timing>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990600" y="533400"/>
            <a:ext cx="7229820" cy="4286250"/>
          </a:xfrm>
        </p:spPr>
      </p:pic>
      <p:sp>
        <p:nvSpPr>
          <p:cNvPr id="5" name="TextBox 4"/>
          <p:cNvSpPr txBox="1"/>
          <p:nvPr/>
        </p:nvSpPr>
        <p:spPr bwMode="auto">
          <a:xfrm>
            <a:off x="2751630" y="5257800"/>
            <a:ext cx="3640740" cy="4616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2400" dirty="0">
                <a:solidFill>
                  <a:srgbClr val="000000"/>
                </a:solidFill>
                <a:latin typeface="+mn-lt"/>
              </a:rPr>
              <a:t>Figure 5.1 Function Parts</a:t>
            </a:r>
          </a:p>
        </p:txBody>
      </p:sp>
    </p:spTree>
    <p:extLst>
      <p:ext uri="{BB962C8B-B14F-4D97-AF65-F5344CB8AC3E}">
        <p14:creationId xmlns:p14="http://schemas.microsoft.com/office/powerpoint/2010/main" val="647262790"/>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return statement</a:t>
            </a:r>
          </a:p>
        </p:txBody>
      </p:sp>
      <p:sp>
        <p:nvSpPr>
          <p:cNvPr id="4" name="Content Placeholder 3"/>
          <p:cNvSpPr>
            <a:spLocks noGrp="1"/>
          </p:cNvSpPr>
          <p:nvPr>
            <p:ph idx="1"/>
          </p:nvPr>
        </p:nvSpPr>
        <p:spPr/>
        <p:txBody>
          <a:bodyPr/>
          <a:lstStyle/>
          <a:p>
            <a:r>
              <a:rPr lang="en-US" dirty="0"/>
              <a:t>The </a:t>
            </a:r>
            <a:r>
              <a:rPr lang="en-US" dirty="0">
                <a:solidFill>
                  <a:srgbClr val="000090"/>
                </a:solidFill>
                <a:latin typeface="Courier New"/>
                <a:cs typeface="Courier New"/>
              </a:rPr>
              <a:t>return</a:t>
            </a:r>
            <a:r>
              <a:rPr lang="en-US" dirty="0">
                <a:solidFill>
                  <a:srgbClr val="000090"/>
                </a:solidFill>
              </a:rPr>
              <a:t> </a:t>
            </a:r>
            <a:r>
              <a:rPr lang="en-US" dirty="0"/>
              <a:t>statement indicates the value that is returned by the function</a:t>
            </a:r>
          </a:p>
          <a:p>
            <a:r>
              <a:rPr lang="en-US" dirty="0"/>
              <a:t>The statement is optional (the function can return nothing). If no </a:t>
            </a:r>
            <a:r>
              <a:rPr lang="en-US" dirty="0">
                <a:solidFill>
                  <a:srgbClr val="000090"/>
                </a:solidFill>
                <a:latin typeface="Courier New"/>
                <a:cs typeface="Courier New"/>
              </a:rPr>
              <a:t>return</a:t>
            </a:r>
            <a:r>
              <a:rPr lang="en-US" dirty="0"/>
              <a:t>, function is often called a procedure.</a:t>
            </a:r>
          </a:p>
        </p:txBody>
      </p:sp>
    </p:spTree>
    <p:extLst>
      <p:ext uri="{BB962C8B-B14F-4D97-AF65-F5344CB8AC3E}">
        <p14:creationId xmlns:p14="http://schemas.microsoft.com/office/powerpoint/2010/main" val="208234370"/>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5.1</a:t>
            </a:r>
          </a:p>
          <a:p>
            <a:r>
              <a:rPr lang="en-US" dirty="0"/>
              <a:t>Temp convert</a:t>
            </a:r>
          </a:p>
        </p:txBody>
      </p:sp>
    </p:spTree>
    <p:extLst>
      <p:ext uri="{BB962C8B-B14F-4D97-AF65-F5344CB8AC3E}">
        <p14:creationId xmlns:p14="http://schemas.microsoft.com/office/powerpoint/2010/main" val="481103980"/>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stretch>
            <a:fillRect/>
          </a:stretch>
        </p:blipFill>
        <p:spPr>
          <a:xfrm>
            <a:off x="-152400" y="1447800"/>
            <a:ext cx="9344378" cy="3276600"/>
          </a:xfrm>
        </p:spPr>
      </p:pic>
    </p:spTree>
    <p:extLst>
      <p:ext uri="{BB962C8B-B14F-4D97-AF65-F5344CB8AC3E}">
        <p14:creationId xmlns:p14="http://schemas.microsoft.com/office/powerpoint/2010/main" val="2476575681"/>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Triple quoted string in function</a:t>
            </a:r>
          </a:p>
        </p:txBody>
      </p:sp>
      <p:sp>
        <p:nvSpPr>
          <p:cNvPr id="4" name="Content Placeholder 3"/>
          <p:cNvSpPr>
            <a:spLocks noGrp="1"/>
          </p:cNvSpPr>
          <p:nvPr>
            <p:ph idx="1"/>
          </p:nvPr>
        </p:nvSpPr>
        <p:spPr/>
        <p:txBody>
          <a:bodyPr/>
          <a:lstStyle/>
          <a:p>
            <a:r>
              <a:rPr lang="en-US" dirty="0"/>
              <a:t>A triple quoted string just after the def is called a </a:t>
            </a:r>
            <a:r>
              <a:rPr lang="en-US" b="1" i="1" dirty="0" err="1"/>
              <a:t>docstring</a:t>
            </a:r>
            <a:endParaRPr lang="en-US" b="1" i="1" dirty="0"/>
          </a:p>
          <a:p>
            <a:r>
              <a:rPr lang="en-US" dirty="0" err="1"/>
              <a:t>docstring</a:t>
            </a:r>
            <a:r>
              <a:rPr lang="en-US" dirty="0"/>
              <a:t> is documentation of the function</a:t>
            </a:r>
            <a:r>
              <a:rPr lang="fr-FR" dirty="0"/>
              <a:t>'</a:t>
            </a:r>
            <a:r>
              <a:rPr lang="en-US" dirty="0"/>
              <a:t>s purpose, to be used by other tools to tell the user what the function is used for. More on that later</a:t>
            </a:r>
          </a:p>
        </p:txBody>
      </p:sp>
    </p:spTree>
    <p:extLst>
      <p:ext uri="{BB962C8B-B14F-4D97-AF65-F5344CB8AC3E}">
        <p14:creationId xmlns:p14="http://schemas.microsoft.com/office/powerpoint/2010/main" val="3938940812"/>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685800" y="381000"/>
            <a:ext cx="7772400" cy="1143000"/>
          </a:xfrm>
        </p:spPr>
        <p:txBody>
          <a:bodyPr/>
          <a:lstStyle/>
          <a:p>
            <a:pPr eaLnBrk="1" hangingPunct="1"/>
            <a:r>
              <a:rPr lang="en-US">
                <a:ea typeface="ＭＳ Ｐゴシック" pitchFamily="-108" charset="-128"/>
                <a:cs typeface="ＭＳ Ｐゴシック" pitchFamily="-108" charset="-128"/>
              </a:rPr>
              <a:t>Operation</a:t>
            </a:r>
          </a:p>
        </p:txBody>
      </p:sp>
      <p:sp>
        <p:nvSpPr>
          <p:cNvPr id="33795" name="Text Box 3"/>
          <p:cNvSpPr txBox="1">
            <a:spLocks noChangeArrowheads="1"/>
          </p:cNvSpPr>
          <p:nvPr/>
        </p:nvSpPr>
        <p:spPr bwMode="auto">
          <a:xfrm>
            <a:off x="3886200" y="3810000"/>
            <a:ext cx="4648200" cy="457200"/>
          </a:xfrm>
          <a:prstGeom prst="rect">
            <a:avLst/>
          </a:prstGeom>
          <a:noFill/>
          <a:ln w="9525">
            <a:noFill/>
            <a:miter lim="800000"/>
            <a:headEnd/>
            <a:tailEnd/>
          </a:ln>
        </p:spPr>
        <p:txBody>
          <a:bodyPr>
            <a:prstTxWarp prst="textNoShape">
              <a:avLst/>
            </a:prstTxWarp>
            <a:spAutoFit/>
          </a:bodyPr>
          <a:lstStyle/>
          <a:p>
            <a:pPr>
              <a:spcBef>
                <a:spcPct val="50000"/>
              </a:spcBef>
            </a:pPr>
            <a:endParaRPr lang="en-US" b="0" u="none"/>
          </a:p>
        </p:txBody>
      </p:sp>
      <p:sp>
        <p:nvSpPr>
          <p:cNvPr id="55301" name="Rectangle 5"/>
          <p:cNvSpPr>
            <a:spLocks noChangeArrowheads="1"/>
          </p:cNvSpPr>
          <p:nvPr/>
        </p:nvSpPr>
        <p:spPr bwMode="auto">
          <a:xfrm>
            <a:off x="3810000" y="3962400"/>
            <a:ext cx="4876800" cy="1981200"/>
          </a:xfrm>
          <a:prstGeom prst="rect">
            <a:avLst/>
          </a:prstGeom>
          <a:solidFill>
            <a:schemeClr val="hlink"/>
          </a:solidFill>
          <a:ln w="9525">
            <a:solidFill>
              <a:schemeClr val="tx1"/>
            </a:solidFill>
            <a:miter lim="800000"/>
            <a:headEnd/>
            <a:tailEnd/>
          </a:ln>
        </p:spPr>
        <p:txBody>
          <a:bodyPr wrap="none" anchor="ctr">
            <a:prstTxWarp prst="textNoShape">
              <a:avLst/>
            </a:prstTxWarp>
          </a:bodyPr>
          <a:lstStyle/>
          <a:p>
            <a:endParaRPr lang="en-US"/>
          </a:p>
        </p:txBody>
      </p:sp>
      <p:sp>
        <p:nvSpPr>
          <p:cNvPr id="55302" name="Text Box 6"/>
          <p:cNvSpPr txBox="1">
            <a:spLocks noChangeArrowheads="1"/>
          </p:cNvSpPr>
          <p:nvPr/>
        </p:nvSpPr>
        <p:spPr bwMode="auto">
          <a:xfrm>
            <a:off x="3810000" y="4191000"/>
            <a:ext cx="4953000" cy="830997"/>
          </a:xfrm>
          <a:prstGeom prst="rect">
            <a:avLst/>
          </a:prstGeom>
          <a:noFill/>
          <a:ln w="9525">
            <a:noFill/>
            <a:miter lim="800000"/>
            <a:headEnd/>
            <a:tailEnd/>
          </a:ln>
        </p:spPr>
        <p:txBody>
          <a:bodyPr>
            <a:prstTxWarp prst="textNoShape">
              <a:avLst/>
            </a:prstTxWarp>
            <a:spAutoFit/>
          </a:bodyPr>
          <a:lstStyle/>
          <a:p>
            <a:r>
              <a:rPr lang="en-US" sz="2400" b="0" u="none" dirty="0" err="1">
                <a:latin typeface="Arial" pitchFamily="-108" charset="0"/>
              </a:rPr>
              <a:t>def</a:t>
            </a:r>
            <a:r>
              <a:rPr lang="en-US" sz="2400" b="0" u="none" dirty="0">
                <a:latin typeface="Arial" pitchFamily="-108" charset="0"/>
              </a:rPr>
              <a:t> </a:t>
            </a:r>
            <a:r>
              <a:rPr lang="en-US" sz="2400" b="0" u="none" dirty="0" err="1">
                <a:latin typeface="Arial" pitchFamily="-108" charset="0"/>
              </a:rPr>
              <a:t>celsius_to_Fahrenheit</a:t>
            </a:r>
            <a:r>
              <a:rPr lang="en-US" sz="2400" b="0" u="none" dirty="0">
                <a:latin typeface="Arial" pitchFamily="-108" charset="0"/>
              </a:rPr>
              <a:t> (</a:t>
            </a:r>
            <a:r>
              <a:rPr lang="en-US" sz="2400" b="0" u="none" dirty="0" err="1">
                <a:latin typeface="Arial" pitchFamily="-108" charset="0"/>
              </a:rPr>
              <a:t>param</a:t>
            </a:r>
            <a:r>
              <a:rPr lang="en-US" sz="2400" b="0" u="none" dirty="0">
                <a:latin typeface="Arial" pitchFamily="-108" charset="0"/>
              </a:rPr>
              <a:t>):</a:t>
            </a:r>
          </a:p>
          <a:p>
            <a:r>
              <a:rPr lang="en-US" sz="2400" b="0" u="none" dirty="0">
                <a:latin typeface="Arial" pitchFamily="-108" charset="0"/>
              </a:rPr>
              <a:t>      return </a:t>
            </a:r>
            <a:r>
              <a:rPr lang="en-US" sz="2400" b="0" u="none" dirty="0" err="1">
                <a:latin typeface="Arial" pitchFamily="-108" charset="0"/>
              </a:rPr>
              <a:t>param</a:t>
            </a:r>
            <a:r>
              <a:rPr lang="en-US" sz="2400" b="0" u="none" dirty="0">
                <a:latin typeface="Arial" pitchFamily="-108" charset="0"/>
              </a:rPr>
              <a:t> * 1.8 + 32.0</a:t>
            </a:r>
          </a:p>
        </p:txBody>
      </p:sp>
      <p:sp>
        <p:nvSpPr>
          <p:cNvPr id="55303" name="Rectangle 7"/>
          <p:cNvSpPr>
            <a:spLocks noChangeArrowheads="1"/>
          </p:cNvSpPr>
          <p:nvPr/>
        </p:nvSpPr>
        <p:spPr bwMode="auto">
          <a:xfrm>
            <a:off x="533400" y="1828800"/>
            <a:ext cx="4038600" cy="1752600"/>
          </a:xfrm>
          <a:prstGeom prst="rect">
            <a:avLst/>
          </a:prstGeom>
          <a:solidFill>
            <a:schemeClr val="hlink"/>
          </a:solidFill>
          <a:ln w="9525">
            <a:solidFill>
              <a:schemeClr val="tx1"/>
            </a:solidFill>
            <a:miter lim="800000"/>
            <a:headEnd/>
            <a:tailEnd/>
          </a:ln>
        </p:spPr>
        <p:txBody>
          <a:bodyPr wrap="none" anchor="ctr">
            <a:prstTxWarp prst="textNoShape">
              <a:avLst/>
            </a:prstTxWarp>
          </a:bodyPr>
          <a:lstStyle/>
          <a:p>
            <a:endParaRPr lang="en-US"/>
          </a:p>
        </p:txBody>
      </p:sp>
      <p:sp>
        <p:nvSpPr>
          <p:cNvPr id="55304" name="Text Box 8"/>
          <p:cNvSpPr txBox="1">
            <a:spLocks noChangeArrowheads="1"/>
          </p:cNvSpPr>
          <p:nvPr/>
        </p:nvSpPr>
        <p:spPr bwMode="auto">
          <a:xfrm>
            <a:off x="304800" y="1981200"/>
            <a:ext cx="4572000" cy="800219"/>
          </a:xfrm>
          <a:prstGeom prst="rect">
            <a:avLst/>
          </a:prstGeom>
          <a:noFill/>
          <a:ln w="9525">
            <a:noFill/>
            <a:miter lim="800000"/>
            <a:headEnd/>
            <a:tailEnd/>
          </a:ln>
        </p:spPr>
        <p:txBody>
          <a:bodyPr wrap="square">
            <a:prstTxWarp prst="textNoShape">
              <a:avLst/>
            </a:prstTxWarp>
            <a:spAutoFit/>
          </a:bodyPr>
          <a:lstStyle/>
          <a:p>
            <a:r>
              <a:rPr lang="en-US" sz="2800" b="0" u="none" dirty="0">
                <a:latin typeface="Monaco"/>
                <a:cs typeface="Monaco"/>
              </a:rPr>
              <a:t> </a:t>
            </a:r>
            <a:r>
              <a:rPr lang="en-US" sz="2400" b="0" u="none" dirty="0">
                <a:latin typeface="+mj-lt"/>
                <a:cs typeface="Monaco"/>
              </a:rPr>
              <a:t>F = </a:t>
            </a:r>
            <a:r>
              <a:rPr lang="en-US" sz="2400" b="0" u="none" dirty="0" err="1">
                <a:latin typeface="+mj-lt"/>
                <a:cs typeface="Monaco"/>
              </a:rPr>
              <a:t>celsius_to_fahrenheit</a:t>
            </a:r>
            <a:r>
              <a:rPr lang="en-US" sz="2400" b="0" u="none" dirty="0">
                <a:latin typeface="+mj-lt"/>
                <a:cs typeface="Monaco"/>
              </a:rPr>
              <a:t>(C) </a:t>
            </a:r>
          </a:p>
          <a:p>
            <a:endParaRPr lang="en-US" b="0" u="none" dirty="0"/>
          </a:p>
        </p:txBody>
      </p:sp>
      <p:sp>
        <p:nvSpPr>
          <p:cNvPr id="55305" name="Text Box 9"/>
          <p:cNvSpPr txBox="1">
            <a:spLocks noChangeArrowheads="1"/>
          </p:cNvSpPr>
          <p:nvPr/>
        </p:nvSpPr>
        <p:spPr bwMode="auto">
          <a:xfrm>
            <a:off x="4800600" y="1752600"/>
            <a:ext cx="3505200" cy="1554163"/>
          </a:xfrm>
          <a:prstGeom prst="rect">
            <a:avLst/>
          </a:prstGeom>
          <a:noFill/>
          <a:ln w="9525">
            <a:noFill/>
            <a:miter lim="800000"/>
            <a:headEnd/>
            <a:tailEnd/>
          </a:ln>
        </p:spPr>
        <p:txBody>
          <a:bodyPr>
            <a:prstTxWarp prst="textNoShape">
              <a:avLst/>
            </a:prstTxWarp>
            <a:spAutoFit/>
          </a:bodyPr>
          <a:lstStyle/>
          <a:p>
            <a:pPr>
              <a:spcBef>
                <a:spcPct val="50000"/>
              </a:spcBef>
            </a:pPr>
            <a:r>
              <a:rPr lang="en-US" sz="3200" b="0" u="none" dirty="0">
                <a:latin typeface="Arial" pitchFamily="-108" charset="0"/>
              </a:rPr>
              <a:t>1. Call copies argument C to parameter Temp </a:t>
            </a:r>
          </a:p>
        </p:txBody>
      </p:sp>
      <p:sp>
        <p:nvSpPr>
          <p:cNvPr id="55307" name="Freeform 11"/>
          <p:cNvSpPr>
            <a:spLocks/>
          </p:cNvSpPr>
          <p:nvPr/>
        </p:nvSpPr>
        <p:spPr bwMode="auto">
          <a:xfrm>
            <a:off x="2514600" y="2971800"/>
            <a:ext cx="4533900" cy="1143000"/>
          </a:xfrm>
          <a:custGeom>
            <a:avLst/>
            <a:gdLst>
              <a:gd name="T0" fmla="*/ 0 w 2856"/>
              <a:gd name="T1" fmla="*/ 0 h 720"/>
              <a:gd name="T2" fmla="*/ 2147483647 w 2856"/>
              <a:gd name="T3" fmla="*/ 2147483647 h 720"/>
              <a:gd name="T4" fmla="*/ 2147483647 w 2856"/>
              <a:gd name="T5" fmla="*/ 2147483647 h 720"/>
              <a:gd name="T6" fmla="*/ 2147483647 w 2856"/>
              <a:gd name="T7" fmla="*/ 2147483647 h 720"/>
              <a:gd name="T8" fmla="*/ 2147483647 w 2856"/>
              <a:gd name="T9" fmla="*/ 2147483647 h 720"/>
              <a:gd name="T10" fmla="*/ 0 60000 65536"/>
              <a:gd name="T11" fmla="*/ 0 60000 65536"/>
              <a:gd name="T12" fmla="*/ 0 60000 65536"/>
              <a:gd name="T13" fmla="*/ 0 60000 65536"/>
              <a:gd name="T14" fmla="*/ 0 60000 65536"/>
              <a:gd name="T15" fmla="*/ 0 w 2856"/>
              <a:gd name="T16" fmla="*/ 0 h 720"/>
              <a:gd name="T17" fmla="*/ 2856 w 2856"/>
              <a:gd name="T18" fmla="*/ 720 h 720"/>
            </a:gdLst>
            <a:ahLst/>
            <a:cxnLst>
              <a:cxn ang="T10">
                <a:pos x="T0" y="T1"/>
              </a:cxn>
              <a:cxn ang="T11">
                <a:pos x="T2" y="T3"/>
              </a:cxn>
              <a:cxn ang="T12">
                <a:pos x="T4" y="T5"/>
              </a:cxn>
              <a:cxn ang="T13">
                <a:pos x="T6" y="T7"/>
              </a:cxn>
              <a:cxn ang="T14">
                <a:pos x="T8" y="T9"/>
              </a:cxn>
            </a:cxnLst>
            <a:rect l="T15" t="T16" r="T17" b="T18"/>
            <a:pathLst>
              <a:path w="2856" h="720">
                <a:moveTo>
                  <a:pt x="0" y="0"/>
                </a:moveTo>
                <a:cubicBezTo>
                  <a:pt x="344" y="64"/>
                  <a:pt x="688" y="128"/>
                  <a:pt x="864" y="192"/>
                </a:cubicBezTo>
                <a:cubicBezTo>
                  <a:pt x="1040" y="256"/>
                  <a:pt x="768" y="352"/>
                  <a:pt x="1056" y="384"/>
                </a:cubicBezTo>
                <a:cubicBezTo>
                  <a:pt x="1344" y="416"/>
                  <a:pt x="2328" y="328"/>
                  <a:pt x="2592" y="384"/>
                </a:cubicBezTo>
                <a:cubicBezTo>
                  <a:pt x="2856" y="440"/>
                  <a:pt x="2632" y="664"/>
                  <a:pt x="2640" y="720"/>
                </a:cubicBezTo>
              </a:path>
            </a:pathLst>
          </a:custGeom>
          <a:noFill/>
          <a:ln w="57150">
            <a:solidFill>
              <a:schemeClr val="tx1"/>
            </a:solidFill>
            <a:round/>
            <a:headEnd/>
            <a:tailEnd type="triangle" w="med" len="med"/>
          </a:ln>
        </p:spPr>
        <p:txBody>
          <a:bodyPr wrap="none" anchor="ctr">
            <a:prstTxWarp prst="textNoShape">
              <a:avLst/>
            </a:prstTxWarp>
          </a:bodyPr>
          <a:lstStyle/>
          <a:p>
            <a:endParaRPr lang="en-US"/>
          </a:p>
        </p:txBody>
      </p:sp>
      <p:sp>
        <p:nvSpPr>
          <p:cNvPr id="55308" name="Text Box 12"/>
          <p:cNvSpPr txBox="1">
            <a:spLocks noChangeArrowheads="1"/>
          </p:cNvSpPr>
          <p:nvPr/>
        </p:nvSpPr>
        <p:spPr bwMode="auto">
          <a:xfrm>
            <a:off x="152400" y="4038600"/>
            <a:ext cx="3657600" cy="1077218"/>
          </a:xfrm>
          <a:prstGeom prst="rect">
            <a:avLst/>
          </a:prstGeom>
          <a:noFill/>
          <a:ln w="9525">
            <a:noFill/>
            <a:miter lim="800000"/>
            <a:headEnd/>
            <a:tailEnd/>
          </a:ln>
        </p:spPr>
        <p:txBody>
          <a:bodyPr>
            <a:prstTxWarp prst="textNoShape">
              <a:avLst/>
            </a:prstTxWarp>
            <a:spAutoFit/>
          </a:bodyPr>
          <a:lstStyle/>
          <a:p>
            <a:pPr>
              <a:spcBef>
                <a:spcPct val="50000"/>
              </a:spcBef>
            </a:pPr>
            <a:r>
              <a:rPr lang="en-US" sz="3200" b="0" u="none" dirty="0">
                <a:latin typeface="Arial" pitchFamily="-108" charset="0"/>
              </a:rPr>
              <a:t>2. Control transfers to function</a:t>
            </a:r>
          </a:p>
        </p:txBody>
      </p:sp>
    </p:spTree>
    <p:extLst>
      <p:ext uri="{BB962C8B-B14F-4D97-AF65-F5344CB8AC3E}">
        <p14:creationId xmlns:p14="http://schemas.microsoft.com/office/powerpoint/2010/main" val="3347112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5303"/>
                                        </p:tgtEl>
                                        <p:attrNameLst>
                                          <p:attrName>style.visibility</p:attrName>
                                        </p:attrNameLst>
                                      </p:cBhvr>
                                      <p:to>
                                        <p:strVal val="visible"/>
                                      </p:to>
                                    </p:set>
                                    <p:anim calcmode="lin" valueType="num">
                                      <p:cBhvr additive="base">
                                        <p:cTn id="7" dur="500" fill="hold"/>
                                        <p:tgtEl>
                                          <p:spTgt spid="55303"/>
                                        </p:tgtEl>
                                        <p:attrNameLst>
                                          <p:attrName>ppt_x</p:attrName>
                                        </p:attrNameLst>
                                      </p:cBhvr>
                                      <p:tavLst>
                                        <p:tav tm="0">
                                          <p:val>
                                            <p:strVal val="0-#ppt_w/2"/>
                                          </p:val>
                                        </p:tav>
                                        <p:tav tm="100000">
                                          <p:val>
                                            <p:strVal val="#ppt_x"/>
                                          </p:val>
                                        </p:tav>
                                      </p:tavLst>
                                    </p:anim>
                                    <p:anim calcmode="lin" valueType="num">
                                      <p:cBhvr additive="base">
                                        <p:cTn id="8" dur="500" fill="hold"/>
                                        <p:tgtEl>
                                          <p:spTgt spid="5530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55304"/>
                                        </p:tgtEl>
                                        <p:attrNameLst>
                                          <p:attrName>style.visibility</p:attrName>
                                        </p:attrNameLst>
                                      </p:cBhvr>
                                      <p:to>
                                        <p:strVal val="visible"/>
                                      </p:to>
                                    </p:set>
                                    <p:anim calcmode="lin" valueType="num">
                                      <p:cBhvr additive="base">
                                        <p:cTn id="12" dur="500" fill="hold"/>
                                        <p:tgtEl>
                                          <p:spTgt spid="55304"/>
                                        </p:tgtEl>
                                        <p:attrNameLst>
                                          <p:attrName>ppt_x</p:attrName>
                                        </p:attrNameLst>
                                      </p:cBhvr>
                                      <p:tavLst>
                                        <p:tav tm="0">
                                          <p:val>
                                            <p:strVal val="0-#ppt_w/2"/>
                                          </p:val>
                                        </p:tav>
                                        <p:tav tm="100000">
                                          <p:val>
                                            <p:strVal val="#ppt_x"/>
                                          </p:val>
                                        </p:tav>
                                      </p:tavLst>
                                    </p:anim>
                                    <p:anim calcmode="lin" valueType="num">
                                      <p:cBhvr additive="base">
                                        <p:cTn id="13" dur="500" fill="hold"/>
                                        <p:tgtEl>
                                          <p:spTgt spid="55304"/>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1" fill="hold">
                                          <p:stCondLst>
                                            <p:cond delay="0"/>
                                          </p:stCondLst>
                                        </p:cTn>
                                        <p:tgtEl>
                                          <p:spTgt spid="55301"/>
                                        </p:tgtEl>
                                        <p:attrNameLst>
                                          <p:attrName>style.visibility</p:attrName>
                                        </p:attrNameLst>
                                      </p:cBhvr>
                                      <p:to>
                                        <p:strVal val="visible"/>
                                      </p:to>
                                    </p:set>
                                    <p:anim calcmode="lin" valueType="num">
                                      <p:cBhvr additive="base">
                                        <p:cTn id="18" dur="500" fill="hold"/>
                                        <p:tgtEl>
                                          <p:spTgt spid="55301"/>
                                        </p:tgtEl>
                                        <p:attrNameLst>
                                          <p:attrName>ppt_x</p:attrName>
                                        </p:attrNameLst>
                                      </p:cBhvr>
                                      <p:tavLst>
                                        <p:tav tm="0">
                                          <p:val>
                                            <p:strVal val="0-#ppt_w/2"/>
                                          </p:val>
                                        </p:tav>
                                        <p:tav tm="100000">
                                          <p:val>
                                            <p:strVal val="#ppt_x"/>
                                          </p:val>
                                        </p:tav>
                                      </p:tavLst>
                                    </p:anim>
                                    <p:anim calcmode="lin" valueType="num">
                                      <p:cBhvr additive="base">
                                        <p:cTn id="19" dur="500" fill="hold"/>
                                        <p:tgtEl>
                                          <p:spTgt spid="55301"/>
                                        </p:tgtEl>
                                        <p:attrNameLst>
                                          <p:attrName>ppt_y</p:attrName>
                                        </p:attrNameLst>
                                      </p:cBhvr>
                                      <p:tavLst>
                                        <p:tav tm="0">
                                          <p:val>
                                            <p:strVal val="#ppt_y"/>
                                          </p:val>
                                        </p:tav>
                                        <p:tav tm="100000">
                                          <p:val>
                                            <p:strVal val="#ppt_y"/>
                                          </p:val>
                                        </p:tav>
                                      </p:tavLst>
                                    </p:anim>
                                  </p:childTnLst>
                                </p:cTn>
                              </p:par>
                            </p:childTnLst>
                          </p:cTn>
                        </p:par>
                        <p:par>
                          <p:cTn id="20" fill="hold">
                            <p:stCondLst>
                              <p:cond delay="500"/>
                            </p:stCondLst>
                            <p:childTnLst>
                              <p:par>
                                <p:cTn id="21" presetID="2" presetClass="entr" presetSubtype="8" fill="hold" grpId="0" nodeType="afterEffect">
                                  <p:stCondLst>
                                    <p:cond delay="0"/>
                                  </p:stCondLst>
                                  <p:childTnLst>
                                    <p:set>
                                      <p:cBhvr>
                                        <p:cTn id="22" dur="1" fill="hold">
                                          <p:stCondLst>
                                            <p:cond delay="0"/>
                                          </p:stCondLst>
                                        </p:cTn>
                                        <p:tgtEl>
                                          <p:spTgt spid="55302"/>
                                        </p:tgtEl>
                                        <p:attrNameLst>
                                          <p:attrName>style.visibility</p:attrName>
                                        </p:attrNameLst>
                                      </p:cBhvr>
                                      <p:to>
                                        <p:strVal val="visible"/>
                                      </p:to>
                                    </p:set>
                                    <p:anim calcmode="lin" valueType="num">
                                      <p:cBhvr additive="base">
                                        <p:cTn id="23" dur="500" fill="hold"/>
                                        <p:tgtEl>
                                          <p:spTgt spid="55302"/>
                                        </p:tgtEl>
                                        <p:attrNameLst>
                                          <p:attrName>ppt_x</p:attrName>
                                        </p:attrNameLst>
                                      </p:cBhvr>
                                      <p:tavLst>
                                        <p:tav tm="0">
                                          <p:val>
                                            <p:strVal val="0-#ppt_w/2"/>
                                          </p:val>
                                        </p:tav>
                                        <p:tav tm="100000">
                                          <p:val>
                                            <p:strVal val="#ppt_x"/>
                                          </p:val>
                                        </p:tav>
                                      </p:tavLst>
                                    </p:anim>
                                    <p:anim calcmode="lin" valueType="num">
                                      <p:cBhvr additive="base">
                                        <p:cTn id="24" dur="500" fill="hold"/>
                                        <p:tgtEl>
                                          <p:spTgt spid="55302"/>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55305"/>
                                        </p:tgtEl>
                                        <p:attrNameLst>
                                          <p:attrName>style.visibility</p:attrName>
                                        </p:attrNameLst>
                                      </p:cBhvr>
                                      <p:to>
                                        <p:strVal val="visible"/>
                                      </p:to>
                                    </p:set>
                                    <p:anim calcmode="lin" valueType="num">
                                      <p:cBhvr additive="base">
                                        <p:cTn id="29" dur="500" fill="hold"/>
                                        <p:tgtEl>
                                          <p:spTgt spid="55305"/>
                                        </p:tgtEl>
                                        <p:attrNameLst>
                                          <p:attrName>ppt_x</p:attrName>
                                        </p:attrNameLst>
                                      </p:cBhvr>
                                      <p:tavLst>
                                        <p:tav tm="0">
                                          <p:val>
                                            <p:strVal val="0-#ppt_w/2"/>
                                          </p:val>
                                        </p:tav>
                                        <p:tav tm="100000">
                                          <p:val>
                                            <p:strVal val="#ppt_x"/>
                                          </p:val>
                                        </p:tav>
                                      </p:tavLst>
                                    </p:anim>
                                    <p:anim calcmode="lin" valueType="num">
                                      <p:cBhvr additive="base">
                                        <p:cTn id="30" dur="500" fill="hold"/>
                                        <p:tgtEl>
                                          <p:spTgt spid="55305"/>
                                        </p:tgtEl>
                                        <p:attrNameLst>
                                          <p:attrName>ppt_y</p:attrName>
                                        </p:attrNameLst>
                                      </p:cBhvr>
                                      <p:tavLst>
                                        <p:tav tm="0">
                                          <p:val>
                                            <p:strVal val="#ppt_y"/>
                                          </p:val>
                                        </p:tav>
                                        <p:tav tm="100000">
                                          <p:val>
                                            <p:strVal val="#ppt_y"/>
                                          </p:val>
                                        </p:tav>
                                      </p:tavLst>
                                    </p:anim>
                                  </p:childTnLst>
                                </p:cTn>
                              </p:par>
                            </p:childTnLst>
                          </p:cTn>
                        </p:par>
                        <p:par>
                          <p:cTn id="31" fill="hold">
                            <p:stCondLst>
                              <p:cond delay="500"/>
                            </p:stCondLst>
                            <p:childTnLst>
                              <p:par>
                                <p:cTn id="32" presetID="2" presetClass="entr" presetSubtype="8" fill="hold" grpId="0" nodeType="afterEffect">
                                  <p:stCondLst>
                                    <p:cond delay="1000"/>
                                  </p:stCondLst>
                                  <p:childTnLst>
                                    <p:set>
                                      <p:cBhvr>
                                        <p:cTn id="33" dur="1" fill="hold">
                                          <p:stCondLst>
                                            <p:cond delay="0"/>
                                          </p:stCondLst>
                                        </p:cTn>
                                        <p:tgtEl>
                                          <p:spTgt spid="55307"/>
                                        </p:tgtEl>
                                        <p:attrNameLst>
                                          <p:attrName>style.visibility</p:attrName>
                                        </p:attrNameLst>
                                      </p:cBhvr>
                                      <p:to>
                                        <p:strVal val="visible"/>
                                      </p:to>
                                    </p:set>
                                    <p:anim calcmode="lin" valueType="num">
                                      <p:cBhvr additive="base">
                                        <p:cTn id="34" dur="500" fill="hold"/>
                                        <p:tgtEl>
                                          <p:spTgt spid="55307"/>
                                        </p:tgtEl>
                                        <p:attrNameLst>
                                          <p:attrName>ppt_x</p:attrName>
                                        </p:attrNameLst>
                                      </p:cBhvr>
                                      <p:tavLst>
                                        <p:tav tm="0">
                                          <p:val>
                                            <p:strVal val="0-#ppt_w/2"/>
                                          </p:val>
                                        </p:tav>
                                        <p:tav tm="100000">
                                          <p:val>
                                            <p:strVal val="#ppt_x"/>
                                          </p:val>
                                        </p:tav>
                                      </p:tavLst>
                                    </p:anim>
                                    <p:anim calcmode="lin" valueType="num">
                                      <p:cBhvr additive="base">
                                        <p:cTn id="35" dur="500" fill="hold"/>
                                        <p:tgtEl>
                                          <p:spTgt spid="55307"/>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8" fill="hold" grpId="0" nodeType="clickEffect">
                                  <p:stCondLst>
                                    <p:cond delay="0"/>
                                  </p:stCondLst>
                                  <p:childTnLst>
                                    <p:set>
                                      <p:cBhvr>
                                        <p:cTn id="39" dur="1" fill="hold">
                                          <p:stCondLst>
                                            <p:cond delay="0"/>
                                          </p:stCondLst>
                                        </p:cTn>
                                        <p:tgtEl>
                                          <p:spTgt spid="55308"/>
                                        </p:tgtEl>
                                        <p:attrNameLst>
                                          <p:attrName>style.visibility</p:attrName>
                                        </p:attrNameLst>
                                      </p:cBhvr>
                                      <p:to>
                                        <p:strVal val="visible"/>
                                      </p:to>
                                    </p:set>
                                    <p:anim calcmode="lin" valueType="num">
                                      <p:cBhvr additive="base">
                                        <p:cTn id="40" dur="500" fill="hold"/>
                                        <p:tgtEl>
                                          <p:spTgt spid="55308"/>
                                        </p:tgtEl>
                                        <p:attrNameLst>
                                          <p:attrName>ppt_x</p:attrName>
                                        </p:attrNameLst>
                                      </p:cBhvr>
                                      <p:tavLst>
                                        <p:tav tm="0">
                                          <p:val>
                                            <p:strVal val="0-#ppt_w/2"/>
                                          </p:val>
                                        </p:tav>
                                        <p:tav tm="100000">
                                          <p:val>
                                            <p:strVal val="#ppt_x"/>
                                          </p:val>
                                        </p:tav>
                                      </p:tavLst>
                                    </p:anim>
                                    <p:anim calcmode="lin" valueType="num">
                                      <p:cBhvr additive="base">
                                        <p:cTn id="41" dur="500" fill="hold"/>
                                        <p:tgtEl>
                                          <p:spTgt spid="5530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301" grpId="0" animBg="1"/>
      <p:bldP spid="55302" grpId="0" autoUpdateAnimBg="0"/>
      <p:bldP spid="55303" grpId="0" animBg="1"/>
      <p:bldP spid="55304" grpId="0" autoUpdateAnimBg="0"/>
      <p:bldP spid="55305" grpId="0" autoUpdateAnimBg="0"/>
      <p:bldP spid="55307" grpId="0" animBg="1"/>
      <p:bldP spid="55308" grpId="0" autoUpdateAnimBg="0"/>
    </p:bldLst>
  </p:timing>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ChangeArrowheads="1"/>
          </p:cNvSpPr>
          <p:nvPr/>
        </p:nvSpPr>
        <p:spPr bwMode="auto">
          <a:xfrm>
            <a:off x="685800" y="381000"/>
            <a:ext cx="7772400" cy="1143000"/>
          </a:xfrm>
          <a:prstGeom prst="rect">
            <a:avLst/>
          </a:prstGeom>
          <a:noFill/>
          <a:ln w="9525">
            <a:noFill/>
            <a:miter lim="800000"/>
            <a:headEnd/>
            <a:tailEnd/>
          </a:ln>
        </p:spPr>
        <p:txBody>
          <a:bodyPr anchor="ctr">
            <a:prstTxWarp prst="textNoShape">
              <a:avLst/>
            </a:prstTxWarp>
          </a:bodyPr>
          <a:lstStyle/>
          <a:p>
            <a:r>
              <a:rPr lang="en-US" sz="4400" b="0" u="none" dirty="0"/>
              <a:t>Operation (con</a:t>
            </a:r>
            <a:r>
              <a:rPr lang="fr-FR" sz="4400" b="0" u="none" dirty="0"/>
              <a:t>'</a:t>
            </a:r>
            <a:r>
              <a:rPr lang="en-US" sz="4400" b="0" u="none" dirty="0"/>
              <a:t>t)</a:t>
            </a:r>
          </a:p>
        </p:txBody>
      </p:sp>
      <p:sp>
        <p:nvSpPr>
          <p:cNvPr id="35843" name="Text Box 3"/>
          <p:cNvSpPr txBox="1">
            <a:spLocks noChangeArrowheads="1"/>
          </p:cNvSpPr>
          <p:nvPr/>
        </p:nvSpPr>
        <p:spPr bwMode="auto">
          <a:xfrm>
            <a:off x="3886200" y="3810000"/>
            <a:ext cx="4648200" cy="457200"/>
          </a:xfrm>
          <a:prstGeom prst="rect">
            <a:avLst/>
          </a:prstGeom>
          <a:noFill/>
          <a:ln w="9525">
            <a:noFill/>
            <a:miter lim="800000"/>
            <a:headEnd/>
            <a:tailEnd/>
          </a:ln>
        </p:spPr>
        <p:txBody>
          <a:bodyPr>
            <a:prstTxWarp prst="textNoShape">
              <a:avLst/>
            </a:prstTxWarp>
            <a:spAutoFit/>
          </a:bodyPr>
          <a:lstStyle/>
          <a:p>
            <a:pPr>
              <a:spcBef>
                <a:spcPct val="50000"/>
              </a:spcBef>
            </a:pPr>
            <a:endParaRPr lang="en-US" b="0" u="none"/>
          </a:p>
        </p:txBody>
      </p:sp>
      <p:sp>
        <p:nvSpPr>
          <p:cNvPr id="56328" name="Text Box 8"/>
          <p:cNvSpPr txBox="1">
            <a:spLocks noChangeArrowheads="1"/>
          </p:cNvSpPr>
          <p:nvPr/>
        </p:nvSpPr>
        <p:spPr bwMode="auto">
          <a:xfrm>
            <a:off x="4876800" y="2133600"/>
            <a:ext cx="3733800" cy="1569660"/>
          </a:xfrm>
          <a:prstGeom prst="rect">
            <a:avLst/>
          </a:prstGeom>
          <a:noFill/>
          <a:ln w="9525">
            <a:noFill/>
            <a:miter lim="800000"/>
            <a:headEnd/>
            <a:tailEnd/>
          </a:ln>
        </p:spPr>
        <p:txBody>
          <a:bodyPr>
            <a:prstTxWarp prst="textNoShape">
              <a:avLst/>
            </a:prstTxWarp>
            <a:spAutoFit/>
          </a:bodyPr>
          <a:lstStyle/>
          <a:p>
            <a:pPr>
              <a:spcBef>
                <a:spcPct val="50000"/>
              </a:spcBef>
            </a:pPr>
            <a:r>
              <a:rPr lang="en-US" sz="3200" b="0" u="none" dirty="0">
                <a:latin typeface="Arial" pitchFamily="-108" charset="0"/>
              </a:rPr>
              <a:t>3. Expression in function is evaluated</a:t>
            </a:r>
          </a:p>
        </p:txBody>
      </p:sp>
      <p:sp>
        <p:nvSpPr>
          <p:cNvPr id="56330" name="Text Box 10"/>
          <p:cNvSpPr txBox="1">
            <a:spLocks noChangeArrowheads="1"/>
          </p:cNvSpPr>
          <p:nvPr/>
        </p:nvSpPr>
        <p:spPr bwMode="auto">
          <a:xfrm>
            <a:off x="685800" y="3810000"/>
            <a:ext cx="2743200" cy="2041525"/>
          </a:xfrm>
          <a:prstGeom prst="rect">
            <a:avLst/>
          </a:prstGeom>
          <a:noFill/>
          <a:ln w="9525">
            <a:noFill/>
            <a:miter lim="800000"/>
            <a:headEnd/>
            <a:tailEnd/>
          </a:ln>
        </p:spPr>
        <p:txBody>
          <a:bodyPr>
            <a:prstTxWarp prst="textNoShape">
              <a:avLst/>
            </a:prstTxWarp>
            <a:spAutoFit/>
          </a:bodyPr>
          <a:lstStyle/>
          <a:p>
            <a:pPr>
              <a:spcBef>
                <a:spcPct val="50000"/>
              </a:spcBef>
            </a:pPr>
            <a:r>
              <a:rPr lang="en-US" sz="3200" b="0" u="none" dirty="0">
                <a:latin typeface="Arial" pitchFamily="-108" charset="0"/>
              </a:rPr>
              <a:t>4. Value of expression is </a:t>
            </a:r>
            <a:r>
              <a:rPr lang="en-US" sz="3200" b="0" dirty="0">
                <a:latin typeface="Arial" pitchFamily="-108" charset="0"/>
              </a:rPr>
              <a:t>returned</a:t>
            </a:r>
            <a:r>
              <a:rPr lang="en-US" sz="3200" b="0" u="none" dirty="0">
                <a:latin typeface="Arial" pitchFamily="-108" charset="0"/>
              </a:rPr>
              <a:t> to the invoker</a:t>
            </a:r>
          </a:p>
        </p:txBody>
      </p:sp>
      <p:sp>
        <p:nvSpPr>
          <p:cNvPr id="12" name="Rectangle 7"/>
          <p:cNvSpPr>
            <a:spLocks noChangeArrowheads="1"/>
          </p:cNvSpPr>
          <p:nvPr/>
        </p:nvSpPr>
        <p:spPr bwMode="auto">
          <a:xfrm>
            <a:off x="685800" y="1676400"/>
            <a:ext cx="4038600" cy="1295400"/>
          </a:xfrm>
          <a:prstGeom prst="rect">
            <a:avLst/>
          </a:prstGeom>
          <a:solidFill>
            <a:schemeClr val="hlink"/>
          </a:solidFill>
          <a:ln w="9525">
            <a:solidFill>
              <a:schemeClr val="tx1"/>
            </a:solidFill>
            <a:miter lim="800000"/>
            <a:headEnd/>
            <a:tailEnd/>
          </a:ln>
        </p:spPr>
        <p:txBody>
          <a:bodyPr wrap="none" anchor="ctr">
            <a:prstTxWarp prst="textNoShape">
              <a:avLst/>
            </a:prstTxWarp>
          </a:bodyPr>
          <a:lstStyle/>
          <a:p>
            <a:endParaRPr lang="en-US"/>
          </a:p>
        </p:txBody>
      </p:sp>
      <p:sp>
        <p:nvSpPr>
          <p:cNvPr id="13" name="Text Box 8"/>
          <p:cNvSpPr txBox="1">
            <a:spLocks noChangeArrowheads="1"/>
          </p:cNvSpPr>
          <p:nvPr/>
        </p:nvSpPr>
        <p:spPr bwMode="auto">
          <a:xfrm>
            <a:off x="457200" y="1828800"/>
            <a:ext cx="4572000" cy="800219"/>
          </a:xfrm>
          <a:prstGeom prst="rect">
            <a:avLst/>
          </a:prstGeom>
          <a:noFill/>
          <a:ln w="9525">
            <a:noFill/>
            <a:miter lim="800000"/>
            <a:headEnd/>
            <a:tailEnd/>
          </a:ln>
        </p:spPr>
        <p:txBody>
          <a:bodyPr wrap="square">
            <a:prstTxWarp prst="textNoShape">
              <a:avLst/>
            </a:prstTxWarp>
            <a:spAutoFit/>
          </a:bodyPr>
          <a:lstStyle/>
          <a:p>
            <a:r>
              <a:rPr lang="en-US" sz="2800" b="0" u="none" dirty="0">
                <a:latin typeface="Monaco"/>
                <a:cs typeface="Monaco"/>
              </a:rPr>
              <a:t> </a:t>
            </a:r>
            <a:r>
              <a:rPr lang="en-US" sz="2400" b="0" u="none" dirty="0">
                <a:latin typeface="+mj-lt"/>
                <a:cs typeface="Monaco"/>
              </a:rPr>
              <a:t>F = </a:t>
            </a:r>
            <a:r>
              <a:rPr lang="en-US" sz="2400" b="0" u="none" dirty="0" err="1">
                <a:latin typeface="+mj-lt"/>
                <a:cs typeface="Monaco"/>
              </a:rPr>
              <a:t>celsius_to_fahrenheit</a:t>
            </a:r>
            <a:r>
              <a:rPr lang="en-US" sz="2400" b="0" u="none" dirty="0">
                <a:latin typeface="+mj-lt"/>
                <a:cs typeface="Monaco"/>
              </a:rPr>
              <a:t>(C) </a:t>
            </a:r>
          </a:p>
          <a:p>
            <a:endParaRPr lang="en-US" b="0" u="none" dirty="0"/>
          </a:p>
        </p:txBody>
      </p:sp>
      <p:sp>
        <p:nvSpPr>
          <p:cNvPr id="16" name="Rectangle 5"/>
          <p:cNvSpPr>
            <a:spLocks noChangeArrowheads="1"/>
          </p:cNvSpPr>
          <p:nvPr/>
        </p:nvSpPr>
        <p:spPr bwMode="auto">
          <a:xfrm>
            <a:off x="4114800" y="3962400"/>
            <a:ext cx="4876800" cy="1981200"/>
          </a:xfrm>
          <a:prstGeom prst="rect">
            <a:avLst/>
          </a:prstGeom>
          <a:solidFill>
            <a:schemeClr val="hlink"/>
          </a:solidFill>
          <a:ln w="9525">
            <a:solidFill>
              <a:schemeClr val="tx1"/>
            </a:solidFill>
            <a:miter lim="800000"/>
            <a:headEnd/>
            <a:tailEnd/>
          </a:ln>
        </p:spPr>
        <p:txBody>
          <a:bodyPr wrap="none" anchor="ctr">
            <a:prstTxWarp prst="textNoShape">
              <a:avLst/>
            </a:prstTxWarp>
          </a:bodyPr>
          <a:lstStyle/>
          <a:p>
            <a:endParaRPr lang="en-US"/>
          </a:p>
        </p:txBody>
      </p:sp>
      <p:sp>
        <p:nvSpPr>
          <p:cNvPr id="17" name="Text Box 6"/>
          <p:cNvSpPr txBox="1">
            <a:spLocks noChangeArrowheads="1"/>
          </p:cNvSpPr>
          <p:nvPr/>
        </p:nvSpPr>
        <p:spPr bwMode="auto">
          <a:xfrm>
            <a:off x="4114800" y="4191000"/>
            <a:ext cx="4953000" cy="830997"/>
          </a:xfrm>
          <a:prstGeom prst="rect">
            <a:avLst/>
          </a:prstGeom>
          <a:noFill/>
          <a:ln w="9525">
            <a:noFill/>
            <a:miter lim="800000"/>
            <a:headEnd/>
            <a:tailEnd/>
          </a:ln>
        </p:spPr>
        <p:txBody>
          <a:bodyPr>
            <a:prstTxWarp prst="textNoShape">
              <a:avLst/>
            </a:prstTxWarp>
            <a:spAutoFit/>
          </a:bodyPr>
          <a:lstStyle/>
          <a:p>
            <a:r>
              <a:rPr lang="en-US" sz="2400" b="0" u="none" dirty="0" err="1">
                <a:latin typeface="Arial" pitchFamily="-108" charset="0"/>
              </a:rPr>
              <a:t>def</a:t>
            </a:r>
            <a:r>
              <a:rPr lang="en-US" sz="2400" b="0" u="none" dirty="0">
                <a:latin typeface="Arial" pitchFamily="-108" charset="0"/>
              </a:rPr>
              <a:t> </a:t>
            </a:r>
            <a:r>
              <a:rPr lang="en-US" sz="2400" b="0" u="none" dirty="0" err="1">
                <a:latin typeface="Arial" pitchFamily="-108" charset="0"/>
              </a:rPr>
              <a:t>celsius_to_Fahrenheit</a:t>
            </a:r>
            <a:r>
              <a:rPr lang="en-US" sz="2400" b="0" u="none" dirty="0">
                <a:latin typeface="Arial" pitchFamily="-108" charset="0"/>
              </a:rPr>
              <a:t> (</a:t>
            </a:r>
            <a:r>
              <a:rPr lang="en-US" sz="2400" b="0" u="none" dirty="0" err="1">
                <a:latin typeface="Arial" pitchFamily="-108" charset="0"/>
              </a:rPr>
              <a:t>param</a:t>
            </a:r>
            <a:r>
              <a:rPr lang="en-US" sz="2400" b="0" u="none" dirty="0">
                <a:latin typeface="Arial" pitchFamily="-108" charset="0"/>
              </a:rPr>
              <a:t>):</a:t>
            </a:r>
          </a:p>
          <a:p>
            <a:r>
              <a:rPr lang="en-US" sz="2400" b="0" u="none" dirty="0">
                <a:latin typeface="Arial" pitchFamily="-108" charset="0"/>
              </a:rPr>
              <a:t>      return </a:t>
            </a:r>
            <a:r>
              <a:rPr lang="en-US" sz="2400" b="0" u="none" dirty="0" err="1">
                <a:latin typeface="Arial" pitchFamily="-108" charset="0"/>
              </a:rPr>
              <a:t>param</a:t>
            </a:r>
            <a:r>
              <a:rPr lang="en-US" sz="2400" b="0" u="none" dirty="0">
                <a:latin typeface="Arial" pitchFamily="-108" charset="0"/>
              </a:rPr>
              <a:t> * 1.8 + 32.0</a:t>
            </a:r>
          </a:p>
        </p:txBody>
      </p:sp>
      <p:sp>
        <p:nvSpPr>
          <p:cNvPr id="56332" name="Freeform 12"/>
          <p:cNvSpPr>
            <a:spLocks/>
          </p:cNvSpPr>
          <p:nvPr/>
        </p:nvSpPr>
        <p:spPr bwMode="auto">
          <a:xfrm>
            <a:off x="1257300" y="3048000"/>
            <a:ext cx="3314700" cy="2286000"/>
          </a:xfrm>
          <a:custGeom>
            <a:avLst/>
            <a:gdLst>
              <a:gd name="T0" fmla="*/ 2147483647 w 2040"/>
              <a:gd name="T1" fmla="*/ 2147483647 h 1640"/>
              <a:gd name="T2" fmla="*/ 2147483647 w 2040"/>
              <a:gd name="T3" fmla="*/ 2147483647 h 1640"/>
              <a:gd name="T4" fmla="*/ 2147483647 w 2040"/>
              <a:gd name="T5" fmla="*/ 2147483647 h 1640"/>
              <a:gd name="T6" fmla="*/ 2147483647 w 2040"/>
              <a:gd name="T7" fmla="*/ 2147483647 h 1640"/>
              <a:gd name="T8" fmla="*/ 2147483647 w 2040"/>
              <a:gd name="T9" fmla="*/ 0 h 1640"/>
              <a:gd name="T10" fmla="*/ 0 60000 65536"/>
              <a:gd name="T11" fmla="*/ 0 60000 65536"/>
              <a:gd name="T12" fmla="*/ 0 60000 65536"/>
              <a:gd name="T13" fmla="*/ 0 60000 65536"/>
              <a:gd name="T14" fmla="*/ 0 60000 65536"/>
              <a:gd name="T15" fmla="*/ 0 w 2040"/>
              <a:gd name="T16" fmla="*/ 0 h 1640"/>
              <a:gd name="T17" fmla="*/ 2040 w 2040"/>
              <a:gd name="T18" fmla="*/ 1640 h 1640"/>
            </a:gdLst>
            <a:ahLst/>
            <a:cxnLst>
              <a:cxn ang="T10">
                <a:pos x="T0" y="T1"/>
              </a:cxn>
              <a:cxn ang="T11">
                <a:pos x="T2" y="T3"/>
              </a:cxn>
              <a:cxn ang="T12">
                <a:pos x="T4" y="T5"/>
              </a:cxn>
              <a:cxn ang="T13">
                <a:pos x="T6" y="T7"/>
              </a:cxn>
              <a:cxn ang="T14">
                <a:pos x="T8" y="T9"/>
              </a:cxn>
            </a:cxnLst>
            <a:rect l="T15" t="T16" r="T17" b="T18"/>
            <a:pathLst>
              <a:path w="2040" h="1640">
                <a:moveTo>
                  <a:pt x="2040" y="1344"/>
                </a:moveTo>
                <a:cubicBezTo>
                  <a:pt x="1784" y="1492"/>
                  <a:pt x="1528" y="1640"/>
                  <a:pt x="1416" y="1488"/>
                </a:cubicBezTo>
                <a:cubicBezTo>
                  <a:pt x="1304" y="1336"/>
                  <a:pt x="1568" y="600"/>
                  <a:pt x="1368" y="432"/>
                </a:cubicBezTo>
                <a:cubicBezTo>
                  <a:pt x="1168" y="264"/>
                  <a:pt x="432" y="552"/>
                  <a:pt x="216" y="480"/>
                </a:cubicBezTo>
                <a:cubicBezTo>
                  <a:pt x="0" y="408"/>
                  <a:pt x="96" y="80"/>
                  <a:pt x="72" y="0"/>
                </a:cubicBezTo>
              </a:path>
            </a:pathLst>
          </a:custGeom>
          <a:noFill/>
          <a:ln w="38100">
            <a:solidFill>
              <a:schemeClr val="tx1"/>
            </a:solidFill>
            <a:round/>
            <a:headEnd/>
            <a:tailEnd type="triangle" w="med" len="med"/>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4181092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6328"/>
                                        </p:tgtEl>
                                        <p:attrNameLst>
                                          <p:attrName>style.visibility</p:attrName>
                                        </p:attrNameLst>
                                      </p:cBhvr>
                                      <p:to>
                                        <p:strVal val="visible"/>
                                      </p:to>
                                    </p:set>
                                    <p:anim calcmode="lin" valueType="num">
                                      <p:cBhvr additive="base">
                                        <p:cTn id="7" dur="500" fill="hold"/>
                                        <p:tgtEl>
                                          <p:spTgt spid="56328"/>
                                        </p:tgtEl>
                                        <p:attrNameLst>
                                          <p:attrName>ppt_x</p:attrName>
                                        </p:attrNameLst>
                                      </p:cBhvr>
                                      <p:tavLst>
                                        <p:tav tm="0">
                                          <p:val>
                                            <p:strVal val="0-#ppt_w/2"/>
                                          </p:val>
                                        </p:tav>
                                        <p:tav tm="100000">
                                          <p:val>
                                            <p:strVal val="#ppt_x"/>
                                          </p:val>
                                        </p:tav>
                                      </p:tavLst>
                                    </p:anim>
                                    <p:anim calcmode="lin" valueType="num">
                                      <p:cBhvr additive="base">
                                        <p:cTn id="8" dur="500" fill="hold"/>
                                        <p:tgtEl>
                                          <p:spTgt spid="5632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6330"/>
                                        </p:tgtEl>
                                        <p:attrNameLst>
                                          <p:attrName>style.visibility</p:attrName>
                                        </p:attrNameLst>
                                      </p:cBhvr>
                                      <p:to>
                                        <p:strVal val="visible"/>
                                      </p:to>
                                    </p:set>
                                    <p:anim calcmode="lin" valueType="num">
                                      <p:cBhvr additive="base">
                                        <p:cTn id="13" dur="500" fill="hold"/>
                                        <p:tgtEl>
                                          <p:spTgt spid="56330"/>
                                        </p:tgtEl>
                                        <p:attrNameLst>
                                          <p:attrName>ppt_x</p:attrName>
                                        </p:attrNameLst>
                                      </p:cBhvr>
                                      <p:tavLst>
                                        <p:tav tm="0">
                                          <p:val>
                                            <p:strVal val="0-#ppt_w/2"/>
                                          </p:val>
                                        </p:tav>
                                        <p:tav tm="100000">
                                          <p:val>
                                            <p:strVal val="#ppt_x"/>
                                          </p:val>
                                        </p:tav>
                                      </p:tavLst>
                                    </p:anim>
                                    <p:anim calcmode="lin" valueType="num">
                                      <p:cBhvr additive="base">
                                        <p:cTn id="14" dur="500" fill="hold"/>
                                        <p:tgtEl>
                                          <p:spTgt spid="56330"/>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2" presetClass="entr" presetSubtype="8" fill="hold" grpId="0" nodeType="afterEffect">
                                  <p:stCondLst>
                                    <p:cond delay="1000"/>
                                  </p:stCondLst>
                                  <p:childTnLst>
                                    <p:set>
                                      <p:cBhvr>
                                        <p:cTn id="17" dur="1" fill="hold">
                                          <p:stCondLst>
                                            <p:cond delay="0"/>
                                          </p:stCondLst>
                                        </p:cTn>
                                        <p:tgtEl>
                                          <p:spTgt spid="56332"/>
                                        </p:tgtEl>
                                        <p:attrNameLst>
                                          <p:attrName>style.visibility</p:attrName>
                                        </p:attrNameLst>
                                      </p:cBhvr>
                                      <p:to>
                                        <p:strVal val="visible"/>
                                      </p:to>
                                    </p:set>
                                    <p:anim calcmode="lin" valueType="num">
                                      <p:cBhvr additive="base">
                                        <p:cTn id="18" dur="500" fill="hold"/>
                                        <p:tgtEl>
                                          <p:spTgt spid="56332"/>
                                        </p:tgtEl>
                                        <p:attrNameLst>
                                          <p:attrName>ppt_x</p:attrName>
                                        </p:attrNameLst>
                                      </p:cBhvr>
                                      <p:tavLst>
                                        <p:tav tm="0">
                                          <p:val>
                                            <p:strVal val="0-#ppt_w/2"/>
                                          </p:val>
                                        </p:tav>
                                        <p:tav tm="100000">
                                          <p:val>
                                            <p:strVal val="#ppt_x"/>
                                          </p:val>
                                        </p:tav>
                                      </p:tavLst>
                                    </p:anim>
                                    <p:anim calcmode="lin" valueType="num">
                                      <p:cBhvr additive="base">
                                        <p:cTn id="19" dur="500" fill="hold"/>
                                        <p:tgtEl>
                                          <p:spTgt spid="56332"/>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0-#ppt_w/2"/>
                                          </p:val>
                                        </p:tav>
                                        <p:tav tm="100000">
                                          <p:val>
                                            <p:strVal val="#ppt_x"/>
                                          </p:val>
                                        </p:tav>
                                      </p:tavLst>
                                    </p:anim>
                                    <p:anim calcmode="lin" valueType="num">
                                      <p:cBhvr additive="base">
                                        <p:cTn id="25" dur="500" fill="hold"/>
                                        <p:tgtEl>
                                          <p:spTgt spid="12"/>
                                        </p:tgtEl>
                                        <p:attrNameLst>
                                          <p:attrName>ppt_y</p:attrName>
                                        </p:attrNameLst>
                                      </p:cBhvr>
                                      <p:tavLst>
                                        <p:tav tm="0">
                                          <p:val>
                                            <p:strVal val="#ppt_y"/>
                                          </p:val>
                                        </p:tav>
                                        <p:tav tm="100000">
                                          <p:val>
                                            <p:strVal val="#ppt_y"/>
                                          </p:val>
                                        </p:tav>
                                      </p:tavLst>
                                    </p:anim>
                                  </p:childTnLst>
                                </p:cTn>
                              </p:par>
                            </p:childTnLst>
                          </p:cTn>
                        </p:par>
                        <p:par>
                          <p:cTn id="26" fill="hold">
                            <p:stCondLst>
                              <p:cond delay="500"/>
                            </p:stCondLst>
                            <p:childTnLst>
                              <p:par>
                                <p:cTn id="27" presetID="2" presetClass="entr" presetSubtype="8"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500" fill="hold"/>
                                        <p:tgtEl>
                                          <p:spTgt spid="13"/>
                                        </p:tgtEl>
                                        <p:attrNameLst>
                                          <p:attrName>ppt_x</p:attrName>
                                        </p:attrNameLst>
                                      </p:cBhvr>
                                      <p:tavLst>
                                        <p:tav tm="0">
                                          <p:val>
                                            <p:strVal val="0-#ppt_w/2"/>
                                          </p:val>
                                        </p:tav>
                                        <p:tav tm="100000">
                                          <p:val>
                                            <p:strVal val="#ppt_x"/>
                                          </p:val>
                                        </p:tav>
                                      </p:tavLst>
                                    </p:anim>
                                    <p:anim calcmode="lin" valueType="num">
                                      <p:cBhvr additive="base">
                                        <p:cTn id="30"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500" fill="hold"/>
                                        <p:tgtEl>
                                          <p:spTgt spid="16"/>
                                        </p:tgtEl>
                                        <p:attrNameLst>
                                          <p:attrName>ppt_x</p:attrName>
                                        </p:attrNameLst>
                                      </p:cBhvr>
                                      <p:tavLst>
                                        <p:tav tm="0">
                                          <p:val>
                                            <p:strVal val="0-#ppt_w/2"/>
                                          </p:val>
                                        </p:tav>
                                        <p:tav tm="100000">
                                          <p:val>
                                            <p:strVal val="#ppt_x"/>
                                          </p:val>
                                        </p:tav>
                                      </p:tavLst>
                                    </p:anim>
                                    <p:anim calcmode="lin" valueType="num">
                                      <p:cBhvr additive="base">
                                        <p:cTn id="36" dur="500" fill="hold"/>
                                        <p:tgtEl>
                                          <p:spTgt spid="16"/>
                                        </p:tgtEl>
                                        <p:attrNameLst>
                                          <p:attrName>ppt_y</p:attrName>
                                        </p:attrNameLst>
                                      </p:cBhvr>
                                      <p:tavLst>
                                        <p:tav tm="0">
                                          <p:val>
                                            <p:strVal val="#ppt_y"/>
                                          </p:val>
                                        </p:tav>
                                        <p:tav tm="100000">
                                          <p:val>
                                            <p:strVal val="#ppt_y"/>
                                          </p:val>
                                        </p:tav>
                                      </p:tavLst>
                                    </p:anim>
                                  </p:childTnLst>
                                </p:cTn>
                              </p:par>
                            </p:childTnLst>
                          </p:cTn>
                        </p:par>
                        <p:par>
                          <p:cTn id="37" fill="hold">
                            <p:stCondLst>
                              <p:cond delay="500"/>
                            </p:stCondLst>
                            <p:childTnLst>
                              <p:par>
                                <p:cTn id="38" presetID="2" presetClass="entr" presetSubtype="8" fill="hold" grpId="0" nodeType="afterEffect">
                                  <p:stCondLst>
                                    <p:cond delay="0"/>
                                  </p:stCondLst>
                                  <p:childTnLst>
                                    <p:set>
                                      <p:cBhvr>
                                        <p:cTn id="39" dur="1" fill="hold">
                                          <p:stCondLst>
                                            <p:cond delay="0"/>
                                          </p:stCondLst>
                                        </p:cTn>
                                        <p:tgtEl>
                                          <p:spTgt spid="17"/>
                                        </p:tgtEl>
                                        <p:attrNameLst>
                                          <p:attrName>style.visibility</p:attrName>
                                        </p:attrNameLst>
                                      </p:cBhvr>
                                      <p:to>
                                        <p:strVal val="visible"/>
                                      </p:to>
                                    </p:set>
                                    <p:anim calcmode="lin" valueType="num">
                                      <p:cBhvr additive="base">
                                        <p:cTn id="40" dur="500" fill="hold"/>
                                        <p:tgtEl>
                                          <p:spTgt spid="17"/>
                                        </p:tgtEl>
                                        <p:attrNameLst>
                                          <p:attrName>ppt_x</p:attrName>
                                        </p:attrNameLst>
                                      </p:cBhvr>
                                      <p:tavLst>
                                        <p:tav tm="0">
                                          <p:val>
                                            <p:strVal val="0-#ppt_w/2"/>
                                          </p:val>
                                        </p:tav>
                                        <p:tav tm="100000">
                                          <p:val>
                                            <p:strVal val="#ppt_x"/>
                                          </p:val>
                                        </p:tav>
                                      </p:tavLst>
                                    </p:anim>
                                    <p:anim calcmode="lin" valueType="num">
                                      <p:cBhvr additive="base">
                                        <p:cTn id="41"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328" grpId="0" autoUpdateAnimBg="0"/>
      <p:bldP spid="56330" grpId="0" autoUpdateAnimBg="0"/>
      <p:bldP spid="12" grpId="0" animBg="1"/>
      <p:bldP spid="13" grpId="0" autoUpdateAnimBg="0"/>
      <p:bldP spid="16" grpId="0" animBg="1"/>
      <p:bldP spid="17" grpId="0" autoUpdateAnimBg="0"/>
      <p:bldP spid="56332"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Binary numbers (</a:t>
            </a:r>
            <a:r>
              <a:rPr lang="en-US" dirty="0" err="1">
                <a:solidFill>
                  <a:srgbClr val="FF0000"/>
                </a:solidFill>
              </a:rPr>
              <a:t>tvíundatölur</a:t>
            </a:r>
            <a:r>
              <a:rPr lang="en-US" dirty="0"/>
              <a:t>)</a:t>
            </a:r>
          </a:p>
        </p:txBody>
      </p:sp>
      <p:sp>
        <p:nvSpPr>
          <p:cNvPr id="3" name="Content Placeholder 2"/>
          <p:cNvSpPr>
            <a:spLocks noGrp="1"/>
          </p:cNvSpPr>
          <p:nvPr>
            <p:ph idx="1"/>
          </p:nvPr>
        </p:nvSpPr>
        <p:spPr/>
        <p:txBody>
          <a:bodyPr/>
          <a:lstStyle/>
          <a:p>
            <a:r>
              <a:rPr lang="en-US" dirty="0"/>
              <a:t>The switch nature of transistors make storing numbers in binary a natural fit.</a:t>
            </a:r>
          </a:p>
          <a:p>
            <a:r>
              <a:rPr lang="en-US" dirty="0"/>
              <a:t>Binary is a change of base for our number system, base 2</a:t>
            </a:r>
          </a:p>
          <a:p>
            <a:r>
              <a:rPr lang="en-US" dirty="0"/>
              <a:t>In a number, its position represents powers of 2</a:t>
            </a:r>
          </a:p>
        </p:txBody>
      </p:sp>
    </p:spTree>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609600" y="1371600"/>
            <a:ext cx="7424241" cy="2444750"/>
          </a:xfrm>
        </p:spPr>
      </p:pic>
      <p:sp>
        <p:nvSpPr>
          <p:cNvPr id="5" name="TextBox 4"/>
          <p:cNvSpPr txBox="1"/>
          <p:nvPr/>
        </p:nvSpPr>
        <p:spPr bwMode="auto">
          <a:xfrm>
            <a:off x="2160923" y="4648200"/>
            <a:ext cx="4822154" cy="4616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2400" dirty="0">
                <a:solidFill>
                  <a:srgbClr val="000000"/>
                </a:solidFill>
                <a:latin typeface="+mn-lt"/>
              </a:rPr>
              <a:t>Figure 5.1 Function flow of control</a:t>
            </a:r>
          </a:p>
        </p:txBody>
      </p:sp>
    </p:spTree>
    <p:extLst>
      <p:ext uri="{BB962C8B-B14F-4D97-AF65-F5344CB8AC3E}">
        <p14:creationId xmlns:p14="http://schemas.microsoft.com/office/powerpoint/2010/main" val="3589404119"/>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Code Listing 5.2</a:t>
            </a:r>
          </a:p>
          <a:p>
            <a:r>
              <a:rPr lang="en-US" dirty="0"/>
              <a:t>Full Temp Program</a:t>
            </a:r>
          </a:p>
        </p:txBody>
      </p:sp>
    </p:spTree>
    <p:extLst>
      <p:ext uri="{BB962C8B-B14F-4D97-AF65-F5344CB8AC3E}">
        <p14:creationId xmlns:p14="http://schemas.microsoft.com/office/powerpoint/2010/main" val="3429045136"/>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99524" y="1371600"/>
            <a:ext cx="8744952" cy="3733800"/>
          </a:xfrm>
        </p:spPr>
      </p:pic>
    </p:spTree>
    <p:extLst>
      <p:ext uri="{BB962C8B-B14F-4D97-AF65-F5344CB8AC3E}">
        <p14:creationId xmlns:p14="http://schemas.microsoft.com/office/powerpoint/2010/main" val="1455959901"/>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5.3</a:t>
            </a:r>
          </a:p>
          <a:p>
            <a:r>
              <a:rPr lang="en-US" dirty="0"/>
              <a:t>digit extraction</a:t>
            </a:r>
          </a:p>
        </p:txBody>
      </p:sp>
    </p:spTree>
    <p:extLst>
      <p:ext uri="{BB962C8B-B14F-4D97-AF65-F5344CB8AC3E}">
        <p14:creationId xmlns:p14="http://schemas.microsoft.com/office/powerpoint/2010/main" val="2838354493"/>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152400" y="2362200"/>
            <a:ext cx="8991600" cy="9233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rtlCol="0">
            <a:spAutoFit/>
          </a:bodyPr>
          <a:lstStyle/>
          <a:p>
            <a:r>
              <a:rPr lang="en-US" b="1" dirty="0" err="1">
                <a:solidFill>
                  <a:srgbClr val="000000"/>
                </a:solidFill>
                <a:latin typeface="Courier New" charset="0"/>
                <a:ea typeface="Courier New" charset="0"/>
                <a:cs typeface="Courier New" charset="0"/>
              </a:rPr>
              <a:t>def</a:t>
            </a:r>
            <a:r>
              <a:rPr lang="en-US" dirty="0">
                <a:solidFill>
                  <a:srgbClr val="000000"/>
                </a:solidFill>
                <a:latin typeface="Courier New" charset="0"/>
                <a:ea typeface="Courier New" charset="0"/>
                <a:cs typeface="Courier New" charset="0"/>
              </a:rPr>
              <a:t> </a:t>
            </a:r>
            <a:r>
              <a:rPr lang="en-US" dirty="0" err="1">
                <a:solidFill>
                  <a:srgbClr val="000000"/>
                </a:solidFill>
                <a:latin typeface="Courier New" charset="0"/>
                <a:ea typeface="Courier New" charset="0"/>
                <a:cs typeface="Courier New" charset="0"/>
              </a:rPr>
              <a:t>get_digit</a:t>
            </a:r>
            <a:r>
              <a:rPr lang="en-US" dirty="0">
                <a:solidFill>
                  <a:srgbClr val="000000"/>
                </a:solidFill>
                <a:latin typeface="Courier New" charset="0"/>
                <a:ea typeface="Courier New" charset="0"/>
                <a:cs typeface="Courier New" charset="0"/>
              </a:rPr>
              <a:t>(number, position):</a:t>
            </a:r>
          </a:p>
          <a:p>
            <a:r>
              <a:rPr lang="en-US" dirty="0">
                <a:solidFill>
                  <a:srgbClr val="000000"/>
                </a:solidFill>
                <a:latin typeface="Courier New" charset="0"/>
                <a:ea typeface="Courier New" charset="0"/>
                <a:cs typeface="Courier New" charset="0"/>
              </a:rPr>
              <a:t>   </a:t>
            </a:r>
            <a:r>
              <a:rPr lang="en-US" dirty="0">
                <a:solidFill>
                  <a:srgbClr val="92D050"/>
                </a:solidFill>
                <a:latin typeface="Courier New" charset="0"/>
                <a:ea typeface="Courier New" charset="0"/>
                <a:cs typeface="Courier New" charset="0"/>
              </a:rPr>
              <a:t>'''</a:t>
            </a:r>
            <a:r>
              <a:rPr lang="en-US" i="1" dirty="0">
                <a:solidFill>
                  <a:srgbClr val="92D050"/>
                </a:solidFill>
                <a:latin typeface="Courier New" charset="0"/>
                <a:ea typeface="Courier New" charset="0"/>
                <a:cs typeface="Courier New" charset="0"/>
              </a:rPr>
              <a:t>return digit at position in number, counting from right</a:t>
            </a:r>
            <a:r>
              <a:rPr lang="en-US" dirty="0">
                <a:solidFill>
                  <a:srgbClr val="92D050"/>
                </a:solidFill>
                <a:latin typeface="Courier New" charset="0"/>
                <a:ea typeface="Courier New" charset="0"/>
                <a:cs typeface="Courier New" charset="0"/>
              </a:rPr>
              <a:t>'''</a:t>
            </a:r>
          </a:p>
          <a:p>
            <a:r>
              <a:rPr lang="en-US" dirty="0">
                <a:solidFill>
                  <a:srgbClr val="000000"/>
                </a:solidFill>
                <a:latin typeface="Courier New" charset="0"/>
                <a:ea typeface="Courier New" charset="0"/>
                <a:cs typeface="Courier New" charset="0"/>
              </a:rPr>
              <a:t>   </a:t>
            </a:r>
            <a:r>
              <a:rPr lang="en-US" b="1" dirty="0">
                <a:solidFill>
                  <a:srgbClr val="000000"/>
                </a:solidFill>
                <a:latin typeface="Courier New" charset="0"/>
                <a:ea typeface="Courier New" charset="0"/>
                <a:cs typeface="Courier New" charset="0"/>
              </a:rPr>
              <a:t>return</a:t>
            </a:r>
            <a:r>
              <a:rPr lang="en-US" dirty="0">
                <a:solidFill>
                  <a:srgbClr val="000000"/>
                </a:solidFill>
                <a:latin typeface="Courier New" charset="0"/>
                <a:ea typeface="Courier New" charset="0"/>
                <a:cs typeface="Courier New" charset="0"/>
              </a:rPr>
              <a:t> number//(10**position)%10</a:t>
            </a:r>
          </a:p>
        </p:txBody>
      </p:sp>
    </p:spTree>
    <p:extLst>
      <p:ext uri="{BB962C8B-B14F-4D97-AF65-F5344CB8AC3E}">
        <p14:creationId xmlns:p14="http://schemas.microsoft.com/office/powerpoint/2010/main" val="109314364"/>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Area of a Triangle</a:t>
            </a:r>
          </a:p>
        </p:txBody>
      </p:sp>
      <p:sp>
        <p:nvSpPr>
          <p:cNvPr id="4" name="Content Placeholder 3"/>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The next few functions can be used together to find the area of a triangle.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Note how we decompose the problem and then re-assemble the overall solution using the functions created</a:t>
            </a:r>
          </a:p>
        </p:txBody>
      </p:sp>
    </p:spTree>
    <p:extLst>
      <p:ext uri="{BB962C8B-B14F-4D97-AF65-F5344CB8AC3E}">
        <p14:creationId xmlns:p14="http://schemas.microsoft.com/office/powerpoint/2010/main" val="1963881985"/>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Code Listing 5.4</a:t>
            </a:r>
          </a:p>
          <a:p>
            <a:r>
              <a:rPr lang="en-US" dirty="0"/>
              <a:t>Input</a:t>
            </a:r>
          </a:p>
        </p:txBody>
      </p:sp>
    </p:spTree>
    <p:extLst>
      <p:ext uri="{BB962C8B-B14F-4D97-AF65-F5344CB8AC3E}">
        <p14:creationId xmlns:p14="http://schemas.microsoft.com/office/powerpoint/2010/main" val="2088697497"/>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914400" y="1828800"/>
            <a:ext cx="6801862" cy="12003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b="1" dirty="0" err="1">
                <a:solidFill>
                  <a:srgbClr val="000000"/>
                </a:solidFill>
                <a:latin typeface="Courier New" charset="0"/>
                <a:ea typeface="Courier New" charset="0"/>
                <a:cs typeface="Courier New" charset="0"/>
              </a:rPr>
              <a:t>def</a:t>
            </a:r>
            <a:r>
              <a:rPr lang="en-US" dirty="0">
                <a:solidFill>
                  <a:srgbClr val="000000"/>
                </a:solidFill>
                <a:latin typeface="Courier New" charset="0"/>
                <a:ea typeface="Courier New" charset="0"/>
                <a:cs typeface="Courier New" charset="0"/>
              </a:rPr>
              <a:t> </a:t>
            </a:r>
            <a:r>
              <a:rPr lang="en-US" dirty="0" err="1">
                <a:solidFill>
                  <a:srgbClr val="000000"/>
                </a:solidFill>
                <a:latin typeface="Courier New" charset="0"/>
                <a:ea typeface="Courier New" charset="0"/>
                <a:cs typeface="Courier New" charset="0"/>
              </a:rPr>
              <a:t>get_vertex</a:t>
            </a:r>
            <a:r>
              <a:rPr lang="en-US" dirty="0">
                <a:solidFill>
                  <a:srgbClr val="000000"/>
                </a:solidFill>
                <a:latin typeface="Courier New" charset="0"/>
                <a:ea typeface="Courier New" charset="0"/>
                <a:cs typeface="Courier New" charset="0"/>
              </a:rPr>
              <a:t>():    </a:t>
            </a:r>
          </a:p>
          <a:p>
            <a:r>
              <a:rPr lang="en-US" dirty="0">
                <a:solidFill>
                  <a:srgbClr val="000000"/>
                </a:solidFill>
                <a:latin typeface="Courier New" charset="0"/>
                <a:ea typeface="Courier New" charset="0"/>
                <a:cs typeface="Courier New" charset="0"/>
              </a:rPr>
              <a:t>    x = </a:t>
            </a:r>
            <a:r>
              <a:rPr lang="en-US" i="1" dirty="0">
                <a:solidFill>
                  <a:srgbClr val="000000"/>
                </a:solidFill>
                <a:latin typeface="Courier New" charset="0"/>
                <a:ea typeface="Courier New" charset="0"/>
                <a:cs typeface="Courier New" charset="0"/>
              </a:rPr>
              <a:t>float</a:t>
            </a:r>
            <a:r>
              <a:rPr lang="en-US" dirty="0">
                <a:solidFill>
                  <a:srgbClr val="000000"/>
                </a:solidFill>
                <a:latin typeface="Courier New" charset="0"/>
                <a:ea typeface="Courier New" charset="0"/>
                <a:cs typeface="Courier New" charset="0"/>
              </a:rPr>
              <a:t>(input("    </a:t>
            </a:r>
            <a:r>
              <a:rPr lang="en-US" i="1" dirty="0">
                <a:solidFill>
                  <a:srgbClr val="000000"/>
                </a:solidFill>
                <a:latin typeface="Courier New" charset="0"/>
                <a:ea typeface="Courier New" charset="0"/>
                <a:cs typeface="Courier New" charset="0"/>
              </a:rPr>
              <a:t>Please enter x: </a:t>
            </a:r>
            <a:r>
              <a:rPr lang="en-US" dirty="0">
                <a:solidFill>
                  <a:srgbClr val="000000"/>
                </a:solidFill>
                <a:latin typeface="Courier New" charset="0"/>
                <a:ea typeface="Courier New" charset="0"/>
                <a:cs typeface="Courier New" charset="0"/>
              </a:rPr>
              <a:t>"))    </a:t>
            </a:r>
          </a:p>
          <a:p>
            <a:r>
              <a:rPr lang="en-US" dirty="0">
                <a:solidFill>
                  <a:srgbClr val="000000"/>
                </a:solidFill>
                <a:latin typeface="Courier New" charset="0"/>
                <a:ea typeface="Courier New" charset="0"/>
                <a:cs typeface="Courier New" charset="0"/>
              </a:rPr>
              <a:t>    y = </a:t>
            </a:r>
            <a:r>
              <a:rPr lang="en-US" i="1" dirty="0">
                <a:solidFill>
                  <a:srgbClr val="000000"/>
                </a:solidFill>
                <a:latin typeface="Courier New" charset="0"/>
                <a:ea typeface="Courier New" charset="0"/>
                <a:cs typeface="Courier New" charset="0"/>
              </a:rPr>
              <a:t>float</a:t>
            </a:r>
            <a:r>
              <a:rPr lang="en-US" dirty="0">
                <a:solidFill>
                  <a:srgbClr val="000000"/>
                </a:solidFill>
                <a:latin typeface="Courier New" charset="0"/>
                <a:ea typeface="Courier New" charset="0"/>
                <a:cs typeface="Courier New" charset="0"/>
              </a:rPr>
              <a:t>(input("    </a:t>
            </a:r>
            <a:r>
              <a:rPr lang="en-US" i="1" dirty="0">
                <a:solidFill>
                  <a:srgbClr val="000000"/>
                </a:solidFill>
                <a:latin typeface="Courier New" charset="0"/>
                <a:ea typeface="Courier New" charset="0"/>
                <a:cs typeface="Courier New" charset="0"/>
              </a:rPr>
              <a:t>Please enter y: </a:t>
            </a:r>
            <a:r>
              <a:rPr lang="en-US" dirty="0">
                <a:solidFill>
                  <a:srgbClr val="000000"/>
                </a:solidFill>
                <a:latin typeface="Courier New" charset="0"/>
                <a:ea typeface="Courier New" charset="0"/>
                <a:cs typeface="Courier New" charset="0"/>
              </a:rPr>
              <a:t>"))    </a:t>
            </a:r>
          </a:p>
          <a:p>
            <a:r>
              <a:rPr lang="en-US" dirty="0">
                <a:solidFill>
                  <a:srgbClr val="000000"/>
                </a:solidFill>
                <a:latin typeface="Courier New" charset="0"/>
                <a:ea typeface="Courier New" charset="0"/>
                <a:cs typeface="Courier New" charset="0"/>
              </a:rPr>
              <a:t>    </a:t>
            </a:r>
            <a:r>
              <a:rPr lang="en-US" b="1" dirty="0">
                <a:solidFill>
                  <a:srgbClr val="000000"/>
                </a:solidFill>
                <a:latin typeface="Courier New" charset="0"/>
                <a:ea typeface="Courier New" charset="0"/>
                <a:cs typeface="Courier New" charset="0"/>
              </a:rPr>
              <a:t>return</a:t>
            </a:r>
            <a:r>
              <a:rPr lang="en-US" dirty="0">
                <a:solidFill>
                  <a:srgbClr val="000000"/>
                </a:solidFill>
                <a:latin typeface="Courier New" charset="0"/>
                <a:ea typeface="Courier New" charset="0"/>
                <a:cs typeface="Courier New" charset="0"/>
              </a:rPr>
              <a:t> </a:t>
            </a:r>
            <a:r>
              <a:rPr lang="en-US" dirty="0" err="1">
                <a:solidFill>
                  <a:srgbClr val="000000"/>
                </a:solidFill>
                <a:latin typeface="Courier New" charset="0"/>
                <a:ea typeface="Courier New" charset="0"/>
                <a:cs typeface="Courier New" charset="0"/>
              </a:rPr>
              <a:t>x,y</a:t>
            </a:r>
            <a:endParaRPr lang="en-US" dirty="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4112323023"/>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 5.5</a:t>
            </a:r>
          </a:p>
          <a:p>
            <a:r>
              <a:rPr lang="en-US" dirty="0" err="1"/>
              <a:t>get_triangle</a:t>
            </a:r>
            <a:endParaRPr lang="en-US" dirty="0"/>
          </a:p>
        </p:txBody>
      </p:sp>
    </p:spTree>
    <p:extLst>
      <p:ext uri="{BB962C8B-B14F-4D97-AF65-F5344CB8AC3E}">
        <p14:creationId xmlns:p14="http://schemas.microsoft.com/office/powerpoint/2010/main" val="277889606"/>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533400" y="1143000"/>
            <a:ext cx="4733988" cy="230832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b="1" dirty="0" err="1">
                <a:solidFill>
                  <a:srgbClr val="000000"/>
                </a:solidFill>
                <a:latin typeface="Courier New" charset="0"/>
                <a:ea typeface="Courier New" charset="0"/>
                <a:cs typeface="Courier New" charset="0"/>
              </a:rPr>
              <a:t>def</a:t>
            </a:r>
            <a:r>
              <a:rPr lang="en-US" dirty="0">
                <a:solidFill>
                  <a:srgbClr val="000000"/>
                </a:solidFill>
                <a:latin typeface="Courier New" charset="0"/>
                <a:ea typeface="Courier New" charset="0"/>
                <a:cs typeface="Courier New" charset="0"/>
              </a:rPr>
              <a:t> </a:t>
            </a:r>
            <a:r>
              <a:rPr lang="en-US" dirty="0" err="1">
                <a:solidFill>
                  <a:srgbClr val="000000"/>
                </a:solidFill>
                <a:latin typeface="Courier New" charset="0"/>
                <a:ea typeface="Courier New" charset="0"/>
                <a:cs typeface="Courier New" charset="0"/>
              </a:rPr>
              <a:t>get_triangle</a:t>
            </a:r>
            <a:r>
              <a:rPr lang="en-US" dirty="0">
                <a:solidFill>
                  <a:srgbClr val="000000"/>
                </a:solidFill>
                <a:latin typeface="Courier New" charset="0"/>
                <a:ea typeface="Courier New" charset="0"/>
                <a:cs typeface="Courier New" charset="0"/>
              </a:rPr>
              <a:t>():    </a:t>
            </a:r>
          </a:p>
          <a:p>
            <a:r>
              <a:rPr lang="en-US" dirty="0">
                <a:solidFill>
                  <a:srgbClr val="000000"/>
                </a:solidFill>
                <a:latin typeface="Courier New" charset="0"/>
                <a:ea typeface="Courier New" charset="0"/>
                <a:cs typeface="Courier New" charset="0"/>
              </a:rPr>
              <a:t>    </a:t>
            </a:r>
            <a:r>
              <a:rPr lang="en-US" b="1" dirty="0">
                <a:solidFill>
                  <a:srgbClr val="000000"/>
                </a:solidFill>
                <a:latin typeface="Courier New" charset="0"/>
                <a:ea typeface="Courier New" charset="0"/>
                <a:cs typeface="Courier New" charset="0"/>
              </a:rPr>
              <a:t>print</a:t>
            </a:r>
            <a:r>
              <a:rPr lang="en-US" dirty="0">
                <a:solidFill>
                  <a:srgbClr val="000000"/>
                </a:solidFill>
                <a:latin typeface="Courier New" charset="0"/>
                <a:ea typeface="Courier New" charset="0"/>
                <a:cs typeface="Courier New" charset="0"/>
              </a:rPr>
              <a:t>("</a:t>
            </a:r>
            <a:r>
              <a:rPr lang="en-US" i="1" dirty="0">
                <a:solidFill>
                  <a:srgbClr val="000000"/>
                </a:solidFill>
                <a:latin typeface="Courier New" charset="0"/>
                <a:ea typeface="Courier New" charset="0"/>
                <a:cs typeface="Courier New" charset="0"/>
              </a:rPr>
              <a:t>First vertex</a:t>
            </a:r>
            <a:r>
              <a:rPr lang="en-US" dirty="0">
                <a:solidFill>
                  <a:srgbClr val="000000"/>
                </a:solidFill>
                <a:latin typeface="Courier New" charset="0"/>
                <a:ea typeface="Courier New" charset="0"/>
                <a:cs typeface="Courier New" charset="0"/>
              </a:rPr>
              <a:t>")    </a:t>
            </a:r>
          </a:p>
          <a:p>
            <a:r>
              <a:rPr lang="en-US" dirty="0">
                <a:solidFill>
                  <a:srgbClr val="000000"/>
                </a:solidFill>
                <a:latin typeface="Courier New" charset="0"/>
                <a:ea typeface="Courier New" charset="0"/>
                <a:cs typeface="Courier New" charset="0"/>
              </a:rPr>
              <a:t>    x1,y1 = </a:t>
            </a:r>
            <a:r>
              <a:rPr lang="en-US" dirty="0" err="1">
                <a:solidFill>
                  <a:srgbClr val="000000"/>
                </a:solidFill>
                <a:latin typeface="Courier New" charset="0"/>
                <a:ea typeface="Courier New" charset="0"/>
                <a:cs typeface="Courier New" charset="0"/>
              </a:rPr>
              <a:t>get_vertex</a:t>
            </a:r>
            <a:r>
              <a:rPr lang="en-US" dirty="0">
                <a:solidFill>
                  <a:srgbClr val="000000"/>
                </a:solidFill>
                <a:latin typeface="Courier New" charset="0"/>
                <a:ea typeface="Courier New" charset="0"/>
                <a:cs typeface="Courier New" charset="0"/>
              </a:rPr>
              <a:t>()    </a:t>
            </a:r>
          </a:p>
          <a:p>
            <a:r>
              <a:rPr lang="en-US" dirty="0">
                <a:solidFill>
                  <a:srgbClr val="000000"/>
                </a:solidFill>
                <a:latin typeface="Courier New" charset="0"/>
                <a:ea typeface="Courier New" charset="0"/>
                <a:cs typeface="Courier New" charset="0"/>
              </a:rPr>
              <a:t>    </a:t>
            </a:r>
            <a:r>
              <a:rPr lang="en-US" b="1" dirty="0">
                <a:solidFill>
                  <a:srgbClr val="000000"/>
                </a:solidFill>
                <a:latin typeface="Courier New" charset="0"/>
                <a:ea typeface="Courier New" charset="0"/>
                <a:cs typeface="Courier New" charset="0"/>
              </a:rPr>
              <a:t>print</a:t>
            </a:r>
            <a:r>
              <a:rPr lang="en-US" dirty="0">
                <a:solidFill>
                  <a:srgbClr val="000000"/>
                </a:solidFill>
                <a:latin typeface="Courier New" charset="0"/>
                <a:ea typeface="Courier New" charset="0"/>
                <a:cs typeface="Courier New" charset="0"/>
              </a:rPr>
              <a:t>("</a:t>
            </a:r>
            <a:r>
              <a:rPr lang="en-US" i="1" dirty="0">
                <a:solidFill>
                  <a:srgbClr val="000000"/>
                </a:solidFill>
                <a:latin typeface="Courier New" charset="0"/>
                <a:ea typeface="Courier New" charset="0"/>
                <a:cs typeface="Courier New" charset="0"/>
              </a:rPr>
              <a:t>Second vertex</a:t>
            </a:r>
            <a:r>
              <a:rPr lang="en-US" dirty="0">
                <a:solidFill>
                  <a:srgbClr val="000000"/>
                </a:solidFill>
                <a:latin typeface="Courier New" charset="0"/>
                <a:ea typeface="Courier New" charset="0"/>
                <a:cs typeface="Courier New" charset="0"/>
              </a:rPr>
              <a:t>")    </a:t>
            </a:r>
          </a:p>
          <a:p>
            <a:r>
              <a:rPr lang="en-US" dirty="0">
                <a:solidFill>
                  <a:srgbClr val="000000"/>
                </a:solidFill>
                <a:latin typeface="Courier New" charset="0"/>
                <a:ea typeface="Courier New" charset="0"/>
                <a:cs typeface="Courier New" charset="0"/>
              </a:rPr>
              <a:t>    x2,y2 = </a:t>
            </a:r>
            <a:r>
              <a:rPr lang="en-US" dirty="0" err="1">
                <a:solidFill>
                  <a:srgbClr val="000000"/>
                </a:solidFill>
                <a:latin typeface="Courier New" charset="0"/>
                <a:ea typeface="Courier New" charset="0"/>
                <a:cs typeface="Courier New" charset="0"/>
              </a:rPr>
              <a:t>get_vertex</a:t>
            </a:r>
            <a:r>
              <a:rPr lang="en-US" dirty="0">
                <a:solidFill>
                  <a:srgbClr val="000000"/>
                </a:solidFill>
                <a:latin typeface="Courier New" charset="0"/>
                <a:ea typeface="Courier New" charset="0"/>
                <a:cs typeface="Courier New" charset="0"/>
              </a:rPr>
              <a:t>()    </a:t>
            </a:r>
          </a:p>
          <a:p>
            <a:r>
              <a:rPr lang="en-US" dirty="0">
                <a:solidFill>
                  <a:srgbClr val="000000"/>
                </a:solidFill>
                <a:latin typeface="Courier New" charset="0"/>
                <a:ea typeface="Courier New" charset="0"/>
                <a:cs typeface="Courier New" charset="0"/>
              </a:rPr>
              <a:t>    </a:t>
            </a:r>
            <a:r>
              <a:rPr lang="en-US" b="1" dirty="0">
                <a:solidFill>
                  <a:srgbClr val="000000"/>
                </a:solidFill>
                <a:latin typeface="Courier New" charset="0"/>
                <a:ea typeface="Courier New" charset="0"/>
                <a:cs typeface="Courier New" charset="0"/>
              </a:rPr>
              <a:t>print</a:t>
            </a:r>
            <a:r>
              <a:rPr lang="en-US" dirty="0">
                <a:solidFill>
                  <a:srgbClr val="000000"/>
                </a:solidFill>
                <a:latin typeface="Courier New" charset="0"/>
                <a:ea typeface="Courier New" charset="0"/>
                <a:cs typeface="Courier New" charset="0"/>
              </a:rPr>
              <a:t>("</a:t>
            </a:r>
            <a:r>
              <a:rPr lang="en-US" i="1" dirty="0">
                <a:solidFill>
                  <a:srgbClr val="000000"/>
                </a:solidFill>
                <a:latin typeface="Courier New" charset="0"/>
                <a:ea typeface="Courier New" charset="0"/>
                <a:cs typeface="Courier New" charset="0"/>
              </a:rPr>
              <a:t>Third vertex</a:t>
            </a:r>
            <a:r>
              <a:rPr lang="en-US" dirty="0">
                <a:solidFill>
                  <a:srgbClr val="000000"/>
                </a:solidFill>
                <a:latin typeface="Courier New" charset="0"/>
                <a:ea typeface="Courier New" charset="0"/>
                <a:cs typeface="Courier New" charset="0"/>
              </a:rPr>
              <a:t>")    </a:t>
            </a:r>
          </a:p>
          <a:p>
            <a:r>
              <a:rPr lang="en-US" dirty="0">
                <a:solidFill>
                  <a:srgbClr val="000000"/>
                </a:solidFill>
                <a:latin typeface="Courier New" charset="0"/>
                <a:ea typeface="Courier New" charset="0"/>
                <a:cs typeface="Courier New" charset="0"/>
              </a:rPr>
              <a:t>    x3,y3 = </a:t>
            </a:r>
            <a:r>
              <a:rPr lang="en-US" dirty="0" err="1">
                <a:solidFill>
                  <a:srgbClr val="000000"/>
                </a:solidFill>
                <a:latin typeface="Courier New" charset="0"/>
                <a:ea typeface="Courier New" charset="0"/>
                <a:cs typeface="Courier New" charset="0"/>
              </a:rPr>
              <a:t>get_vertex</a:t>
            </a:r>
            <a:r>
              <a:rPr lang="en-US" dirty="0">
                <a:solidFill>
                  <a:srgbClr val="000000"/>
                </a:solidFill>
                <a:latin typeface="Courier New" charset="0"/>
                <a:ea typeface="Courier New" charset="0"/>
                <a:cs typeface="Courier New" charset="0"/>
              </a:rPr>
              <a:t>()     </a:t>
            </a:r>
          </a:p>
          <a:p>
            <a:r>
              <a:rPr lang="en-US" dirty="0">
                <a:solidFill>
                  <a:srgbClr val="000000"/>
                </a:solidFill>
                <a:latin typeface="Courier New" charset="0"/>
                <a:ea typeface="Courier New" charset="0"/>
                <a:cs typeface="Courier New" charset="0"/>
              </a:rPr>
              <a:t>    </a:t>
            </a:r>
            <a:r>
              <a:rPr lang="en-US" b="1" dirty="0">
                <a:solidFill>
                  <a:srgbClr val="000000"/>
                </a:solidFill>
                <a:latin typeface="Courier New" charset="0"/>
                <a:ea typeface="Courier New" charset="0"/>
                <a:cs typeface="Courier New" charset="0"/>
              </a:rPr>
              <a:t>return </a:t>
            </a:r>
            <a:r>
              <a:rPr lang="en-US" dirty="0">
                <a:solidFill>
                  <a:srgbClr val="000000"/>
                </a:solidFill>
                <a:latin typeface="Courier New" charset="0"/>
                <a:ea typeface="Courier New" charset="0"/>
                <a:cs typeface="Courier New" charset="0"/>
              </a:rPr>
              <a:t>x1, y1, x2, y2, x3, y3</a:t>
            </a:r>
          </a:p>
        </p:txBody>
      </p:sp>
    </p:spTree>
    <p:extLst>
      <p:ext uri="{BB962C8B-B14F-4D97-AF65-F5344CB8AC3E}">
        <p14:creationId xmlns:p14="http://schemas.microsoft.com/office/powerpoint/2010/main" val="32294460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p:txBody>
          <a:bodyPr/>
          <a:lstStyle/>
          <a:p>
            <a:r>
              <a:rPr lang="en-US" dirty="0"/>
              <a:t>Decimal uses digits 0-9 and positions in a number as powers of 10</a:t>
            </a:r>
          </a:p>
          <a:p>
            <a:pPr lvl="1"/>
            <a:r>
              <a:rPr lang="en-US" dirty="0"/>
              <a:t>735</a:t>
            </a:r>
            <a:r>
              <a:rPr lang="en-US" baseline="-25000" dirty="0"/>
              <a:t>10</a:t>
            </a:r>
            <a:r>
              <a:rPr lang="en-US" dirty="0"/>
              <a:t> = 7*10</a:t>
            </a:r>
            <a:r>
              <a:rPr lang="en-US" baseline="30000" dirty="0"/>
              <a:t>2</a:t>
            </a:r>
            <a:r>
              <a:rPr lang="en-US" dirty="0"/>
              <a:t> + 3*10</a:t>
            </a:r>
            <a:r>
              <a:rPr lang="en-US" baseline="30000" dirty="0"/>
              <a:t>1</a:t>
            </a:r>
            <a:r>
              <a:rPr lang="en-US" dirty="0"/>
              <a:t> + 5*10</a:t>
            </a:r>
            <a:r>
              <a:rPr lang="en-US" baseline="30000" dirty="0"/>
              <a:t>0</a:t>
            </a:r>
          </a:p>
          <a:p>
            <a:r>
              <a:rPr lang="en-US" dirty="0"/>
              <a:t>Binary uses digits 0,1 and positions in a number as powers of 2</a:t>
            </a:r>
          </a:p>
          <a:p>
            <a:pPr lvl="1"/>
            <a:r>
              <a:rPr lang="en-US" dirty="0"/>
              <a:t>101</a:t>
            </a:r>
            <a:r>
              <a:rPr lang="en-US" baseline="-25000" dirty="0"/>
              <a:t>2</a:t>
            </a:r>
            <a:r>
              <a:rPr lang="en-US" dirty="0"/>
              <a:t> = 1*2</a:t>
            </a:r>
            <a:r>
              <a:rPr lang="en-US" baseline="30000" dirty="0"/>
              <a:t>2</a:t>
            </a:r>
            <a:r>
              <a:rPr lang="en-US" dirty="0"/>
              <a:t> + 0*2</a:t>
            </a:r>
            <a:r>
              <a:rPr lang="en-US" baseline="30000" dirty="0"/>
              <a:t>1</a:t>
            </a:r>
            <a:r>
              <a:rPr lang="en-US" dirty="0"/>
              <a:t> + 1*2</a:t>
            </a:r>
            <a:r>
              <a:rPr lang="en-US" baseline="30000" dirty="0"/>
              <a:t>0 </a:t>
            </a:r>
            <a:endParaRPr lang="en-US" dirty="0"/>
          </a:p>
          <a:p>
            <a:r>
              <a:rPr lang="en-US" dirty="0"/>
              <a:t>We can covert back and forth</a:t>
            </a:r>
          </a:p>
          <a:p>
            <a:pPr lvl="1"/>
            <a:r>
              <a:rPr lang="en-US" dirty="0"/>
              <a:t>101</a:t>
            </a:r>
            <a:r>
              <a:rPr lang="en-US" baseline="-25000" dirty="0"/>
              <a:t>2</a:t>
            </a:r>
            <a:r>
              <a:rPr lang="en-US" dirty="0"/>
              <a:t> = 5</a:t>
            </a:r>
            <a:r>
              <a:rPr lang="en-US" baseline="-25000" dirty="0"/>
              <a:t>10</a:t>
            </a:r>
          </a:p>
        </p:txBody>
      </p:sp>
    </p:spTree>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 5.6</a:t>
            </a:r>
          </a:p>
          <a:p>
            <a:r>
              <a:rPr lang="en-US" dirty="0" err="1"/>
              <a:t>side_length</a:t>
            </a:r>
            <a:endParaRPr lang="en-US" dirty="0"/>
          </a:p>
        </p:txBody>
      </p:sp>
    </p:spTree>
    <p:extLst>
      <p:ext uri="{BB962C8B-B14F-4D97-AF65-F5344CB8AC3E}">
        <p14:creationId xmlns:p14="http://schemas.microsoft.com/office/powerpoint/2010/main" val="3742151132"/>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687839" y="1981200"/>
            <a:ext cx="8456161" cy="92333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b="1" dirty="0" err="1">
                <a:solidFill>
                  <a:srgbClr val="000000"/>
                </a:solidFill>
                <a:latin typeface="Courier New" charset="0"/>
                <a:ea typeface="Courier New" charset="0"/>
                <a:cs typeface="Courier New" charset="0"/>
              </a:rPr>
              <a:t>def</a:t>
            </a:r>
            <a:r>
              <a:rPr lang="en-US" dirty="0">
                <a:solidFill>
                  <a:srgbClr val="000000"/>
                </a:solidFill>
                <a:latin typeface="Courier New" charset="0"/>
                <a:ea typeface="Courier New" charset="0"/>
                <a:cs typeface="Courier New" charset="0"/>
              </a:rPr>
              <a:t> </a:t>
            </a:r>
            <a:r>
              <a:rPr lang="en-US" dirty="0" err="1">
                <a:solidFill>
                  <a:srgbClr val="000000"/>
                </a:solidFill>
                <a:latin typeface="Courier New" charset="0"/>
                <a:ea typeface="Courier New" charset="0"/>
                <a:cs typeface="Courier New" charset="0"/>
              </a:rPr>
              <a:t>side_length</a:t>
            </a:r>
            <a:r>
              <a:rPr lang="en-US" dirty="0">
                <a:solidFill>
                  <a:srgbClr val="000000"/>
                </a:solidFill>
                <a:latin typeface="Courier New" charset="0"/>
                <a:ea typeface="Courier New" charset="0"/>
                <a:cs typeface="Courier New" charset="0"/>
              </a:rPr>
              <a:t>(x1,y1,x2,y2):</a:t>
            </a:r>
          </a:p>
          <a:p>
            <a:r>
              <a:rPr lang="en-US" dirty="0">
                <a:solidFill>
                  <a:srgbClr val="000000"/>
                </a:solidFill>
                <a:latin typeface="Courier New" charset="0"/>
                <a:ea typeface="Courier New" charset="0"/>
                <a:cs typeface="Courier New" charset="0"/>
              </a:rPr>
              <a:t>    ''' </a:t>
            </a:r>
            <a:r>
              <a:rPr lang="en-US" i="1" dirty="0">
                <a:solidFill>
                  <a:srgbClr val="92D050"/>
                </a:solidFill>
                <a:latin typeface="Courier New" charset="0"/>
                <a:ea typeface="Courier New" charset="0"/>
                <a:cs typeface="Courier New" charset="0"/>
              </a:rPr>
              <a:t>return length of a side (Euclidean distance) </a:t>
            </a:r>
            <a:r>
              <a:rPr lang="en-US" dirty="0">
                <a:solidFill>
                  <a:srgbClr val="000000"/>
                </a:solidFill>
                <a:latin typeface="Courier New" charset="0"/>
                <a:ea typeface="Courier New" charset="0"/>
                <a:cs typeface="Courier New" charset="0"/>
              </a:rPr>
              <a:t>'''    </a:t>
            </a:r>
          </a:p>
          <a:p>
            <a:r>
              <a:rPr lang="en-US" dirty="0">
                <a:solidFill>
                  <a:srgbClr val="000000"/>
                </a:solidFill>
                <a:latin typeface="Courier New" charset="0"/>
                <a:ea typeface="Courier New" charset="0"/>
                <a:cs typeface="Courier New" charset="0"/>
              </a:rPr>
              <a:t>    </a:t>
            </a:r>
            <a:r>
              <a:rPr lang="en-US" b="1" dirty="0">
                <a:solidFill>
                  <a:srgbClr val="000000"/>
                </a:solidFill>
                <a:latin typeface="Courier New" charset="0"/>
                <a:ea typeface="Courier New" charset="0"/>
                <a:cs typeface="Courier New" charset="0"/>
              </a:rPr>
              <a:t>return</a:t>
            </a:r>
            <a:r>
              <a:rPr lang="en-US" dirty="0">
                <a:solidFill>
                  <a:srgbClr val="000000"/>
                </a:solidFill>
                <a:latin typeface="Courier New" charset="0"/>
                <a:ea typeface="Courier New" charset="0"/>
                <a:cs typeface="Courier New" charset="0"/>
              </a:rPr>
              <a:t> </a:t>
            </a:r>
            <a:r>
              <a:rPr lang="en-US" dirty="0" err="1">
                <a:solidFill>
                  <a:srgbClr val="000000"/>
                </a:solidFill>
                <a:latin typeface="Courier New" charset="0"/>
                <a:ea typeface="Courier New" charset="0"/>
                <a:cs typeface="Courier New" charset="0"/>
              </a:rPr>
              <a:t>math.sqrt</a:t>
            </a:r>
            <a:r>
              <a:rPr lang="en-US" dirty="0">
                <a:solidFill>
                  <a:srgbClr val="000000"/>
                </a:solidFill>
                <a:latin typeface="Courier New" charset="0"/>
                <a:ea typeface="Courier New" charset="0"/>
                <a:cs typeface="Courier New" charset="0"/>
              </a:rPr>
              <a:t>((x1-x2)**2 + (y1-y2)**2)</a:t>
            </a:r>
          </a:p>
        </p:txBody>
      </p:sp>
    </p:spTree>
    <p:extLst>
      <p:ext uri="{BB962C8B-B14F-4D97-AF65-F5344CB8AC3E}">
        <p14:creationId xmlns:p14="http://schemas.microsoft.com/office/powerpoint/2010/main" val="811835155"/>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 5.7</a:t>
            </a:r>
          </a:p>
          <a:p>
            <a:r>
              <a:rPr lang="en-US" dirty="0" err="1"/>
              <a:t>calculate_area</a:t>
            </a:r>
            <a:endParaRPr lang="en-US" dirty="0"/>
          </a:p>
        </p:txBody>
      </p:sp>
    </p:spTree>
    <p:extLst>
      <p:ext uri="{BB962C8B-B14F-4D97-AF65-F5344CB8AC3E}">
        <p14:creationId xmlns:p14="http://schemas.microsoft.com/office/powerpoint/2010/main" val="1326546314"/>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152400" y="1143000"/>
            <a:ext cx="8664551" cy="267765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2400" b="1" dirty="0" err="1">
                <a:latin typeface="Courier New" charset="0"/>
                <a:ea typeface="Courier New" charset="0"/>
                <a:cs typeface="Courier New" charset="0"/>
              </a:rPr>
              <a:t>def</a:t>
            </a:r>
            <a:r>
              <a:rPr lang="en-US" sz="2400" dirty="0">
                <a:latin typeface="Courier New" charset="0"/>
                <a:ea typeface="Courier New" charset="0"/>
                <a:cs typeface="Courier New" charset="0"/>
              </a:rPr>
              <a:t> </a:t>
            </a:r>
            <a:r>
              <a:rPr lang="en-US" sz="2400" dirty="0" err="1">
                <a:latin typeface="Courier New" charset="0"/>
                <a:ea typeface="Courier New" charset="0"/>
                <a:cs typeface="Courier New" charset="0"/>
              </a:rPr>
              <a:t>calculate_area</a:t>
            </a:r>
            <a:r>
              <a:rPr lang="en-US" sz="2400" dirty="0">
                <a:latin typeface="Courier New" charset="0"/>
                <a:ea typeface="Courier New" charset="0"/>
                <a:cs typeface="Courier New" charset="0"/>
              </a:rPr>
              <a:t>(x1,y1,x2,y2,x3,y3):</a:t>
            </a:r>
          </a:p>
          <a:p>
            <a:r>
              <a:rPr lang="en-US" sz="2400" dirty="0">
                <a:latin typeface="Courier New" charset="0"/>
                <a:ea typeface="Courier New" charset="0"/>
                <a:cs typeface="Courier New" charset="0"/>
              </a:rPr>
              <a:t>    ''' </a:t>
            </a:r>
            <a:r>
              <a:rPr lang="en-US" sz="2400" i="1" dirty="0">
                <a:solidFill>
                  <a:srgbClr val="92D050"/>
                </a:solidFill>
                <a:latin typeface="Courier New" charset="0"/>
                <a:ea typeface="Courier New" charset="0"/>
                <a:cs typeface="Courier New" charset="0"/>
              </a:rPr>
              <a:t>return area using Heron's formula </a:t>
            </a:r>
            <a:r>
              <a:rPr lang="en-US" sz="2400" dirty="0">
                <a:latin typeface="Courier New" charset="0"/>
                <a:ea typeface="Courier New" charset="0"/>
                <a:cs typeface="Courier New" charset="0"/>
              </a:rPr>
              <a:t>'''</a:t>
            </a:r>
          </a:p>
          <a:p>
            <a:r>
              <a:rPr lang="en-US" sz="2400" dirty="0">
                <a:latin typeface="Courier New" charset="0"/>
                <a:ea typeface="Courier New" charset="0"/>
                <a:cs typeface="Courier New" charset="0"/>
              </a:rPr>
              <a:t>    a = </a:t>
            </a:r>
            <a:r>
              <a:rPr lang="en-US" sz="2400" dirty="0" err="1">
                <a:latin typeface="Courier New" charset="0"/>
                <a:ea typeface="Courier New" charset="0"/>
                <a:cs typeface="Courier New" charset="0"/>
              </a:rPr>
              <a:t>side_length</a:t>
            </a:r>
            <a:r>
              <a:rPr lang="en-US" sz="2400" dirty="0">
                <a:latin typeface="Courier New" charset="0"/>
                <a:ea typeface="Courier New" charset="0"/>
                <a:cs typeface="Courier New" charset="0"/>
              </a:rPr>
              <a:t>(x1,y1,x2,y2)</a:t>
            </a:r>
          </a:p>
          <a:p>
            <a:r>
              <a:rPr lang="en-US" sz="2400" dirty="0">
                <a:latin typeface="Courier New" charset="0"/>
                <a:ea typeface="Courier New" charset="0"/>
                <a:cs typeface="Courier New" charset="0"/>
              </a:rPr>
              <a:t>    b = </a:t>
            </a:r>
            <a:r>
              <a:rPr lang="en-US" sz="2400" dirty="0" err="1">
                <a:latin typeface="Courier New" charset="0"/>
                <a:ea typeface="Courier New" charset="0"/>
                <a:cs typeface="Courier New" charset="0"/>
              </a:rPr>
              <a:t>side_length</a:t>
            </a:r>
            <a:r>
              <a:rPr lang="en-US" sz="2400" dirty="0">
                <a:latin typeface="Courier New" charset="0"/>
                <a:ea typeface="Courier New" charset="0"/>
                <a:cs typeface="Courier New" charset="0"/>
              </a:rPr>
              <a:t>(x2,y2,x3,y3)</a:t>
            </a:r>
          </a:p>
          <a:p>
            <a:r>
              <a:rPr lang="en-US" sz="2400" dirty="0">
                <a:latin typeface="Courier New" charset="0"/>
                <a:ea typeface="Courier New" charset="0"/>
                <a:cs typeface="Courier New" charset="0"/>
              </a:rPr>
              <a:t>    c = </a:t>
            </a:r>
            <a:r>
              <a:rPr lang="en-US" sz="2400" dirty="0" err="1">
                <a:latin typeface="Courier New" charset="0"/>
                <a:ea typeface="Courier New" charset="0"/>
                <a:cs typeface="Courier New" charset="0"/>
              </a:rPr>
              <a:t>side_length</a:t>
            </a:r>
            <a:r>
              <a:rPr lang="en-US" sz="2400" dirty="0">
                <a:latin typeface="Courier New" charset="0"/>
                <a:ea typeface="Courier New" charset="0"/>
                <a:cs typeface="Courier New" charset="0"/>
              </a:rPr>
              <a:t>(x3,y3,x1,y1)</a:t>
            </a:r>
          </a:p>
          <a:p>
            <a:r>
              <a:rPr lang="en-US" sz="2400" dirty="0">
                <a:latin typeface="Courier New" charset="0"/>
                <a:ea typeface="Courier New" charset="0"/>
                <a:cs typeface="Courier New" charset="0"/>
              </a:rPr>
              <a:t>    s = (1/2)*(a + b + c)</a:t>
            </a:r>
          </a:p>
          <a:p>
            <a:r>
              <a:rPr lang="en-US" sz="2400" dirty="0">
                <a:latin typeface="Courier New" charset="0"/>
                <a:ea typeface="Courier New" charset="0"/>
                <a:cs typeface="Courier New" charset="0"/>
              </a:rPr>
              <a:t>    </a:t>
            </a:r>
            <a:r>
              <a:rPr lang="en-US" sz="2400" b="1" dirty="0">
                <a:latin typeface="Courier New" charset="0"/>
                <a:ea typeface="Courier New" charset="0"/>
                <a:cs typeface="Courier New" charset="0"/>
              </a:rPr>
              <a:t>return</a:t>
            </a:r>
            <a:r>
              <a:rPr lang="en-US" sz="2400" dirty="0">
                <a:latin typeface="Courier New" charset="0"/>
                <a:ea typeface="Courier New" charset="0"/>
                <a:cs typeface="Courier New" charset="0"/>
              </a:rPr>
              <a:t> </a:t>
            </a:r>
            <a:r>
              <a:rPr lang="en-US" sz="2400" dirty="0" err="1">
                <a:latin typeface="Courier New" charset="0"/>
                <a:ea typeface="Courier New" charset="0"/>
                <a:cs typeface="Courier New" charset="0"/>
              </a:rPr>
              <a:t>math.sqrt</a:t>
            </a:r>
            <a:r>
              <a:rPr lang="en-US" sz="2400" dirty="0">
                <a:latin typeface="Courier New" charset="0"/>
                <a:ea typeface="Courier New" charset="0"/>
                <a:cs typeface="Courier New" charset="0"/>
              </a:rPr>
              <a:t>(s*(s-a)*(s-b)*(s-c))</a:t>
            </a:r>
            <a:endParaRPr lang="en-US" sz="2400" dirty="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126345674"/>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 5.8</a:t>
            </a:r>
          </a:p>
          <a:p>
            <a:r>
              <a:rPr lang="en-US" dirty="0"/>
              <a:t>Full Triangle Program</a:t>
            </a:r>
          </a:p>
        </p:txBody>
      </p:sp>
    </p:spTree>
    <p:extLst>
      <p:ext uri="{BB962C8B-B14F-4D97-AF65-F5344CB8AC3E}">
        <p14:creationId xmlns:p14="http://schemas.microsoft.com/office/powerpoint/2010/main" val="1374153985"/>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381000" y="0"/>
            <a:ext cx="4572000" cy="6705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rtlCol="0">
            <a:spAutoFit/>
          </a:bodyPr>
          <a:lstStyle/>
          <a:p>
            <a:r>
              <a:rPr lang="en-US" sz="1400" dirty="0"/>
              <a:t>import math</a:t>
            </a:r>
          </a:p>
          <a:p>
            <a:endParaRPr lang="en-US" sz="1400" dirty="0"/>
          </a:p>
          <a:p>
            <a:r>
              <a:rPr lang="en-US" sz="1400" b="1" dirty="0" err="1"/>
              <a:t>def</a:t>
            </a:r>
            <a:r>
              <a:rPr lang="en-US" sz="1400" dirty="0"/>
              <a:t> </a:t>
            </a:r>
            <a:r>
              <a:rPr lang="en-US" sz="1400" dirty="0" err="1"/>
              <a:t>get_vertex</a:t>
            </a:r>
            <a:r>
              <a:rPr lang="en-US" sz="1400" dirty="0"/>
              <a:t>():</a:t>
            </a:r>
          </a:p>
          <a:p>
            <a:r>
              <a:rPr lang="en-US" sz="1400" dirty="0"/>
              <a:t>    x = float(input("    </a:t>
            </a:r>
            <a:r>
              <a:rPr lang="en-US" sz="1400" i="1" dirty="0"/>
              <a:t>Please enter x:</a:t>
            </a:r>
            <a:r>
              <a:rPr lang="en-US" sz="1400" dirty="0"/>
              <a:t> "))</a:t>
            </a:r>
          </a:p>
          <a:p>
            <a:r>
              <a:rPr lang="en-US" sz="1400" dirty="0"/>
              <a:t>    y = float(input("    </a:t>
            </a:r>
            <a:r>
              <a:rPr lang="en-US" sz="1400" i="1" dirty="0"/>
              <a:t>Please enter y: </a:t>
            </a:r>
            <a:r>
              <a:rPr lang="en-US" sz="1400" dirty="0"/>
              <a:t>"))</a:t>
            </a:r>
          </a:p>
          <a:p>
            <a:r>
              <a:rPr lang="en-US" sz="1400" dirty="0"/>
              <a:t>    </a:t>
            </a:r>
            <a:r>
              <a:rPr lang="en-US" sz="1400" b="1" dirty="0"/>
              <a:t>return</a:t>
            </a:r>
            <a:r>
              <a:rPr lang="en-US" sz="1400" dirty="0"/>
              <a:t> </a:t>
            </a:r>
            <a:r>
              <a:rPr lang="en-US" sz="1400" dirty="0" err="1"/>
              <a:t>x,y</a:t>
            </a:r>
            <a:endParaRPr lang="en-US" sz="1400" dirty="0"/>
          </a:p>
          <a:p>
            <a:endParaRPr lang="en-US" sz="1400" dirty="0"/>
          </a:p>
          <a:p>
            <a:r>
              <a:rPr lang="en-US" sz="1400" b="1" dirty="0" err="1"/>
              <a:t>def</a:t>
            </a:r>
            <a:r>
              <a:rPr lang="en-US" sz="1400" dirty="0"/>
              <a:t> </a:t>
            </a:r>
            <a:r>
              <a:rPr lang="en-US" sz="1400" dirty="0" err="1"/>
              <a:t>get_triangle</a:t>
            </a:r>
            <a:r>
              <a:rPr lang="en-US" sz="1400" dirty="0"/>
              <a:t>():</a:t>
            </a:r>
          </a:p>
          <a:p>
            <a:r>
              <a:rPr lang="en-US" sz="1400" dirty="0"/>
              <a:t>    </a:t>
            </a:r>
            <a:r>
              <a:rPr lang="en-US" sz="1400" b="1" dirty="0"/>
              <a:t>print</a:t>
            </a:r>
            <a:r>
              <a:rPr lang="en-US" sz="1400" dirty="0"/>
              <a:t>("</a:t>
            </a:r>
            <a:r>
              <a:rPr lang="en-US" sz="1400" i="1" dirty="0"/>
              <a:t>First vertex</a:t>
            </a:r>
            <a:r>
              <a:rPr lang="en-US" sz="1400" dirty="0"/>
              <a:t>")</a:t>
            </a:r>
          </a:p>
          <a:p>
            <a:r>
              <a:rPr lang="de-DE" sz="1400" dirty="0"/>
              <a:t>    x1,y1 = </a:t>
            </a:r>
            <a:r>
              <a:rPr lang="de-DE" sz="1400" dirty="0" err="1"/>
              <a:t>get_vertex</a:t>
            </a:r>
            <a:r>
              <a:rPr lang="de-DE" sz="1400" dirty="0"/>
              <a:t>()</a:t>
            </a:r>
          </a:p>
          <a:p>
            <a:r>
              <a:rPr lang="de-DE" sz="1400" dirty="0"/>
              <a:t>    </a:t>
            </a:r>
            <a:r>
              <a:rPr lang="de-DE" sz="1400" b="1" dirty="0" err="1"/>
              <a:t>print</a:t>
            </a:r>
            <a:r>
              <a:rPr lang="de-DE" sz="1400" dirty="0"/>
              <a:t>("</a:t>
            </a:r>
            <a:r>
              <a:rPr lang="de-DE" sz="1400" i="1" dirty="0"/>
              <a:t>Second </a:t>
            </a:r>
            <a:r>
              <a:rPr lang="de-DE" sz="1400" i="1" dirty="0" err="1"/>
              <a:t>vertex</a:t>
            </a:r>
            <a:r>
              <a:rPr lang="de-DE" sz="1400" dirty="0"/>
              <a:t>")</a:t>
            </a:r>
          </a:p>
          <a:p>
            <a:r>
              <a:rPr lang="de-DE" sz="1400" dirty="0"/>
              <a:t>    x2,y2 = </a:t>
            </a:r>
            <a:r>
              <a:rPr lang="de-DE" sz="1400" dirty="0" err="1"/>
              <a:t>get_vertex</a:t>
            </a:r>
            <a:r>
              <a:rPr lang="de-DE" sz="1400" dirty="0"/>
              <a:t>()</a:t>
            </a:r>
          </a:p>
          <a:p>
            <a:r>
              <a:rPr lang="de-DE" sz="1400" dirty="0"/>
              <a:t>    </a:t>
            </a:r>
            <a:r>
              <a:rPr lang="de-DE" sz="1400" b="1" dirty="0" err="1"/>
              <a:t>print</a:t>
            </a:r>
            <a:r>
              <a:rPr lang="de-DE" sz="1400" dirty="0"/>
              <a:t>("</a:t>
            </a:r>
            <a:r>
              <a:rPr lang="de-DE" sz="1400" i="1" dirty="0"/>
              <a:t>Third </a:t>
            </a:r>
            <a:r>
              <a:rPr lang="de-DE" sz="1400" i="1" dirty="0" err="1"/>
              <a:t>vertex</a:t>
            </a:r>
            <a:r>
              <a:rPr lang="de-DE" sz="1400" dirty="0"/>
              <a:t>")</a:t>
            </a:r>
          </a:p>
          <a:p>
            <a:r>
              <a:rPr lang="de-DE" sz="1400" dirty="0"/>
              <a:t>    x3,y3 = </a:t>
            </a:r>
            <a:r>
              <a:rPr lang="de-DE" sz="1400" dirty="0" err="1"/>
              <a:t>get_vertex</a:t>
            </a:r>
            <a:r>
              <a:rPr lang="de-DE" sz="1400" dirty="0"/>
              <a:t>() </a:t>
            </a:r>
          </a:p>
          <a:p>
            <a:r>
              <a:rPr lang="en-US" sz="1400" dirty="0"/>
              <a:t>    </a:t>
            </a:r>
            <a:r>
              <a:rPr lang="en-US" sz="1400" b="1" dirty="0"/>
              <a:t>return</a:t>
            </a:r>
            <a:r>
              <a:rPr lang="en-US" sz="1400" dirty="0"/>
              <a:t> x1, y1, x2, y2, x3, y3</a:t>
            </a:r>
          </a:p>
          <a:p>
            <a:r>
              <a:rPr lang="de-DE" sz="1400" dirty="0"/>
              <a:t>    </a:t>
            </a:r>
          </a:p>
          <a:p>
            <a:r>
              <a:rPr lang="de-DE" sz="1400" b="1" dirty="0" err="1"/>
              <a:t>def</a:t>
            </a:r>
            <a:r>
              <a:rPr lang="de-DE" sz="1400" dirty="0"/>
              <a:t> </a:t>
            </a:r>
            <a:r>
              <a:rPr lang="de-DE" sz="1400" dirty="0" err="1"/>
              <a:t>side_length</a:t>
            </a:r>
            <a:r>
              <a:rPr lang="de-DE" sz="1400" dirty="0"/>
              <a:t>(x1,y1,x2,y2):</a:t>
            </a:r>
          </a:p>
          <a:p>
            <a:r>
              <a:rPr lang="de-DE" sz="1400" i="1" dirty="0">
                <a:solidFill>
                  <a:srgbClr val="92D050"/>
                </a:solidFill>
              </a:rPr>
              <a:t>    '''</a:t>
            </a:r>
            <a:r>
              <a:rPr lang="de-DE" sz="1400" i="1" dirty="0" err="1">
                <a:solidFill>
                  <a:srgbClr val="92D050"/>
                </a:solidFill>
              </a:rPr>
              <a:t>return</a:t>
            </a:r>
            <a:r>
              <a:rPr lang="de-DE" sz="1400" i="1" dirty="0">
                <a:solidFill>
                  <a:srgbClr val="92D050"/>
                </a:solidFill>
              </a:rPr>
              <a:t> </a:t>
            </a:r>
            <a:r>
              <a:rPr lang="de-DE" sz="1400" i="1" dirty="0" err="1">
                <a:solidFill>
                  <a:srgbClr val="92D050"/>
                </a:solidFill>
              </a:rPr>
              <a:t>length</a:t>
            </a:r>
            <a:r>
              <a:rPr lang="de-DE" sz="1400" i="1" dirty="0">
                <a:solidFill>
                  <a:srgbClr val="92D050"/>
                </a:solidFill>
              </a:rPr>
              <a:t> </a:t>
            </a:r>
            <a:r>
              <a:rPr lang="de-DE" sz="1400" i="1" dirty="0" err="1">
                <a:solidFill>
                  <a:srgbClr val="92D050"/>
                </a:solidFill>
              </a:rPr>
              <a:t>of</a:t>
            </a:r>
            <a:r>
              <a:rPr lang="de-DE" sz="1400" i="1" dirty="0">
                <a:solidFill>
                  <a:srgbClr val="92D050"/>
                </a:solidFill>
              </a:rPr>
              <a:t> a </a:t>
            </a:r>
            <a:r>
              <a:rPr lang="de-DE" sz="1400" i="1" dirty="0" err="1">
                <a:solidFill>
                  <a:srgbClr val="92D050"/>
                </a:solidFill>
              </a:rPr>
              <a:t>side</a:t>
            </a:r>
            <a:r>
              <a:rPr lang="de-DE" sz="1400" i="1" dirty="0">
                <a:solidFill>
                  <a:srgbClr val="92D050"/>
                </a:solidFill>
              </a:rPr>
              <a:t> (</a:t>
            </a:r>
            <a:r>
              <a:rPr lang="de-DE" sz="1400" i="1" dirty="0" err="1">
                <a:solidFill>
                  <a:srgbClr val="92D050"/>
                </a:solidFill>
              </a:rPr>
              <a:t>Euclidean</a:t>
            </a:r>
            <a:r>
              <a:rPr lang="de-DE" sz="1400" i="1" dirty="0">
                <a:solidFill>
                  <a:srgbClr val="92D050"/>
                </a:solidFill>
              </a:rPr>
              <a:t> </a:t>
            </a:r>
            <a:r>
              <a:rPr lang="de-DE" sz="1400" i="1" dirty="0" err="1">
                <a:solidFill>
                  <a:srgbClr val="92D050"/>
                </a:solidFill>
              </a:rPr>
              <a:t>distance</a:t>
            </a:r>
            <a:r>
              <a:rPr lang="de-DE" sz="1400" i="1" dirty="0">
                <a:solidFill>
                  <a:srgbClr val="92D050"/>
                </a:solidFill>
              </a:rPr>
              <a:t>)'''</a:t>
            </a:r>
          </a:p>
          <a:p>
            <a:r>
              <a:rPr lang="en-US" sz="1400" dirty="0"/>
              <a:t>    </a:t>
            </a:r>
            <a:r>
              <a:rPr lang="en-US" sz="1400" b="1" dirty="0"/>
              <a:t>return</a:t>
            </a:r>
            <a:r>
              <a:rPr lang="en-US" sz="1400" dirty="0"/>
              <a:t> </a:t>
            </a:r>
            <a:r>
              <a:rPr lang="en-US" sz="1400" dirty="0" err="1"/>
              <a:t>math.sqrt</a:t>
            </a:r>
            <a:r>
              <a:rPr lang="en-US" sz="1400" dirty="0"/>
              <a:t>((x1-x2)**2 + (y1-y2)**2)</a:t>
            </a:r>
          </a:p>
          <a:p>
            <a:r>
              <a:rPr lang="de-DE" sz="1400" dirty="0"/>
              <a:t>    </a:t>
            </a:r>
          </a:p>
          <a:p>
            <a:r>
              <a:rPr lang="de-DE" sz="1400" b="1" dirty="0" err="1"/>
              <a:t>def</a:t>
            </a:r>
            <a:r>
              <a:rPr lang="de-DE" sz="1400" dirty="0"/>
              <a:t> </a:t>
            </a:r>
            <a:r>
              <a:rPr lang="de-DE" sz="1400" dirty="0" err="1"/>
              <a:t>calculate_area</a:t>
            </a:r>
            <a:r>
              <a:rPr lang="de-DE" sz="1400" dirty="0"/>
              <a:t>(x1,y1,x2,y2,x3,y3):</a:t>
            </a:r>
          </a:p>
          <a:p>
            <a:r>
              <a:rPr lang="de-DE" sz="1400" dirty="0"/>
              <a:t>    </a:t>
            </a:r>
            <a:r>
              <a:rPr lang="de-DE" sz="1400" i="1" dirty="0">
                <a:solidFill>
                  <a:srgbClr val="92D050"/>
                </a:solidFill>
              </a:rPr>
              <a:t>'''</a:t>
            </a:r>
            <a:r>
              <a:rPr lang="de-DE" sz="1400" i="1" dirty="0" err="1">
                <a:solidFill>
                  <a:srgbClr val="92D050"/>
                </a:solidFill>
              </a:rPr>
              <a:t>return</a:t>
            </a:r>
            <a:r>
              <a:rPr lang="de-DE" sz="1400" i="1" dirty="0">
                <a:solidFill>
                  <a:srgbClr val="92D050"/>
                </a:solidFill>
              </a:rPr>
              <a:t> </a:t>
            </a:r>
            <a:r>
              <a:rPr lang="de-DE" sz="1400" i="1" dirty="0" err="1">
                <a:solidFill>
                  <a:srgbClr val="92D050"/>
                </a:solidFill>
              </a:rPr>
              <a:t>area</a:t>
            </a:r>
            <a:r>
              <a:rPr lang="de-DE" sz="1400" i="1" dirty="0">
                <a:solidFill>
                  <a:srgbClr val="92D050"/>
                </a:solidFill>
              </a:rPr>
              <a:t> </a:t>
            </a:r>
            <a:r>
              <a:rPr lang="de-DE" sz="1400" i="1" dirty="0" err="1">
                <a:solidFill>
                  <a:srgbClr val="92D050"/>
                </a:solidFill>
              </a:rPr>
              <a:t>using</a:t>
            </a:r>
            <a:r>
              <a:rPr lang="de-DE" sz="1400" i="1" dirty="0">
                <a:solidFill>
                  <a:srgbClr val="92D050"/>
                </a:solidFill>
              </a:rPr>
              <a:t> </a:t>
            </a:r>
            <a:r>
              <a:rPr lang="de-DE" sz="1400" i="1" dirty="0" err="1">
                <a:solidFill>
                  <a:srgbClr val="92D050"/>
                </a:solidFill>
              </a:rPr>
              <a:t>Heron's</a:t>
            </a:r>
            <a:r>
              <a:rPr lang="de-DE" sz="1400" i="1" dirty="0">
                <a:solidFill>
                  <a:srgbClr val="92D050"/>
                </a:solidFill>
              </a:rPr>
              <a:t> </a:t>
            </a:r>
            <a:r>
              <a:rPr lang="de-DE" sz="1400" i="1" dirty="0" err="1">
                <a:solidFill>
                  <a:srgbClr val="92D050"/>
                </a:solidFill>
              </a:rPr>
              <a:t>forumula</a:t>
            </a:r>
            <a:r>
              <a:rPr lang="de-DE" sz="1400" i="1" dirty="0">
                <a:solidFill>
                  <a:srgbClr val="92D050"/>
                </a:solidFill>
              </a:rPr>
              <a:t>'''</a:t>
            </a:r>
          </a:p>
          <a:p>
            <a:r>
              <a:rPr lang="en-US" sz="1400" dirty="0"/>
              <a:t>    a = </a:t>
            </a:r>
            <a:r>
              <a:rPr lang="en-US" sz="1400" dirty="0" err="1"/>
              <a:t>side_length</a:t>
            </a:r>
            <a:r>
              <a:rPr lang="en-US" sz="1400" dirty="0"/>
              <a:t>(x1,y1,x2,y2)</a:t>
            </a:r>
          </a:p>
          <a:p>
            <a:r>
              <a:rPr lang="en-US" sz="1400" dirty="0"/>
              <a:t>    b = </a:t>
            </a:r>
            <a:r>
              <a:rPr lang="en-US" sz="1400" dirty="0" err="1"/>
              <a:t>side_length</a:t>
            </a:r>
            <a:r>
              <a:rPr lang="en-US" sz="1400" dirty="0"/>
              <a:t>(x2,y2,x3,y3)</a:t>
            </a:r>
          </a:p>
          <a:p>
            <a:r>
              <a:rPr lang="en-US" sz="1400" dirty="0"/>
              <a:t>    c = </a:t>
            </a:r>
            <a:r>
              <a:rPr lang="en-US" sz="1400" dirty="0" err="1"/>
              <a:t>side_length</a:t>
            </a:r>
            <a:r>
              <a:rPr lang="en-US" sz="1400" dirty="0"/>
              <a:t>(x3,y3,x1,y1)</a:t>
            </a:r>
          </a:p>
          <a:p>
            <a:r>
              <a:rPr lang="en-US" sz="1400" dirty="0"/>
              <a:t>    s = (1/2)*(a + b + c)</a:t>
            </a:r>
          </a:p>
          <a:p>
            <a:r>
              <a:rPr lang="en-US" sz="1400" dirty="0"/>
              <a:t>    </a:t>
            </a:r>
            <a:r>
              <a:rPr lang="en-US" sz="1400" b="1" dirty="0"/>
              <a:t>return</a:t>
            </a:r>
            <a:r>
              <a:rPr lang="en-US" sz="1400" dirty="0"/>
              <a:t> </a:t>
            </a:r>
            <a:r>
              <a:rPr lang="en-US" sz="1400" dirty="0" err="1"/>
              <a:t>math.sqrt</a:t>
            </a:r>
            <a:r>
              <a:rPr lang="en-US" sz="1400" dirty="0"/>
              <a:t>(s*(s-a)*(s-b)*(s-c))</a:t>
            </a:r>
          </a:p>
          <a:p>
            <a:r>
              <a:rPr lang="de-DE" sz="1400" dirty="0"/>
              <a:t>    </a:t>
            </a:r>
          </a:p>
          <a:p>
            <a:r>
              <a:rPr lang="es-ES_tradnl" sz="1400" dirty="0"/>
              <a:t>x1, y1, x2, y2, x3, y3 = </a:t>
            </a:r>
            <a:r>
              <a:rPr lang="es-ES_tradnl" sz="1400" dirty="0" err="1"/>
              <a:t>get_triangle</a:t>
            </a:r>
            <a:r>
              <a:rPr lang="es-ES_tradnl" sz="1400" dirty="0"/>
              <a:t>()</a:t>
            </a:r>
          </a:p>
          <a:p>
            <a:r>
              <a:rPr lang="es-ES_tradnl" sz="1400" dirty="0" err="1"/>
              <a:t>area</a:t>
            </a:r>
            <a:r>
              <a:rPr lang="es-ES_tradnl" sz="1400" dirty="0"/>
              <a:t> = </a:t>
            </a:r>
            <a:r>
              <a:rPr lang="es-ES_tradnl" sz="1400" dirty="0" err="1"/>
              <a:t>calculate_area</a:t>
            </a:r>
            <a:r>
              <a:rPr lang="es-ES_tradnl" sz="1400" dirty="0"/>
              <a:t>(x1,y1,x2,y2,x3,y3)</a:t>
            </a:r>
          </a:p>
          <a:p>
            <a:r>
              <a:rPr lang="es-ES_tradnl" sz="1400" b="1" dirty="0" err="1"/>
              <a:t>print</a:t>
            </a:r>
            <a:r>
              <a:rPr lang="es-ES_tradnl" sz="1400" dirty="0"/>
              <a:t>("</a:t>
            </a:r>
            <a:r>
              <a:rPr lang="es-ES_tradnl" sz="1400" dirty="0" err="1"/>
              <a:t>Area</a:t>
            </a:r>
            <a:r>
              <a:rPr lang="es-ES_tradnl" sz="1400" dirty="0"/>
              <a:t> </a:t>
            </a:r>
            <a:r>
              <a:rPr lang="es-ES_tradnl" sz="1400" dirty="0" err="1"/>
              <a:t>is</a:t>
            </a:r>
            <a:r>
              <a:rPr lang="es-ES_tradnl" sz="1400" dirty="0"/>
              <a:t>",</a:t>
            </a:r>
            <a:r>
              <a:rPr lang="es-ES_tradnl" sz="1400" dirty="0" err="1"/>
              <a:t>area</a:t>
            </a:r>
            <a:r>
              <a:rPr lang="es-ES_tradnl" sz="1400" dirty="0"/>
              <a:t>)</a:t>
            </a:r>
            <a:endParaRPr lang="en-US" sz="1400" dirty="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3855508443"/>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Did functions help?</a:t>
            </a:r>
          </a:p>
        </p:txBody>
      </p:sp>
      <p:sp>
        <p:nvSpPr>
          <p:cNvPr id="4" name="Content Placeholder 3"/>
          <p:cNvSpPr>
            <a:spLocks noGrp="1"/>
          </p:cNvSpPr>
          <p:nvPr>
            <p:ph idx="1"/>
          </p:nvPr>
        </p:nvSpPr>
        <p:spPr/>
        <p:txBody>
          <a:bodyPr/>
          <a:lstStyle/>
          <a:p>
            <a:r>
              <a:rPr lang="en-US" dirty="0"/>
              <a:t>Made our problem solving easier (solved smaller problems as functions)</a:t>
            </a:r>
          </a:p>
          <a:p>
            <a:r>
              <a:rPr lang="en-US" dirty="0"/>
              <a:t>main program very readable (details hid in the functions)</a:t>
            </a:r>
          </a:p>
        </p:txBody>
      </p:sp>
    </p:spTree>
    <p:extLst>
      <p:ext uri="{BB962C8B-B14F-4D97-AF65-F5344CB8AC3E}">
        <p14:creationId xmlns:p14="http://schemas.microsoft.com/office/powerpoint/2010/main" val="772123633"/>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How to write a function</a:t>
            </a:r>
          </a:p>
        </p:txBody>
      </p:sp>
      <p:sp>
        <p:nvSpPr>
          <p:cNvPr id="4" name="Content Placeholder 3"/>
          <p:cNvSpPr>
            <a:spLocks noGrp="1"/>
          </p:cNvSpPr>
          <p:nvPr>
            <p:ph idx="1"/>
          </p:nvPr>
        </p:nvSpPr>
        <p:spPr/>
        <p:txBody>
          <a:bodyPr/>
          <a:lstStyle/>
          <a:p>
            <a:r>
              <a:rPr lang="en-US" b="1" i="1" dirty="0"/>
              <a:t>Does one thing</a:t>
            </a:r>
            <a:r>
              <a:rPr lang="en-US" dirty="0"/>
              <a:t>. If it does too many things, it should be broken down into multiple functions (</a:t>
            </a:r>
            <a:r>
              <a:rPr lang="en-US" dirty="0" err="1"/>
              <a:t>refactored</a:t>
            </a:r>
            <a:r>
              <a:rPr lang="en-US" dirty="0"/>
              <a:t>)</a:t>
            </a:r>
          </a:p>
          <a:p>
            <a:r>
              <a:rPr lang="en-US" b="1" i="1" dirty="0"/>
              <a:t>Readable.  </a:t>
            </a:r>
            <a:r>
              <a:rPr lang="en-US" dirty="0"/>
              <a:t>How often should we say this? If you write it, it should be readable</a:t>
            </a:r>
          </a:p>
          <a:p>
            <a:r>
              <a:rPr lang="en-US" b="1" i="1" dirty="0"/>
              <a:t>Reusable</a:t>
            </a:r>
            <a:r>
              <a:rPr lang="en-US" dirty="0"/>
              <a:t>. If it does one thing well, then when a similar situation (in another program) occurs, use it there as well.</a:t>
            </a:r>
          </a:p>
        </p:txBody>
      </p:sp>
    </p:spTree>
    <p:extLst>
      <p:ext uri="{BB962C8B-B14F-4D97-AF65-F5344CB8AC3E}">
        <p14:creationId xmlns:p14="http://schemas.microsoft.com/office/powerpoint/2010/main" val="423848596"/>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on functions</a:t>
            </a:r>
          </a:p>
        </p:txBody>
      </p:sp>
      <p:sp>
        <p:nvSpPr>
          <p:cNvPr id="3" name="Content Placeholder 2"/>
          <p:cNvSpPr>
            <a:spLocks noGrp="1"/>
          </p:cNvSpPr>
          <p:nvPr>
            <p:ph idx="1"/>
          </p:nvPr>
        </p:nvSpPr>
        <p:spPr/>
        <p:txBody>
          <a:bodyPr/>
          <a:lstStyle/>
          <a:p>
            <a:r>
              <a:rPr lang="en-US" b="1" i="1" dirty="0"/>
              <a:t>Complete</a:t>
            </a:r>
            <a:r>
              <a:rPr lang="en-US" dirty="0"/>
              <a:t>. A function should check for all the cases where it might be invoked. Check for potential errors.</a:t>
            </a:r>
          </a:p>
          <a:p>
            <a:r>
              <a:rPr lang="en-US" b="1" i="1" dirty="0"/>
              <a:t>Not too long</a:t>
            </a:r>
            <a:r>
              <a:rPr lang="en-US" dirty="0"/>
              <a:t>. Kind of synonymous with do one thing. Use it as a measure of doing too much.</a:t>
            </a:r>
          </a:p>
        </p:txBody>
      </p:sp>
    </p:spTree>
    <p:extLst>
      <p:ext uri="{BB962C8B-B14F-4D97-AF65-F5344CB8AC3E}">
        <p14:creationId xmlns:p14="http://schemas.microsoft.com/office/powerpoint/2010/main" val="2890826349"/>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 8</a:t>
            </a:r>
          </a:p>
        </p:txBody>
      </p:sp>
      <p:sp>
        <p:nvSpPr>
          <p:cNvPr id="3" name="Content Placeholder 2"/>
          <p:cNvSpPr>
            <a:spLocks noGrp="1"/>
          </p:cNvSpPr>
          <p:nvPr>
            <p:ph idx="1"/>
          </p:nvPr>
        </p:nvSpPr>
        <p:spPr/>
        <p:txBody>
          <a:bodyPr/>
          <a:lstStyle/>
          <a:p>
            <a:pPr marL="0" indent="0">
              <a:buNone/>
            </a:pPr>
            <a:r>
              <a:rPr lang="en-US" dirty="0"/>
              <a:t>A function should do one thing</a:t>
            </a:r>
          </a:p>
        </p:txBody>
      </p:sp>
    </p:spTree>
    <p:extLst>
      <p:ext uri="{BB962C8B-B14F-4D97-AF65-F5344CB8AC3E}">
        <p14:creationId xmlns:p14="http://schemas.microsoft.com/office/powerpoint/2010/main" val="9709030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Title 1"/>
          <p:cNvSpPr>
            <a:spLocks noGrp="1"/>
          </p:cNvSpPr>
          <p:nvPr>
            <p:ph type="title"/>
          </p:nvPr>
        </p:nvSpPr>
        <p:spPr/>
        <p:txBody>
          <a:bodyPr/>
          <a:lstStyle/>
          <a:p>
            <a:r>
              <a:rPr lang="en-US" dirty="0">
                <a:latin typeface="Arial" pitchFamily="-109" charset="0"/>
              </a:rPr>
              <a:t>Rule of thumb: binary to decimal</a:t>
            </a:r>
          </a:p>
        </p:txBody>
      </p:sp>
      <p:sp>
        <p:nvSpPr>
          <p:cNvPr id="116739" name="Content Placeholder 2"/>
          <p:cNvSpPr>
            <a:spLocks noGrp="1"/>
          </p:cNvSpPr>
          <p:nvPr>
            <p:ph idx="1"/>
          </p:nvPr>
        </p:nvSpPr>
        <p:spPr>
          <a:xfrm>
            <a:off x="0" y="1981200"/>
            <a:ext cx="9144000" cy="3886200"/>
          </a:xfrm>
        </p:spPr>
        <p:txBody>
          <a:bodyPr/>
          <a:lstStyle/>
          <a:p>
            <a:r>
              <a:rPr lang="en-US" dirty="0">
                <a:latin typeface="Arial" pitchFamily="-109" charset="0"/>
              </a:rPr>
              <a:t>The rule: Every 10 powers of 2 is about 3 powers of 10</a:t>
            </a:r>
          </a:p>
          <a:p>
            <a:r>
              <a:rPr lang="en-US" dirty="0">
                <a:latin typeface="Arial" pitchFamily="-109" charset="0"/>
              </a:rPr>
              <a:t>2</a:t>
            </a:r>
            <a:r>
              <a:rPr lang="en-US" baseline="30000" dirty="0">
                <a:latin typeface="Arial" pitchFamily="-109" charset="0"/>
              </a:rPr>
              <a:t>10</a:t>
            </a:r>
            <a:r>
              <a:rPr lang="en-US" dirty="0">
                <a:latin typeface="Arial" pitchFamily="-109" charset="0"/>
              </a:rPr>
              <a:t> = 1024 ≈ 10</a:t>
            </a:r>
            <a:r>
              <a:rPr lang="en-US" baseline="30000" dirty="0">
                <a:latin typeface="Arial" pitchFamily="-109" charset="0"/>
              </a:rPr>
              <a:t>3</a:t>
            </a:r>
            <a:r>
              <a:rPr lang="en-US" dirty="0">
                <a:latin typeface="Arial" pitchFamily="-109" charset="0"/>
              </a:rPr>
              <a:t> = 1000 (kilobyte)</a:t>
            </a:r>
          </a:p>
          <a:p>
            <a:r>
              <a:rPr lang="en-US" dirty="0">
                <a:latin typeface="Arial" pitchFamily="-109" charset="0"/>
              </a:rPr>
              <a:t>2</a:t>
            </a:r>
            <a:r>
              <a:rPr lang="en-US" baseline="30000" dirty="0">
                <a:latin typeface="Arial" pitchFamily="-109" charset="0"/>
              </a:rPr>
              <a:t>20</a:t>
            </a:r>
            <a:r>
              <a:rPr lang="en-US" dirty="0">
                <a:latin typeface="Arial" pitchFamily="-109" charset="0"/>
              </a:rPr>
              <a:t> = 1,048,576 ≈ 10</a:t>
            </a:r>
            <a:r>
              <a:rPr lang="en-US" baseline="30000" dirty="0">
                <a:latin typeface="Arial" pitchFamily="-109" charset="0"/>
              </a:rPr>
              <a:t>6</a:t>
            </a:r>
            <a:r>
              <a:rPr lang="en-US" dirty="0">
                <a:latin typeface="Arial" pitchFamily="-109" charset="0"/>
              </a:rPr>
              <a:t> = 1,000,000 (megabyte)</a:t>
            </a:r>
          </a:p>
          <a:p>
            <a:r>
              <a:rPr lang="en-US" dirty="0">
                <a:latin typeface="Arial" pitchFamily="-109" charset="0"/>
              </a:rPr>
              <a:t>2</a:t>
            </a:r>
            <a:r>
              <a:rPr lang="en-US" baseline="30000" dirty="0">
                <a:latin typeface="Arial" pitchFamily="-109" charset="0"/>
              </a:rPr>
              <a:t>30</a:t>
            </a:r>
            <a:r>
              <a:rPr lang="en-US" dirty="0">
                <a:latin typeface="Arial" pitchFamily="-109" charset="0"/>
              </a:rPr>
              <a:t> = 1,073,741,824 ≈ 10</a:t>
            </a:r>
            <a:r>
              <a:rPr lang="en-US" baseline="30000" dirty="0">
                <a:latin typeface="Arial" pitchFamily="-109" charset="0"/>
              </a:rPr>
              <a:t>9</a:t>
            </a:r>
            <a:r>
              <a:rPr lang="en-US" dirty="0">
                <a:latin typeface="Arial" pitchFamily="-109" charset="0"/>
              </a:rPr>
              <a:t> = 1,000,000,000 (gigabyte)</a:t>
            </a:r>
          </a:p>
          <a:p>
            <a:endParaRPr lang="en-US" dirty="0">
              <a:latin typeface="Arial" pitchFamily="-109" charset="0"/>
            </a:endParaRPr>
          </a:p>
        </p:txBody>
      </p:sp>
    </p:spTree>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Procedures (</a:t>
            </a:r>
            <a:r>
              <a:rPr lang="en-US" dirty="0" err="1">
                <a:solidFill>
                  <a:srgbClr val="FF0000"/>
                </a:solidFill>
              </a:rPr>
              <a:t>stefjur</a:t>
            </a:r>
            <a:r>
              <a:rPr lang="en-US" dirty="0"/>
              <a:t>)</a:t>
            </a:r>
          </a:p>
        </p:txBody>
      </p:sp>
      <p:sp>
        <p:nvSpPr>
          <p:cNvPr id="3" name="Content Placeholder 2"/>
          <p:cNvSpPr>
            <a:spLocks noGrp="1"/>
          </p:cNvSpPr>
          <p:nvPr>
            <p:ph idx="1"/>
          </p:nvPr>
        </p:nvSpPr>
        <p:spPr/>
        <p:txBody>
          <a:bodyPr/>
          <a:lstStyle/>
          <a:p>
            <a:r>
              <a:rPr lang="en-US" dirty="0"/>
              <a:t>Functions that have no return statements are often called </a:t>
            </a:r>
            <a:r>
              <a:rPr lang="en-US" i="1" dirty="0"/>
              <a:t>procedures</a:t>
            </a:r>
            <a:r>
              <a:rPr lang="en-US" dirty="0"/>
              <a:t>.</a:t>
            </a:r>
          </a:p>
          <a:p>
            <a:r>
              <a:rPr lang="en-US" dirty="0"/>
              <a:t>Procedures are used to perform some duty (print output, store a file, etc.)</a:t>
            </a:r>
          </a:p>
          <a:p>
            <a:r>
              <a:rPr lang="en-US" dirty="0"/>
              <a:t>Remember, return is not required.</a:t>
            </a:r>
          </a:p>
        </p:txBody>
      </p:sp>
    </p:spTree>
    <p:extLst>
      <p:ext uri="{BB962C8B-B14F-4D97-AF65-F5344CB8AC3E}">
        <p14:creationId xmlns:p14="http://schemas.microsoft.com/office/powerpoint/2010/main" val="796892107"/>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 returns in a function</a:t>
            </a:r>
          </a:p>
        </p:txBody>
      </p:sp>
      <p:sp>
        <p:nvSpPr>
          <p:cNvPr id="3" name="Content Placeholder 2"/>
          <p:cNvSpPr>
            <a:spLocks noGrp="1"/>
          </p:cNvSpPr>
          <p:nvPr>
            <p:ph idx="1"/>
          </p:nvPr>
        </p:nvSpPr>
        <p:spPr/>
        <p:txBody>
          <a:bodyPr/>
          <a:lstStyle/>
          <a:p>
            <a:r>
              <a:rPr lang="en-US" dirty="0"/>
              <a:t>A function can have multiple </a:t>
            </a:r>
            <a:r>
              <a:rPr lang="en-US" dirty="0">
                <a:solidFill>
                  <a:srgbClr val="000090"/>
                </a:solidFill>
                <a:latin typeface="Courier New"/>
                <a:cs typeface="Courier New"/>
              </a:rPr>
              <a:t>return</a:t>
            </a:r>
            <a:r>
              <a:rPr lang="en-US" dirty="0">
                <a:solidFill>
                  <a:srgbClr val="000090"/>
                </a:solidFill>
              </a:rPr>
              <a:t> </a:t>
            </a:r>
            <a:r>
              <a:rPr lang="en-US" dirty="0"/>
              <a:t>statements.</a:t>
            </a:r>
          </a:p>
          <a:p>
            <a:r>
              <a:rPr lang="en-US" dirty="0"/>
              <a:t>Remember, the first </a:t>
            </a:r>
            <a:r>
              <a:rPr lang="en-US" dirty="0">
                <a:solidFill>
                  <a:srgbClr val="000090"/>
                </a:solidFill>
                <a:latin typeface="Courier New"/>
                <a:cs typeface="Courier New"/>
              </a:rPr>
              <a:t>return</a:t>
            </a:r>
            <a:r>
              <a:rPr lang="en-US" dirty="0">
                <a:solidFill>
                  <a:srgbClr val="000090"/>
                </a:solidFill>
              </a:rPr>
              <a:t> </a:t>
            </a:r>
            <a:r>
              <a:rPr lang="en-US" dirty="0"/>
              <a:t>statement executed ends the function.</a:t>
            </a:r>
          </a:p>
          <a:p>
            <a:r>
              <a:rPr lang="en-US" dirty="0"/>
              <a:t>Multiple returns can be confusing to the reader and should be used judiciously.</a:t>
            </a:r>
          </a:p>
        </p:txBody>
      </p:sp>
    </p:spTree>
    <p:extLst>
      <p:ext uri="{BB962C8B-B14F-4D97-AF65-F5344CB8AC3E}">
        <p14:creationId xmlns:p14="http://schemas.microsoft.com/office/powerpoint/2010/main" val="2101046107"/>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Reminder, rules so far</a:t>
            </a:r>
          </a:p>
        </p:txBody>
      </p:sp>
      <p:sp>
        <p:nvSpPr>
          <p:cNvPr id="5" name="Content Placeholder 4"/>
          <p:cNvSpPr>
            <a:spLocks noGrp="1"/>
          </p:cNvSpPr>
          <p:nvPr>
            <p:ph idx="1"/>
          </p:nvPr>
        </p:nvSpPr>
        <p:spPr/>
        <p:txBody>
          <a:bodyPr/>
          <a:lstStyle/>
          <a:p>
            <a:pPr marL="514350" indent="-514350">
              <a:buFontTx/>
              <a:buAutoNum type="arabicPeriod"/>
            </a:pPr>
            <a:r>
              <a:rPr lang="en-US" sz="2400" dirty="0">
                <a:latin typeface="Arial" charset="0"/>
                <a:ea typeface="ＭＳ Ｐゴシック" charset="0"/>
              </a:rPr>
              <a:t>Think before you program!</a:t>
            </a:r>
          </a:p>
          <a:p>
            <a:pPr marL="514350" indent="-514350">
              <a:buFontTx/>
              <a:buAutoNum type="arabicPeriod"/>
            </a:pPr>
            <a:r>
              <a:rPr lang="en-US" sz="2400" dirty="0">
                <a:latin typeface="Arial" charset="0"/>
                <a:ea typeface="ＭＳ Ｐゴシック" charset="0"/>
              </a:rPr>
              <a:t>A program is a human-readable essay on problem solving that also happens to execute on a computer.</a:t>
            </a:r>
          </a:p>
          <a:p>
            <a:pPr marL="514350" indent="-514350">
              <a:buFontTx/>
              <a:buAutoNum type="arabicPeriod"/>
            </a:pPr>
            <a:r>
              <a:rPr lang="en-US" sz="2400" dirty="0">
                <a:latin typeface="Arial" charset="0"/>
                <a:ea typeface="ＭＳ Ｐゴシック" charset="0"/>
              </a:rPr>
              <a:t>The best way </a:t>
            </a:r>
            <a:r>
              <a:rPr lang="en-US" sz="2400">
                <a:latin typeface="Arial" charset="0"/>
                <a:ea typeface="ＭＳ Ｐゴシック" charset="0"/>
              </a:rPr>
              <a:t>to improve </a:t>
            </a:r>
            <a:r>
              <a:rPr lang="en-US" sz="2400" dirty="0">
                <a:latin typeface="Arial" charset="0"/>
                <a:ea typeface="ＭＳ Ｐゴシック" charset="0"/>
              </a:rPr>
              <a:t>your programming and problem solving skills is to practice!</a:t>
            </a:r>
          </a:p>
          <a:p>
            <a:pPr marL="514350" indent="-514350">
              <a:buFontTx/>
              <a:buAutoNum type="arabicPeriod"/>
            </a:pPr>
            <a:r>
              <a:rPr lang="en-US" sz="2400" dirty="0">
                <a:latin typeface="Arial" charset="0"/>
                <a:ea typeface="ＭＳ Ｐゴシック" charset="0"/>
              </a:rPr>
              <a:t>A foolish consistency is the hobgoblin of little minds</a:t>
            </a:r>
          </a:p>
          <a:p>
            <a:pPr marL="514350" indent="-514350">
              <a:buFontTx/>
              <a:buAutoNum type="arabicPeriod"/>
            </a:pPr>
            <a:r>
              <a:rPr lang="en-US" sz="2400" dirty="0">
                <a:latin typeface="Arial" charset="0"/>
                <a:ea typeface="ＭＳ Ｐゴシック" charset="0"/>
              </a:rPr>
              <a:t>Test your code, often and thoroughly</a:t>
            </a:r>
          </a:p>
          <a:p>
            <a:pPr marL="514350" indent="-514350">
              <a:buFontTx/>
              <a:buAutoNum type="arabicPeriod"/>
            </a:pPr>
            <a:r>
              <a:rPr lang="en-US" sz="2400" dirty="0">
                <a:latin typeface="Arial" charset="0"/>
                <a:ea typeface="ＭＳ Ｐゴシック" charset="0"/>
              </a:rPr>
              <a:t>If it was hard to write, it is probably hard to read. Add a comment. </a:t>
            </a:r>
          </a:p>
          <a:p>
            <a:pPr marL="514350" indent="-514350">
              <a:buFontTx/>
              <a:buAutoNum type="arabicPeriod"/>
            </a:pPr>
            <a:r>
              <a:rPr lang="en-US" sz="2400" dirty="0">
                <a:latin typeface="Arial" charset="0"/>
                <a:ea typeface="ＭＳ Ｐゴシック" charset="0"/>
              </a:rPr>
              <a:t>All input is evil, unless proven otherwise.</a:t>
            </a:r>
          </a:p>
          <a:p>
            <a:pPr marL="514350" indent="-514350">
              <a:buFontTx/>
              <a:buAutoNum type="arabicPeriod"/>
            </a:pPr>
            <a:r>
              <a:rPr lang="en-US" sz="2400" dirty="0">
                <a:latin typeface="Arial" charset="0"/>
                <a:ea typeface="ＭＳ Ｐゴシック" charset="0"/>
              </a:rPr>
              <a:t>A function should do one thing.</a:t>
            </a:r>
          </a:p>
          <a:p>
            <a:pPr marL="514350" indent="-514350">
              <a:buFontTx/>
              <a:buAutoNum type="arabicPeriod"/>
            </a:pPr>
            <a:endParaRPr lang="en-US" sz="2400" dirty="0">
              <a:latin typeface="Arial" charset="0"/>
              <a:ea typeface="ＭＳ Ｐゴシック" charset="0"/>
            </a:endParaRPr>
          </a:p>
        </p:txBody>
      </p:sp>
    </p:spTree>
    <p:extLst>
      <p:ext uri="{BB962C8B-B14F-4D97-AF65-F5344CB8AC3E}">
        <p14:creationId xmlns:p14="http://schemas.microsoft.com/office/powerpoint/2010/main" val="379161593"/>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Chapter 6</a:t>
            </a:r>
          </a:p>
        </p:txBody>
      </p:sp>
      <p:sp>
        <p:nvSpPr>
          <p:cNvPr id="3" name="Text Placeholder 2"/>
          <p:cNvSpPr>
            <a:spLocks noGrp="1"/>
          </p:cNvSpPr>
          <p:nvPr>
            <p:ph type="body" sz="quarter" idx="11"/>
          </p:nvPr>
        </p:nvSpPr>
        <p:spPr/>
        <p:txBody>
          <a:bodyPr/>
          <a:lstStyle/>
          <a:p>
            <a:r>
              <a:rPr lang="en-US" dirty="0"/>
              <a:t>Files and</a:t>
            </a:r>
          </a:p>
          <a:p>
            <a:r>
              <a:rPr lang="en-US" dirty="0"/>
              <a:t>Exceptions I</a:t>
            </a:r>
          </a:p>
        </p:txBody>
      </p:sp>
    </p:spTree>
    <p:extLst>
      <p:ext uri="{BB962C8B-B14F-4D97-AF65-F5344CB8AC3E}">
        <p14:creationId xmlns:p14="http://schemas.microsoft.com/office/powerpoint/2010/main" val="2455172896"/>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r>
              <a:rPr lang="en-US" dirty="0"/>
              <a:t>What is a file (</a:t>
            </a:r>
            <a:r>
              <a:rPr lang="en-US" dirty="0" err="1">
                <a:solidFill>
                  <a:srgbClr val="FF0000"/>
                </a:solidFill>
              </a:rPr>
              <a:t>skrá</a:t>
            </a:r>
            <a:r>
              <a:rPr lang="en-US" dirty="0"/>
              <a:t>)?</a:t>
            </a:r>
          </a:p>
        </p:txBody>
      </p:sp>
      <p:sp>
        <p:nvSpPr>
          <p:cNvPr id="18436" name="Rectangle 3"/>
          <p:cNvSpPr>
            <a:spLocks noGrp="1" noChangeArrowheads="1"/>
          </p:cNvSpPr>
          <p:nvPr>
            <p:ph idx="1"/>
          </p:nvPr>
        </p:nvSpPr>
        <p:spPr/>
        <p:txBody>
          <a:bodyPr/>
          <a:lstStyle/>
          <a:p>
            <a:r>
              <a:rPr lang="en-US"/>
              <a:t>A file is a collection of data that is stored on secondary storage like a disk or a thumb drive</a:t>
            </a:r>
          </a:p>
          <a:p>
            <a:r>
              <a:rPr lang="en-US"/>
              <a:t>accessing a file means establishing a connection between the file and the program and moving data between the two </a:t>
            </a:r>
          </a:p>
        </p:txBody>
      </p:sp>
    </p:spTree>
    <p:extLst>
      <p:ext uri="{BB962C8B-B14F-4D97-AF65-F5344CB8AC3E}">
        <p14:creationId xmlns:p14="http://schemas.microsoft.com/office/powerpoint/2010/main" val="1110584240"/>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r>
              <a:rPr lang="en-US"/>
              <a:t>Two types of files</a:t>
            </a:r>
          </a:p>
        </p:txBody>
      </p:sp>
      <p:sp>
        <p:nvSpPr>
          <p:cNvPr id="19460" name="Rectangle 3"/>
          <p:cNvSpPr>
            <a:spLocks noGrp="1" noChangeArrowheads="1"/>
          </p:cNvSpPr>
          <p:nvPr>
            <p:ph idx="1"/>
          </p:nvPr>
        </p:nvSpPr>
        <p:spPr/>
        <p:txBody>
          <a:bodyPr/>
          <a:lstStyle/>
          <a:p>
            <a:pPr marL="0" indent="0">
              <a:buNone/>
            </a:pPr>
            <a:r>
              <a:rPr lang="en-US" dirty="0"/>
              <a:t>Files come in two general types:</a:t>
            </a:r>
          </a:p>
          <a:p>
            <a:r>
              <a:rPr lang="en-US" i="1" dirty="0"/>
              <a:t>text files (</a:t>
            </a:r>
            <a:r>
              <a:rPr lang="en-US" i="1" dirty="0" err="1">
                <a:solidFill>
                  <a:srgbClr val="FF0000"/>
                </a:solidFill>
              </a:rPr>
              <a:t>textaskrár</a:t>
            </a:r>
            <a:r>
              <a:rPr lang="en-US" i="1" dirty="0"/>
              <a:t>)</a:t>
            </a:r>
            <a:r>
              <a:rPr lang="en-US" dirty="0"/>
              <a:t>. Files where control characters such as </a:t>
            </a:r>
            <a:r>
              <a:rPr lang="en-US" dirty="0">
                <a:solidFill>
                  <a:srgbClr val="000090"/>
                </a:solidFill>
                <a:latin typeface="Courier New"/>
                <a:cs typeface="Courier New"/>
              </a:rPr>
              <a:t>"/n"</a:t>
            </a:r>
            <a:r>
              <a:rPr lang="en-US" dirty="0"/>
              <a:t> are translated. This are generally human readable</a:t>
            </a:r>
          </a:p>
          <a:p>
            <a:r>
              <a:rPr lang="en-US" i="1" dirty="0"/>
              <a:t>binary files (</a:t>
            </a:r>
            <a:r>
              <a:rPr lang="en-US" i="1" dirty="0" err="1">
                <a:solidFill>
                  <a:srgbClr val="FF0000"/>
                </a:solidFill>
              </a:rPr>
              <a:t>tvíundaskrár</a:t>
            </a:r>
            <a:r>
              <a:rPr lang="en-US" i="1" dirty="0"/>
              <a:t>)</a:t>
            </a:r>
            <a:r>
              <a:rPr lang="en-US" dirty="0"/>
              <a:t>. All the information is taken directly without translation. Not readable and contains non-readable info. </a:t>
            </a:r>
          </a:p>
        </p:txBody>
      </p:sp>
    </p:spTree>
    <p:extLst>
      <p:ext uri="{BB962C8B-B14F-4D97-AF65-F5344CB8AC3E}">
        <p14:creationId xmlns:p14="http://schemas.microsoft.com/office/powerpoint/2010/main" val="3736640866"/>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p:cNvSpPr>
            <a:spLocks noGrp="1" noChangeArrowheads="1"/>
          </p:cNvSpPr>
          <p:nvPr>
            <p:ph type="title"/>
          </p:nvPr>
        </p:nvSpPr>
        <p:spPr/>
        <p:txBody>
          <a:bodyPr/>
          <a:lstStyle/>
          <a:p>
            <a:r>
              <a:rPr lang="en-US" dirty="0"/>
              <a:t>File Objects or stream (</a:t>
            </a:r>
            <a:r>
              <a:rPr lang="en-US" dirty="0" err="1">
                <a:solidFill>
                  <a:srgbClr val="FF0000"/>
                </a:solidFill>
              </a:rPr>
              <a:t>straumur</a:t>
            </a:r>
            <a:r>
              <a:rPr lang="en-US" dirty="0"/>
              <a:t>)</a:t>
            </a:r>
          </a:p>
        </p:txBody>
      </p:sp>
      <p:sp>
        <p:nvSpPr>
          <p:cNvPr id="20484" name="Rectangle 3"/>
          <p:cNvSpPr>
            <a:spLocks noGrp="1" noChangeArrowheads="1"/>
          </p:cNvSpPr>
          <p:nvPr>
            <p:ph idx="1"/>
          </p:nvPr>
        </p:nvSpPr>
        <p:spPr/>
        <p:txBody>
          <a:bodyPr/>
          <a:lstStyle/>
          <a:p>
            <a:r>
              <a:rPr lang="en-US" dirty="0"/>
              <a:t>When opening a file, you create a file object or file stream that is a connection between the file information on disk and the program.</a:t>
            </a:r>
          </a:p>
          <a:p>
            <a:r>
              <a:rPr lang="en-US" dirty="0"/>
              <a:t>The stream contains a buffer of the information from the file, and provides the information to the program</a:t>
            </a:r>
          </a:p>
        </p:txBody>
      </p:sp>
    </p:spTree>
    <p:extLst>
      <p:ext uri="{BB962C8B-B14F-4D97-AF65-F5344CB8AC3E}">
        <p14:creationId xmlns:p14="http://schemas.microsoft.com/office/powerpoint/2010/main" val="3481509033"/>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914400" y="609600"/>
            <a:ext cx="7162800" cy="4695613"/>
          </a:xfrm>
        </p:spPr>
      </p:pic>
      <p:sp>
        <p:nvSpPr>
          <p:cNvPr id="5" name="TextBox 4"/>
          <p:cNvSpPr txBox="1"/>
          <p:nvPr/>
        </p:nvSpPr>
        <p:spPr bwMode="auto">
          <a:xfrm>
            <a:off x="2289965" y="5715000"/>
            <a:ext cx="4564070"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rtlCol="0">
            <a:spAutoFit/>
          </a:bodyPr>
          <a:lstStyle/>
          <a:p>
            <a:r>
              <a:rPr lang="en-US" sz="2400" dirty="0">
                <a:solidFill>
                  <a:srgbClr val="000000"/>
                </a:solidFill>
                <a:latin typeface="+mn-lt"/>
              </a:rPr>
              <a:t>Figure 6.1 Input-output streams.</a:t>
            </a:r>
          </a:p>
        </p:txBody>
      </p:sp>
    </p:spTree>
    <p:extLst>
      <p:ext uri="{BB962C8B-B14F-4D97-AF65-F5344CB8AC3E}">
        <p14:creationId xmlns:p14="http://schemas.microsoft.com/office/powerpoint/2010/main" val="987551097"/>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p:cNvSpPr>
            <a:spLocks noGrp="1" noChangeArrowheads="1"/>
          </p:cNvSpPr>
          <p:nvPr>
            <p:ph type="title"/>
          </p:nvPr>
        </p:nvSpPr>
        <p:spPr/>
        <p:txBody>
          <a:bodyPr/>
          <a:lstStyle/>
          <a:p>
            <a:r>
              <a:rPr lang="en-US"/>
              <a:t>Buffering</a:t>
            </a:r>
          </a:p>
        </p:txBody>
      </p:sp>
      <p:sp>
        <p:nvSpPr>
          <p:cNvPr id="23556" name="Rectangle 3"/>
          <p:cNvSpPr>
            <a:spLocks noGrp="1" noChangeArrowheads="1"/>
          </p:cNvSpPr>
          <p:nvPr>
            <p:ph idx="1"/>
          </p:nvPr>
        </p:nvSpPr>
        <p:spPr/>
        <p:txBody>
          <a:bodyPr/>
          <a:lstStyle/>
          <a:p>
            <a:r>
              <a:rPr lang="en-US" dirty="0"/>
              <a:t>Reading from a disk is very slow. Thus the computer will read a lot of data from a file in the hopes that, if you need the data in the future, it will be buffered in the file object.</a:t>
            </a:r>
          </a:p>
          <a:p>
            <a:r>
              <a:rPr lang="en-US" dirty="0"/>
              <a:t>This means that the file object contains a copy of information from the file called a cache (pronounced "cash")</a:t>
            </a:r>
          </a:p>
        </p:txBody>
      </p:sp>
    </p:spTree>
    <p:extLst>
      <p:ext uri="{BB962C8B-B14F-4D97-AF65-F5344CB8AC3E}">
        <p14:creationId xmlns:p14="http://schemas.microsoft.com/office/powerpoint/2010/main" val="1201139091"/>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lang="en-US"/>
              <a:t>Making a file object</a:t>
            </a:r>
          </a:p>
        </p:txBody>
      </p:sp>
      <p:sp>
        <p:nvSpPr>
          <p:cNvPr id="24580" name="Rectangle 3"/>
          <p:cNvSpPr>
            <a:spLocks noGrp="1" noChangeArrowheads="1"/>
          </p:cNvSpPr>
          <p:nvPr>
            <p:ph idx="1"/>
          </p:nvPr>
        </p:nvSpPr>
        <p:spPr>
          <a:xfrm>
            <a:off x="152400" y="1219200"/>
            <a:ext cx="8763000" cy="4525963"/>
          </a:xfrm>
        </p:spPr>
        <p:txBody>
          <a:bodyPr/>
          <a:lstStyle/>
          <a:p>
            <a:pPr>
              <a:buNone/>
            </a:pPr>
            <a:r>
              <a:rPr lang="en-US" dirty="0" err="1">
                <a:solidFill>
                  <a:srgbClr val="2D2D8A"/>
                </a:solidFill>
                <a:latin typeface="Courier New"/>
                <a:cs typeface="Courier New"/>
              </a:rPr>
              <a:t>my_file</a:t>
            </a:r>
            <a:r>
              <a:rPr lang="en-US" dirty="0">
                <a:solidFill>
                  <a:srgbClr val="2D2D8A"/>
                </a:solidFill>
                <a:latin typeface="Courier New"/>
                <a:cs typeface="Courier New"/>
              </a:rPr>
              <a:t> = open("</a:t>
            </a:r>
            <a:r>
              <a:rPr lang="en-US" dirty="0" err="1">
                <a:solidFill>
                  <a:srgbClr val="2D2D8A"/>
                </a:solidFill>
                <a:latin typeface="Courier New"/>
                <a:cs typeface="Courier New"/>
              </a:rPr>
              <a:t>my_file.txt</a:t>
            </a:r>
            <a:r>
              <a:rPr lang="en-US" dirty="0">
                <a:solidFill>
                  <a:srgbClr val="2D2D8A"/>
                </a:solidFill>
                <a:latin typeface="Courier New"/>
                <a:cs typeface="Courier New"/>
              </a:rPr>
              <a:t>", "r")</a:t>
            </a:r>
          </a:p>
          <a:p>
            <a:endParaRPr lang="en-US" dirty="0"/>
          </a:p>
          <a:p>
            <a:r>
              <a:rPr lang="en-US" dirty="0" err="1">
                <a:solidFill>
                  <a:srgbClr val="000090"/>
                </a:solidFill>
                <a:latin typeface="Courier New"/>
                <a:cs typeface="Courier New"/>
              </a:rPr>
              <a:t>my_file</a:t>
            </a:r>
            <a:r>
              <a:rPr lang="en-US" dirty="0"/>
              <a:t> is the file object. It contains the buffer of information. The open function creates the connection between the disk file and the file object. The first quoted string is the file name on disk, the second is the mode to open it (</a:t>
            </a:r>
            <a:r>
              <a:rPr lang="en-US" dirty="0" err="1"/>
              <a:t>here,</a:t>
            </a:r>
            <a:r>
              <a:rPr lang="en-US" dirty="0" err="1">
                <a:solidFill>
                  <a:srgbClr val="000090"/>
                </a:solidFill>
                <a:latin typeface="Courier New"/>
                <a:cs typeface="Courier New"/>
              </a:rPr>
              <a:t>"r</a:t>
            </a:r>
            <a:r>
              <a:rPr lang="en-US" dirty="0">
                <a:solidFill>
                  <a:srgbClr val="000090"/>
                </a:solidFill>
                <a:latin typeface="Courier New"/>
                <a:cs typeface="Courier New"/>
              </a:rPr>
              <a:t>"</a:t>
            </a:r>
            <a:r>
              <a:rPr lang="en-US" dirty="0"/>
              <a:t> means to read)</a:t>
            </a:r>
          </a:p>
        </p:txBody>
      </p:sp>
    </p:spTree>
    <p:extLst>
      <p:ext uri="{BB962C8B-B14F-4D97-AF65-F5344CB8AC3E}">
        <p14:creationId xmlns:p14="http://schemas.microsoft.com/office/powerpoint/2010/main" val="15905520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Bits, Bytes and Words</a:t>
            </a:r>
          </a:p>
        </p:txBody>
      </p:sp>
      <p:sp>
        <p:nvSpPr>
          <p:cNvPr id="3" name="Content Placeholder 2"/>
          <p:cNvSpPr>
            <a:spLocks noGrp="1"/>
          </p:cNvSpPr>
          <p:nvPr>
            <p:ph idx="1"/>
          </p:nvPr>
        </p:nvSpPr>
        <p:spPr/>
        <p:txBody>
          <a:bodyPr/>
          <a:lstStyle/>
          <a:p>
            <a:r>
              <a:rPr lang="en-US" dirty="0"/>
              <a:t>Bit: a single 1,0</a:t>
            </a:r>
          </a:p>
          <a:p>
            <a:r>
              <a:rPr lang="en-US" dirty="0"/>
              <a:t>Byte: 8 bits</a:t>
            </a:r>
          </a:p>
          <a:p>
            <a:r>
              <a:rPr lang="en-US" dirty="0"/>
              <a:t>Word: A computer's standard unit of storage. A typical computer today is a 32 bit computer, meaning its word size is 32 bits (4 bytes)</a:t>
            </a:r>
          </a:p>
          <a:p>
            <a:pPr lvl="1"/>
            <a:r>
              <a:rPr lang="en-US" dirty="0"/>
              <a:t>many newer processors are 64 bit!</a:t>
            </a:r>
          </a:p>
          <a:p>
            <a:pPr>
              <a:buNone/>
            </a:pPr>
            <a:endParaRPr lang="en-US" dirty="0"/>
          </a:p>
        </p:txBody>
      </p:sp>
    </p:spTree>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p:txBody>
          <a:bodyPr/>
          <a:lstStyle/>
          <a:p>
            <a:r>
              <a:rPr lang="en-US"/>
              <a:t>Where is the disk file?</a:t>
            </a:r>
          </a:p>
        </p:txBody>
      </p:sp>
      <p:sp>
        <p:nvSpPr>
          <p:cNvPr id="25604" name="Rectangle 3"/>
          <p:cNvSpPr>
            <a:spLocks noGrp="1" noChangeArrowheads="1"/>
          </p:cNvSpPr>
          <p:nvPr>
            <p:ph idx="1"/>
          </p:nvPr>
        </p:nvSpPr>
        <p:spPr/>
        <p:txBody>
          <a:bodyPr/>
          <a:lstStyle/>
          <a:p>
            <a:r>
              <a:rPr lang="en-US" dirty="0"/>
              <a:t>When opened, the name of the file can come in one of two forms:</a:t>
            </a:r>
          </a:p>
          <a:p>
            <a:r>
              <a:rPr lang="en-US" dirty="0">
                <a:solidFill>
                  <a:srgbClr val="000090"/>
                </a:solidFill>
                <a:latin typeface="Courier New"/>
                <a:cs typeface="Courier New"/>
              </a:rPr>
              <a:t>"</a:t>
            </a:r>
            <a:r>
              <a:rPr lang="en-US" dirty="0" err="1">
                <a:solidFill>
                  <a:srgbClr val="000090"/>
                </a:solidFill>
                <a:latin typeface="Courier New"/>
                <a:cs typeface="Courier New"/>
              </a:rPr>
              <a:t>file.txt</a:t>
            </a:r>
            <a:r>
              <a:rPr lang="en-US" dirty="0">
                <a:solidFill>
                  <a:srgbClr val="000090"/>
                </a:solidFill>
                <a:latin typeface="Courier New"/>
                <a:cs typeface="Courier New"/>
              </a:rPr>
              <a:t>" </a:t>
            </a:r>
            <a:r>
              <a:rPr lang="en-US" dirty="0"/>
              <a:t>assumes the file name is </a:t>
            </a:r>
            <a:r>
              <a:rPr lang="en-US" dirty="0" err="1"/>
              <a:t>file.txt</a:t>
            </a:r>
            <a:r>
              <a:rPr lang="en-US" dirty="0"/>
              <a:t> and it is located in the current program directory</a:t>
            </a:r>
          </a:p>
          <a:p>
            <a:r>
              <a:rPr lang="en-US" dirty="0">
                <a:solidFill>
                  <a:srgbClr val="000090"/>
                </a:solidFill>
                <a:latin typeface="Courier New"/>
                <a:cs typeface="Courier New"/>
              </a:rPr>
              <a:t>"c:\bill\</a:t>
            </a:r>
            <a:r>
              <a:rPr lang="en-US" dirty="0" err="1">
                <a:solidFill>
                  <a:srgbClr val="000090"/>
                </a:solidFill>
                <a:latin typeface="Courier New"/>
                <a:cs typeface="Courier New"/>
              </a:rPr>
              <a:t>file.txt</a:t>
            </a:r>
            <a:r>
              <a:rPr lang="en-US" dirty="0">
                <a:solidFill>
                  <a:srgbClr val="000090"/>
                </a:solidFill>
                <a:latin typeface="Courier New"/>
                <a:cs typeface="Courier New"/>
              </a:rPr>
              <a:t>" </a:t>
            </a:r>
            <a:r>
              <a:rPr lang="en-US" dirty="0"/>
              <a:t>is the fully qualified file name and includes the directory information</a:t>
            </a:r>
          </a:p>
        </p:txBody>
      </p:sp>
    </p:spTree>
    <p:extLst>
      <p:ext uri="{BB962C8B-B14F-4D97-AF65-F5344CB8AC3E}">
        <p14:creationId xmlns:p14="http://schemas.microsoft.com/office/powerpoint/2010/main" val="2202202931"/>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p:cNvSpPr>
            <a:spLocks noGrp="1" noChangeArrowheads="1"/>
          </p:cNvSpPr>
          <p:nvPr>
            <p:ph type="title"/>
          </p:nvPr>
        </p:nvSpPr>
        <p:spPr/>
        <p:txBody>
          <a:bodyPr/>
          <a:lstStyle/>
          <a:p>
            <a:r>
              <a:rPr lang="en-US" dirty="0"/>
              <a:t>Different modes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600" y="1600200"/>
            <a:ext cx="8610600" cy="3478913"/>
          </a:xfrm>
        </p:spPr>
      </p:pic>
      <p:sp>
        <p:nvSpPr>
          <p:cNvPr id="5" name="TextBox 4"/>
          <p:cNvSpPr txBox="1"/>
          <p:nvPr/>
        </p:nvSpPr>
        <p:spPr bwMode="auto">
          <a:xfrm>
            <a:off x="3016222" y="5334000"/>
            <a:ext cx="3111557" cy="46166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rtlCol="0">
            <a:spAutoFit/>
          </a:bodyPr>
          <a:lstStyle/>
          <a:p>
            <a:r>
              <a:rPr lang="en-US" sz="2400" dirty="0">
                <a:solidFill>
                  <a:srgbClr val="000000"/>
                </a:solidFill>
                <a:latin typeface="+mn-lt"/>
              </a:rPr>
              <a:t>Table 6.1 File modes.</a:t>
            </a:r>
          </a:p>
        </p:txBody>
      </p:sp>
    </p:spTree>
    <p:extLst>
      <p:ext uri="{BB962C8B-B14F-4D97-AF65-F5344CB8AC3E}">
        <p14:creationId xmlns:p14="http://schemas.microsoft.com/office/powerpoint/2010/main" val="39612559"/>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Careful with write modes</a:t>
            </a:r>
            <a:endParaRPr lang="en-US" dirty="0"/>
          </a:p>
        </p:txBody>
      </p:sp>
      <p:sp>
        <p:nvSpPr>
          <p:cNvPr id="3" name="Content Placeholder 2"/>
          <p:cNvSpPr>
            <a:spLocks noGrp="1"/>
          </p:cNvSpPr>
          <p:nvPr>
            <p:ph idx="1"/>
          </p:nvPr>
        </p:nvSpPr>
        <p:spPr/>
        <p:txBody>
          <a:bodyPr/>
          <a:lstStyle/>
          <a:p>
            <a:r>
              <a:rPr lang="en-US" dirty="0"/>
              <a:t>Be careful if you open a file with the </a:t>
            </a:r>
            <a:r>
              <a:rPr lang="en-US" dirty="0">
                <a:solidFill>
                  <a:srgbClr val="000090"/>
                </a:solidFill>
                <a:latin typeface="Courier New"/>
                <a:cs typeface="Courier New"/>
              </a:rPr>
              <a:t>'w'</a:t>
            </a:r>
            <a:r>
              <a:rPr lang="en-US" dirty="0"/>
              <a:t> mode. It sets an existing file’s contents to be empty, destroying any existing data.</a:t>
            </a:r>
          </a:p>
          <a:p>
            <a:r>
              <a:rPr lang="en-US" dirty="0"/>
              <a:t>The </a:t>
            </a:r>
            <a:r>
              <a:rPr lang="en-US" dirty="0">
                <a:solidFill>
                  <a:srgbClr val="000090"/>
                </a:solidFill>
                <a:latin typeface="Courier New"/>
                <a:cs typeface="Courier New"/>
              </a:rPr>
              <a:t>'a' </a:t>
            </a:r>
            <a:r>
              <a:rPr lang="en-US" dirty="0"/>
              <a:t>mode is nicer, allowing you to write to the end of an existing file without changing the existing contents</a:t>
            </a:r>
          </a:p>
        </p:txBody>
      </p:sp>
    </p:spTree>
    <p:extLst>
      <p:ext uri="{BB962C8B-B14F-4D97-AF65-F5344CB8AC3E}">
        <p14:creationId xmlns:p14="http://schemas.microsoft.com/office/powerpoint/2010/main" val="3858934839"/>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a:t>Text files use strings</a:t>
            </a:r>
          </a:p>
        </p:txBody>
      </p:sp>
      <p:sp>
        <p:nvSpPr>
          <p:cNvPr id="27651" name="Content Placeholder 2"/>
          <p:cNvSpPr>
            <a:spLocks noGrp="1"/>
          </p:cNvSpPr>
          <p:nvPr>
            <p:ph idx="1"/>
          </p:nvPr>
        </p:nvSpPr>
        <p:spPr/>
        <p:txBody>
          <a:bodyPr/>
          <a:lstStyle/>
          <a:p>
            <a:r>
              <a:rPr lang="en-US" dirty="0"/>
              <a:t>If you are interacting with text files (which is all we will do in this book), remember that </a:t>
            </a:r>
            <a:r>
              <a:rPr lang="en-US" i="1" dirty="0"/>
              <a:t>everything is a string</a:t>
            </a:r>
          </a:p>
          <a:p>
            <a:pPr lvl="1"/>
            <a:r>
              <a:rPr lang="en-US" dirty="0"/>
              <a:t>everything read is a string</a:t>
            </a:r>
          </a:p>
          <a:p>
            <a:pPr lvl="1"/>
            <a:r>
              <a:rPr lang="en-US" dirty="0"/>
              <a:t>if you write to a file, you can only write a string</a:t>
            </a:r>
          </a:p>
        </p:txBody>
      </p:sp>
    </p:spTree>
    <p:extLst>
      <p:ext uri="{BB962C8B-B14F-4D97-AF65-F5344CB8AC3E}">
        <p14:creationId xmlns:p14="http://schemas.microsoft.com/office/powerpoint/2010/main" val="65208672"/>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writing to a file (</a:t>
            </a:r>
            <a:r>
              <a:rPr lang="en-US" dirty="0" err="1">
                <a:solidFill>
                  <a:srgbClr val="FF0000"/>
                </a:solidFill>
              </a:rPr>
              <a:t>skrifa</a:t>
            </a:r>
            <a:r>
              <a:rPr lang="en-US" dirty="0">
                <a:solidFill>
                  <a:srgbClr val="FF0000"/>
                </a:solidFill>
              </a:rPr>
              <a:t> </a:t>
            </a:r>
            <a:r>
              <a:rPr lang="en-US" dirty="0" err="1">
                <a:solidFill>
                  <a:srgbClr val="FF0000"/>
                </a:solidFill>
              </a:rPr>
              <a:t>í</a:t>
            </a:r>
            <a:r>
              <a:rPr lang="en-US" dirty="0">
                <a:solidFill>
                  <a:srgbClr val="FF0000"/>
                </a:solidFill>
              </a:rPr>
              <a:t> </a:t>
            </a:r>
            <a:r>
              <a:rPr lang="en-US" dirty="0" err="1">
                <a:solidFill>
                  <a:srgbClr val="FF0000"/>
                </a:solidFill>
              </a:rPr>
              <a:t>skrá</a:t>
            </a:r>
            <a:r>
              <a:rPr lang="en-US" dirty="0"/>
              <a:t>)</a:t>
            </a:r>
          </a:p>
        </p:txBody>
      </p:sp>
      <p:sp>
        <p:nvSpPr>
          <p:cNvPr id="3" name="Content Placeholder 2"/>
          <p:cNvSpPr>
            <a:spLocks noGrp="1"/>
          </p:cNvSpPr>
          <p:nvPr>
            <p:ph idx="1"/>
          </p:nvPr>
        </p:nvSpPr>
        <p:spPr/>
        <p:txBody>
          <a:bodyPr/>
          <a:lstStyle/>
          <a:p>
            <a:pPr marL="0" indent="0">
              <a:buNone/>
            </a:pPr>
            <a:r>
              <a:rPr lang="en-US" dirty="0"/>
              <a:t>Once you have created a file object, opened for reading, you can use the print command</a:t>
            </a:r>
          </a:p>
          <a:p>
            <a:r>
              <a:rPr lang="en-US" dirty="0"/>
              <a:t>you add </a:t>
            </a:r>
            <a:r>
              <a:rPr lang="en-US" dirty="0">
                <a:latin typeface="Courier New"/>
                <a:cs typeface="Courier New"/>
              </a:rPr>
              <a:t>file=file </a:t>
            </a:r>
            <a:r>
              <a:rPr lang="en-US" dirty="0"/>
              <a:t>to the print command</a:t>
            </a:r>
          </a:p>
        </p:txBody>
      </p:sp>
      <p:pic>
        <p:nvPicPr>
          <p:cNvPr id="4" name="Picture 3"/>
          <p:cNvPicPr>
            <a:picLocks noChangeAspect="1"/>
          </p:cNvPicPr>
          <p:nvPr/>
        </p:nvPicPr>
        <p:blipFill>
          <a:blip r:embed="rId2"/>
          <a:stretch>
            <a:fillRect/>
          </a:stretch>
        </p:blipFill>
        <p:spPr>
          <a:xfrm>
            <a:off x="838200" y="3733800"/>
            <a:ext cx="6477000" cy="2374900"/>
          </a:xfrm>
          <a:prstGeom prst="rect">
            <a:avLst/>
          </a:prstGeom>
        </p:spPr>
      </p:pic>
    </p:spTree>
    <p:extLst>
      <p:ext uri="{BB962C8B-B14F-4D97-AF65-F5344CB8AC3E}">
        <p14:creationId xmlns:p14="http://schemas.microsoft.com/office/powerpoint/2010/main" val="1287562473"/>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close</a:t>
            </a:r>
          </a:p>
        </p:txBody>
      </p:sp>
      <p:sp>
        <p:nvSpPr>
          <p:cNvPr id="3" name="Content Placeholder 2"/>
          <p:cNvSpPr>
            <a:spLocks noGrp="1"/>
          </p:cNvSpPr>
          <p:nvPr>
            <p:ph idx="1"/>
          </p:nvPr>
        </p:nvSpPr>
        <p:spPr/>
        <p:txBody>
          <a:bodyPr/>
          <a:lstStyle/>
          <a:p>
            <a:pPr marL="0" indent="0">
              <a:buNone/>
            </a:pPr>
            <a:r>
              <a:rPr lang="en-US" dirty="0"/>
              <a:t>When the program is finished with a file, we </a:t>
            </a:r>
            <a:r>
              <a:rPr lang="en-US" dirty="0">
                <a:latin typeface="Courier New"/>
                <a:cs typeface="Courier New"/>
              </a:rPr>
              <a:t>close</a:t>
            </a:r>
            <a:r>
              <a:rPr lang="en-US" dirty="0"/>
              <a:t> the file</a:t>
            </a:r>
          </a:p>
          <a:p>
            <a:r>
              <a:rPr lang="en-US" dirty="0"/>
              <a:t>flush the buffer contents from the computer to the file</a:t>
            </a:r>
          </a:p>
          <a:p>
            <a:r>
              <a:rPr lang="en-US" dirty="0"/>
              <a:t>tear down the connection to the file</a:t>
            </a:r>
          </a:p>
          <a:p>
            <a:r>
              <a:rPr lang="en-US" dirty="0">
                <a:solidFill>
                  <a:srgbClr val="000090"/>
                </a:solidFill>
                <a:latin typeface="Courier New"/>
                <a:cs typeface="Courier New"/>
              </a:rPr>
              <a:t>close</a:t>
            </a:r>
            <a:r>
              <a:rPr lang="en-US" dirty="0">
                <a:solidFill>
                  <a:srgbClr val="000090"/>
                </a:solidFill>
              </a:rPr>
              <a:t> </a:t>
            </a:r>
            <a:r>
              <a:rPr lang="en-US" dirty="0"/>
              <a:t>is a method of a file </a:t>
            </a:r>
            <a:r>
              <a:rPr lang="en-US" dirty="0" err="1"/>
              <a:t>obj</a:t>
            </a:r>
            <a:endParaRPr lang="en-US" dirty="0"/>
          </a:p>
          <a:p>
            <a:pPr marL="457200" lvl="1" indent="0">
              <a:buNone/>
            </a:pPr>
            <a:r>
              <a:rPr lang="en-US" dirty="0">
                <a:latin typeface="Courier New"/>
                <a:cs typeface="Courier New"/>
              </a:rPr>
              <a:t> </a:t>
            </a:r>
            <a:r>
              <a:rPr lang="en-US" dirty="0" err="1">
                <a:latin typeface="Courier New"/>
                <a:cs typeface="Courier New"/>
              </a:rPr>
              <a:t>file_obj.close</a:t>
            </a:r>
            <a:r>
              <a:rPr lang="en-US" dirty="0">
                <a:latin typeface="Courier New"/>
                <a:cs typeface="Courier New"/>
              </a:rPr>
              <a:t>()</a:t>
            </a:r>
          </a:p>
          <a:p>
            <a:pPr marL="514350" indent="-457200"/>
            <a:r>
              <a:rPr lang="en-US" dirty="0">
                <a:cs typeface="Courier New"/>
              </a:rPr>
              <a:t>All files should be closed!</a:t>
            </a:r>
          </a:p>
        </p:txBody>
      </p:sp>
    </p:spTree>
    <p:extLst>
      <p:ext uri="{BB962C8B-B14F-4D97-AF65-F5344CB8AC3E}">
        <p14:creationId xmlns:p14="http://schemas.microsoft.com/office/powerpoint/2010/main" val="1215606003"/>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6.1</a:t>
            </a:r>
          </a:p>
          <a:p>
            <a:r>
              <a:rPr lang="en-US" dirty="0"/>
              <a:t>Reverse file lines</a:t>
            </a:r>
          </a:p>
        </p:txBody>
      </p:sp>
    </p:spTree>
    <p:extLst>
      <p:ext uri="{BB962C8B-B14F-4D97-AF65-F5344CB8AC3E}">
        <p14:creationId xmlns:p14="http://schemas.microsoft.com/office/powerpoint/2010/main" val="2580802502"/>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stretch>
            <a:fillRect/>
          </a:stretch>
        </p:blipFill>
        <p:spPr>
          <a:xfrm>
            <a:off x="61240" y="1219200"/>
            <a:ext cx="9043023" cy="3962400"/>
          </a:xfrm>
        </p:spPr>
      </p:pic>
    </p:spTree>
    <p:extLst>
      <p:ext uri="{BB962C8B-B14F-4D97-AF65-F5344CB8AC3E}">
        <p14:creationId xmlns:p14="http://schemas.microsoft.com/office/powerpoint/2010/main" val="4134444863"/>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Word Puzzle</a:t>
            </a:r>
          </a:p>
        </p:txBody>
      </p:sp>
      <p:sp>
        <p:nvSpPr>
          <p:cNvPr id="4" name="Content Placeholder 3"/>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The following listings show how one might solve the following puzzle: look through a file of words, one word per line, and identify any word that has all the vowels in order, with only one example of each vowel.</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For example, "facetious" </a:t>
            </a:r>
          </a:p>
        </p:txBody>
      </p:sp>
    </p:spTree>
    <p:extLst>
      <p:ext uri="{BB962C8B-B14F-4D97-AF65-F5344CB8AC3E}">
        <p14:creationId xmlns:p14="http://schemas.microsoft.com/office/powerpoint/2010/main" val="4236571999"/>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6.3</a:t>
            </a:r>
          </a:p>
          <a:p>
            <a:r>
              <a:rPr lang="en-US" dirty="0" err="1"/>
              <a:t>clean_word</a:t>
            </a:r>
            <a:endParaRPr lang="en-US" dirty="0"/>
          </a:p>
        </p:txBody>
      </p:sp>
    </p:spTree>
    <p:extLst>
      <p:ext uri="{BB962C8B-B14F-4D97-AF65-F5344CB8AC3E}">
        <p14:creationId xmlns:p14="http://schemas.microsoft.com/office/powerpoint/2010/main" val="37314443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Floating point</a:t>
            </a:r>
          </a:p>
        </p:txBody>
      </p:sp>
      <p:sp>
        <p:nvSpPr>
          <p:cNvPr id="3" name="Content Placeholder 2"/>
          <p:cNvSpPr>
            <a:spLocks noGrp="1"/>
          </p:cNvSpPr>
          <p:nvPr>
            <p:ph idx="1"/>
          </p:nvPr>
        </p:nvSpPr>
        <p:spPr/>
        <p:txBody>
          <a:bodyPr/>
          <a:lstStyle/>
          <a:p>
            <a:r>
              <a:rPr lang="en-US" dirty="0"/>
              <a:t>The approximation of decimal point values such as 1.23, 0.01, 3.14159.</a:t>
            </a:r>
          </a:p>
          <a:p>
            <a:r>
              <a:rPr lang="en-US" dirty="0"/>
              <a:t>What is the exact value of 1/3 as a decimal point number?</a:t>
            </a:r>
          </a:p>
          <a:p>
            <a:pPr lvl="1"/>
            <a:r>
              <a:rPr lang="en-US" dirty="0"/>
              <a:t>It is an infinite sequence which we approximate when using a decimal number</a:t>
            </a:r>
          </a:p>
          <a:p>
            <a:r>
              <a:rPr lang="en-US" dirty="0"/>
              <a:t>Remember that floating point is approximate!</a:t>
            </a:r>
          </a:p>
        </p:txBody>
      </p:sp>
    </p:spTree>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bwMode="auto">
          <a:xfrm>
            <a:off x="457200" y="2438400"/>
            <a:ext cx="8318303" cy="12003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rtlCol="0">
            <a:spAutoFit/>
          </a:bodyPr>
          <a:lstStyle/>
          <a:p>
            <a:r>
              <a:rPr lang="en-US" b="1" dirty="0" err="1">
                <a:latin typeface="Courier New" charset="0"/>
                <a:ea typeface="Courier New" charset="0"/>
                <a:cs typeface="Courier New" charset="0"/>
              </a:rPr>
              <a:t>def</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clean_word</a:t>
            </a:r>
            <a:r>
              <a:rPr lang="en-US" dirty="0">
                <a:latin typeface="Courier New" charset="0"/>
                <a:ea typeface="Courier New" charset="0"/>
                <a:cs typeface="Courier New" charset="0"/>
              </a:rPr>
              <a:t>(word):</a:t>
            </a:r>
          </a:p>
          <a:p>
            <a:r>
              <a:rPr lang="en-US" dirty="0">
                <a:latin typeface="Courier New" charset="0"/>
                <a:ea typeface="Courier New" charset="0"/>
                <a:cs typeface="Courier New" charset="0"/>
              </a:rPr>
              <a:t>    </a:t>
            </a:r>
            <a:r>
              <a:rPr lang="en-US" i="1" dirty="0">
                <a:solidFill>
                  <a:srgbClr val="92D050"/>
                </a:solidFill>
                <a:latin typeface="Courier New" charset="0"/>
                <a:ea typeface="Courier New" charset="0"/>
                <a:cs typeface="Courier New" charset="0"/>
              </a:rPr>
              <a:t>"""Return word in lower case stripped of whitespace."""</a:t>
            </a:r>
          </a:p>
          <a:p>
            <a:r>
              <a:rPr lang="en-US" dirty="0">
                <a:latin typeface="Courier New" charset="0"/>
                <a:ea typeface="Courier New" charset="0"/>
                <a:cs typeface="Courier New" charset="0"/>
              </a:rPr>
              <a:t>    </a:t>
            </a:r>
            <a:r>
              <a:rPr lang="en-US" b="1" dirty="0">
                <a:latin typeface="Courier New" charset="0"/>
                <a:ea typeface="Courier New" charset="0"/>
                <a:cs typeface="Courier New" charset="0"/>
              </a:rPr>
              <a:t>return</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word.strip</a:t>
            </a:r>
            <a:r>
              <a:rPr lang="en-US" dirty="0">
                <a:latin typeface="Courier New" charset="0"/>
                <a:ea typeface="Courier New" charset="0"/>
                <a:cs typeface="Courier New" charset="0"/>
              </a:rPr>
              <a:t>().lower()</a:t>
            </a:r>
          </a:p>
          <a:p>
            <a:endParaRPr lang="en-US" dirty="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320287596"/>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 6.4</a:t>
            </a:r>
          </a:p>
          <a:p>
            <a:endParaRPr lang="en-US" dirty="0"/>
          </a:p>
        </p:txBody>
      </p:sp>
    </p:spTree>
    <p:extLst>
      <p:ext uri="{BB962C8B-B14F-4D97-AF65-F5344CB8AC3E}">
        <p14:creationId xmlns:p14="http://schemas.microsoft.com/office/powerpoint/2010/main" val="1436084315"/>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bwMode="auto">
          <a:xfrm>
            <a:off x="381000" y="1143000"/>
            <a:ext cx="8318303" cy="424731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rtlCol="0">
            <a:spAutoFit/>
          </a:bodyPr>
          <a:lstStyle/>
          <a:p>
            <a:r>
              <a:rPr lang="en-US" dirty="0" err="1">
                <a:latin typeface="Courier New" charset="0"/>
                <a:ea typeface="Courier New" charset="0"/>
                <a:cs typeface="Courier New" charset="0"/>
              </a:rPr>
              <a:t>data_file</a:t>
            </a:r>
            <a:r>
              <a:rPr lang="en-US" dirty="0">
                <a:latin typeface="Courier New" charset="0"/>
                <a:ea typeface="Courier New" charset="0"/>
                <a:cs typeface="Courier New" charset="0"/>
              </a:rPr>
              <a:t> = </a:t>
            </a:r>
            <a:r>
              <a:rPr lang="en-US" i="1" dirty="0">
                <a:latin typeface="Courier New" charset="0"/>
                <a:ea typeface="Courier New" charset="0"/>
                <a:cs typeface="Courier New" charset="0"/>
              </a:rPr>
              <a:t>open</a:t>
            </a:r>
            <a:r>
              <a:rPr lang="en-US" dirty="0">
                <a:latin typeface="Courier New" charset="0"/>
                <a:ea typeface="Courier New" charset="0"/>
                <a:cs typeface="Courier New" charset="0"/>
              </a:rPr>
              <a:t>(</a:t>
            </a:r>
            <a:r>
              <a:rPr lang="en-US" i="1" dirty="0">
                <a:latin typeface="Courier New" charset="0"/>
                <a:ea typeface="Courier New" charset="0"/>
                <a:cs typeface="Courier New" charset="0"/>
              </a:rPr>
              <a:t>"</a:t>
            </a:r>
            <a:r>
              <a:rPr lang="en-US" i="1" dirty="0" err="1">
                <a:latin typeface="Courier New" charset="0"/>
                <a:ea typeface="Courier New" charset="0"/>
                <a:cs typeface="Courier New" charset="0"/>
              </a:rPr>
              <a:t>dictionary.txt</a:t>
            </a:r>
            <a:r>
              <a:rPr lang="en-US" i="1" dirty="0">
                <a:latin typeface="Courier New" charset="0"/>
                <a:ea typeface="Courier New" charset="0"/>
                <a:cs typeface="Courier New" charset="0"/>
              </a:rPr>
              <a:t>"</a:t>
            </a:r>
            <a:r>
              <a:rPr lang="en-US" dirty="0">
                <a:latin typeface="Courier New" charset="0"/>
                <a:ea typeface="Courier New" charset="0"/>
                <a:cs typeface="Courier New" charset="0"/>
              </a:rPr>
              <a:t>, </a:t>
            </a:r>
            <a:r>
              <a:rPr lang="en-US" i="1" dirty="0">
                <a:latin typeface="Courier New" charset="0"/>
                <a:ea typeface="Courier New" charset="0"/>
                <a:cs typeface="Courier New" charset="0"/>
              </a:rPr>
              <a:t>"r"</a:t>
            </a:r>
            <a:r>
              <a:rPr lang="en-US" dirty="0">
                <a:latin typeface="Courier New" charset="0"/>
                <a:ea typeface="Courier New" charset="0"/>
                <a:cs typeface="Courier New" charset="0"/>
              </a:rPr>
              <a:t>)</a:t>
            </a:r>
          </a:p>
          <a:p>
            <a:endParaRPr lang="en-US" dirty="0">
              <a:latin typeface="Courier New" charset="0"/>
              <a:ea typeface="Courier New" charset="0"/>
              <a:cs typeface="Courier New" charset="0"/>
            </a:endParaRPr>
          </a:p>
          <a:p>
            <a:r>
              <a:rPr lang="en-US" b="1" dirty="0" err="1">
                <a:latin typeface="Courier New" charset="0"/>
                <a:ea typeface="Courier New" charset="0"/>
                <a:cs typeface="Courier New" charset="0"/>
              </a:rPr>
              <a:t>def</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clean_word</a:t>
            </a:r>
            <a:r>
              <a:rPr lang="en-US" dirty="0">
                <a:latin typeface="Courier New" charset="0"/>
                <a:ea typeface="Courier New" charset="0"/>
                <a:cs typeface="Courier New" charset="0"/>
              </a:rPr>
              <a:t>(word):</a:t>
            </a:r>
          </a:p>
          <a:p>
            <a:r>
              <a:rPr lang="en-US" dirty="0">
                <a:latin typeface="Courier New" charset="0"/>
                <a:ea typeface="Courier New" charset="0"/>
                <a:cs typeface="Courier New" charset="0"/>
              </a:rPr>
              <a:t>    </a:t>
            </a:r>
            <a:r>
              <a:rPr lang="en-US" i="1" dirty="0">
                <a:solidFill>
                  <a:srgbClr val="92D050"/>
                </a:solidFill>
                <a:latin typeface="Courier New" charset="0"/>
                <a:ea typeface="Courier New" charset="0"/>
                <a:cs typeface="Courier New" charset="0"/>
              </a:rPr>
              <a:t>"""Return word in lower case stripped of whitespace."""</a:t>
            </a:r>
          </a:p>
          <a:p>
            <a:r>
              <a:rPr lang="en-US" dirty="0">
                <a:latin typeface="Courier New" charset="0"/>
                <a:ea typeface="Courier New" charset="0"/>
                <a:cs typeface="Courier New" charset="0"/>
              </a:rPr>
              <a:t>    </a:t>
            </a:r>
            <a:r>
              <a:rPr lang="en-US" b="1" dirty="0">
                <a:latin typeface="Courier New" charset="0"/>
                <a:ea typeface="Courier New" charset="0"/>
                <a:cs typeface="Courier New" charset="0"/>
              </a:rPr>
              <a:t>return</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word.strip</a:t>
            </a:r>
            <a:r>
              <a:rPr lang="en-US" dirty="0">
                <a:latin typeface="Courier New" charset="0"/>
                <a:ea typeface="Courier New" charset="0"/>
                <a:cs typeface="Courier New" charset="0"/>
              </a:rPr>
              <a:t>().lower()</a:t>
            </a:r>
          </a:p>
          <a:p>
            <a:endParaRPr lang="en-US" dirty="0">
              <a:latin typeface="Courier New" charset="0"/>
              <a:ea typeface="Courier New" charset="0"/>
              <a:cs typeface="Courier New" charset="0"/>
            </a:endParaRPr>
          </a:p>
          <a:p>
            <a:r>
              <a:rPr lang="en-US" i="1" dirty="0">
                <a:solidFill>
                  <a:srgbClr val="92D050"/>
                </a:solidFill>
                <a:latin typeface="Courier New" charset="0"/>
                <a:ea typeface="Courier New" charset="0"/>
                <a:cs typeface="Courier New" charset="0"/>
              </a:rPr>
              <a:t># main program</a:t>
            </a:r>
          </a:p>
          <a:p>
            <a:r>
              <a:rPr lang="de-DE" b="1" dirty="0" err="1">
                <a:latin typeface="Courier New" charset="0"/>
                <a:ea typeface="Courier New" charset="0"/>
                <a:cs typeface="Courier New" charset="0"/>
              </a:rPr>
              <a:t>for</a:t>
            </a:r>
            <a:r>
              <a:rPr lang="de-DE" dirty="0">
                <a:latin typeface="Courier New" charset="0"/>
                <a:ea typeface="Courier New" charset="0"/>
                <a:cs typeface="Courier New" charset="0"/>
              </a:rPr>
              <a:t> </a:t>
            </a:r>
            <a:r>
              <a:rPr lang="de-DE" dirty="0" err="1">
                <a:latin typeface="Courier New" charset="0"/>
                <a:ea typeface="Courier New" charset="0"/>
                <a:cs typeface="Courier New" charset="0"/>
              </a:rPr>
              <a:t>word</a:t>
            </a:r>
            <a:r>
              <a:rPr lang="de-DE" dirty="0">
                <a:latin typeface="Courier New" charset="0"/>
                <a:ea typeface="Courier New" charset="0"/>
                <a:cs typeface="Courier New" charset="0"/>
              </a:rPr>
              <a:t> </a:t>
            </a:r>
            <a:r>
              <a:rPr lang="de-DE" b="1" dirty="0">
                <a:latin typeface="Courier New" charset="0"/>
                <a:ea typeface="Courier New" charset="0"/>
                <a:cs typeface="Courier New" charset="0"/>
              </a:rPr>
              <a:t>in</a:t>
            </a:r>
            <a:r>
              <a:rPr lang="de-DE" dirty="0">
                <a:latin typeface="Courier New" charset="0"/>
                <a:ea typeface="Courier New" charset="0"/>
                <a:cs typeface="Courier New" charset="0"/>
              </a:rPr>
              <a:t> </a:t>
            </a:r>
            <a:r>
              <a:rPr lang="de-DE" dirty="0" err="1">
                <a:latin typeface="Courier New" charset="0"/>
                <a:ea typeface="Courier New" charset="0"/>
                <a:cs typeface="Courier New" charset="0"/>
              </a:rPr>
              <a:t>data_file</a:t>
            </a:r>
            <a:r>
              <a:rPr lang="de-DE" dirty="0">
                <a:latin typeface="Courier New" charset="0"/>
                <a:ea typeface="Courier New" charset="0"/>
                <a:cs typeface="Courier New" charset="0"/>
              </a:rPr>
              <a:t>:      </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for</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each</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word</a:t>
            </a:r>
            <a:r>
              <a:rPr lang="de-DE" i="1" dirty="0">
                <a:solidFill>
                  <a:srgbClr val="92D050"/>
                </a:solidFill>
                <a:latin typeface="Courier New" charset="0"/>
                <a:ea typeface="Courier New" charset="0"/>
                <a:cs typeface="Courier New" charset="0"/>
              </a:rPr>
              <a:t> in </a:t>
            </a:r>
            <a:r>
              <a:rPr lang="de-DE" i="1" dirty="0" err="1">
                <a:solidFill>
                  <a:srgbClr val="92D050"/>
                </a:solidFill>
                <a:latin typeface="Courier New" charset="0"/>
                <a:ea typeface="Courier New" charset="0"/>
                <a:cs typeface="Courier New" charset="0"/>
              </a:rPr>
              <a:t>the</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file</a:t>
            </a:r>
            <a:endParaRPr lang="de-DE" i="1" dirty="0">
              <a:solidFill>
                <a:srgbClr val="92D050"/>
              </a:solidFill>
              <a:latin typeface="Courier New" charset="0"/>
              <a:ea typeface="Courier New" charset="0"/>
              <a:cs typeface="Courier New" charset="0"/>
            </a:endParaRPr>
          </a:p>
          <a:p>
            <a:r>
              <a:rPr lang="de-DE" dirty="0">
                <a:latin typeface="Courier New" charset="0"/>
                <a:ea typeface="Courier New" charset="0"/>
                <a:cs typeface="Courier New" charset="0"/>
              </a:rPr>
              <a:t>    </a:t>
            </a:r>
            <a:r>
              <a:rPr lang="de-DE" dirty="0" err="1">
                <a:latin typeface="Courier New" charset="0"/>
                <a:ea typeface="Courier New" charset="0"/>
                <a:cs typeface="Courier New" charset="0"/>
              </a:rPr>
              <a:t>word</a:t>
            </a:r>
            <a:r>
              <a:rPr lang="de-DE" dirty="0">
                <a:latin typeface="Courier New" charset="0"/>
                <a:ea typeface="Courier New" charset="0"/>
                <a:cs typeface="Courier New" charset="0"/>
              </a:rPr>
              <a:t> = </a:t>
            </a:r>
            <a:r>
              <a:rPr lang="de-DE" dirty="0" err="1">
                <a:latin typeface="Courier New" charset="0"/>
                <a:ea typeface="Courier New" charset="0"/>
                <a:cs typeface="Courier New" charset="0"/>
              </a:rPr>
              <a:t>clean_word</a:t>
            </a:r>
            <a:r>
              <a:rPr lang="de-DE" dirty="0">
                <a:latin typeface="Courier New" charset="0"/>
                <a:ea typeface="Courier New" charset="0"/>
                <a:cs typeface="Courier New" charset="0"/>
              </a:rPr>
              <a:t>(</a:t>
            </a:r>
            <a:r>
              <a:rPr lang="de-DE" dirty="0" err="1">
                <a:latin typeface="Courier New" charset="0"/>
                <a:ea typeface="Courier New" charset="0"/>
                <a:cs typeface="Courier New" charset="0"/>
              </a:rPr>
              <a:t>word</a:t>
            </a:r>
            <a:r>
              <a:rPr lang="de-DE" dirty="0">
                <a:latin typeface="Courier New" charset="0"/>
                <a:ea typeface="Courier New" charset="0"/>
                <a:cs typeface="Courier New" charset="0"/>
              </a:rPr>
              <a:t>) </a:t>
            </a:r>
            <a:r>
              <a:rPr lang="de-DE" i="1" dirty="0">
                <a:solidFill>
                  <a:srgbClr val="92D050"/>
                </a:solidFill>
                <a:latin typeface="Courier New" charset="0"/>
                <a:ea typeface="Courier New" charset="0"/>
                <a:cs typeface="Courier New" charset="0"/>
              </a:rPr>
              <a:t># clean </a:t>
            </a:r>
            <a:r>
              <a:rPr lang="de-DE" i="1" dirty="0" err="1">
                <a:solidFill>
                  <a:srgbClr val="92D050"/>
                </a:solidFill>
                <a:latin typeface="Courier New" charset="0"/>
                <a:ea typeface="Courier New" charset="0"/>
                <a:cs typeface="Courier New" charset="0"/>
              </a:rPr>
              <a:t>the</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word</a:t>
            </a:r>
            <a:endParaRPr lang="de-DE" i="1" dirty="0">
              <a:solidFill>
                <a:srgbClr val="92D050"/>
              </a:solidFill>
              <a:latin typeface="Courier New" charset="0"/>
              <a:ea typeface="Courier New" charset="0"/>
              <a:cs typeface="Courier New" charset="0"/>
            </a:endParaRPr>
          </a:p>
          <a:p>
            <a:r>
              <a:rPr lang="de-DE" dirty="0">
                <a:latin typeface="Courier New" charset="0"/>
                <a:ea typeface="Courier New" charset="0"/>
                <a:cs typeface="Courier New" charset="0"/>
              </a:rPr>
              <a:t>    </a:t>
            </a:r>
            <a:r>
              <a:rPr lang="de-DE" b="1" dirty="0" err="1">
                <a:latin typeface="Courier New" charset="0"/>
                <a:ea typeface="Courier New" charset="0"/>
                <a:cs typeface="Courier New" charset="0"/>
              </a:rPr>
              <a:t>if</a:t>
            </a:r>
            <a:r>
              <a:rPr lang="de-DE" dirty="0">
                <a:latin typeface="Courier New" charset="0"/>
                <a:ea typeface="Courier New" charset="0"/>
                <a:cs typeface="Courier New" charset="0"/>
              </a:rPr>
              <a:t> </a:t>
            </a:r>
            <a:r>
              <a:rPr lang="de-DE" dirty="0" err="1">
                <a:latin typeface="Courier New" charset="0"/>
                <a:ea typeface="Courier New" charset="0"/>
                <a:cs typeface="Courier New" charset="0"/>
              </a:rPr>
              <a:t>len</a:t>
            </a:r>
            <a:r>
              <a:rPr lang="de-DE" dirty="0">
                <a:latin typeface="Courier New" charset="0"/>
                <a:ea typeface="Courier New" charset="0"/>
                <a:cs typeface="Courier New" charset="0"/>
              </a:rPr>
              <a:t>(</a:t>
            </a:r>
            <a:r>
              <a:rPr lang="de-DE" dirty="0" err="1">
                <a:latin typeface="Courier New" charset="0"/>
                <a:ea typeface="Courier New" charset="0"/>
                <a:cs typeface="Courier New" charset="0"/>
              </a:rPr>
              <a:t>word</a:t>
            </a:r>
            <a:r>
              <a:rPr lang="de-DE" dirty="0">
                <a:latin typeface="Courier New" charset="0"/>
                <a:ea typeface="Courier New" charset="0"/>
                <a:cs typeface="Courier New" charset="0"/>
              </a:rPr>
              <a:t>) &lt;= 6:      </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if</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word</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is</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too</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small</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skip</a:t>
            </a:r>
            <a:r>
              <a:rPr lang="de-DE" i="1" dirty="0">
                <a:solidFill>
                  <a:srgbClr val="92D050"/>
                </a:solidFill>
                <a:latin typeface="Courier New" charset="0"/>
                <a:ea typeface="Courier New" charset="0"/>
                <a:cs typeface="Courier New" charset="0"/>
              </a:rPr>
              <a:t> </a:t>
            </a:r>
            <a:r>
              <a:rPr lang="de-DE" i="1" dirty="0" err="1">
                <a:solidFill>
                  <a:srgbClr val="92D050"/>
                </a:solidFill>
                <a:latin typeface="Courier New" charset="0"/>
                <a:ea typeface="Courier New" charset="0"/>
                <a:cs typeface="Courier New" charset="0"/>
              </a:rPr>
              <a:t>it</a:t>
            </a:r>
            <a:endParaRPr lang="de-DE" i="1" dirty="0">
              <a:solidFill>
                <a:srgbClr val="92D050"/>
              </a:solidFill>
              <a:latin typeface="Courier New" charset="0"/>
              <a:ea typeface="Courier New" charset="0"/>
              <a:cs typeface="Courier New" charset="0"/>
            </a:endParaRPr>
          </a:p>
          <a:p>
            <a:r>
              <a:rPr lang="ro-RO" dirty="0">
                <a:latin typeface="Courier New" charset="0"/>
                <a:ea typeface="Courier New" charset="0"/>
                <a:cs typeface="Courier New" charset="0"/>
              </a:rPr>
              <a:t>        </a:t>
            </a:r>
            <a:r>
              <a:rPr lang="ro-RO" b="1" dirty="0">
                <a:latin typeface="Courier New" charset="0"/>
                <a:ea typeface="Courier New" charset="0"/>
                <a:cs typeface="Courier New" charset="0"/>
              </a:rPr>
              <a:t>continue</a:t>
            </a:r>
          </a:p>
          <a:p>
            <a:r>
              <a:rPr lang="en-US" b="1" dirty="0">
                <a:latin typeface="Courier New" charset="0"/>
                <a:ea typeface="Courier New" charset="0"/>
                <a:cs typeface="Courier New" charset="0"/>
              </a:rPr>
              <a:t>print(word</a:t>
            </a:r>
            <a:r>
              <a:rPr lang="en-US" dirty="0">
                <a:latin typeface="Courier New" charset="0"/>
                <a:ea typeface="Courier New" charset="0"/>
                <a:cs typeface="Courier New" charset="0"/>
              </a:rPr>
              <a:t>)</a:t>
            </a:r>
            <a:endParaRPr lang="en-US" dirty="0">
              <a:solidFill>
                <a:srgbClr val="000000"/>
              </a:solidFill>
              <a:latin typeface="Courier New" charset="0"/>
              <a:ea typeface="Courier New" charset="0"/>
              <a:cs typeface="Courier New" charset="0"/>
            </a:endParaRPr>
          </a:p>
          <a:p>
            <a:endParaRPr lang="en-US" dirty="0">
              <a:latin typeface="Courier New" charset="0"/>
              <a:ea typeface="Courier New" charset="0"/>
              <a:cs typeface="Courier New" charset="0"/>
            </a:endParaRPr>
          </a:p>
          <a:p>
            <a:endParaRPr lang="en-US" dirty="0">
              <a:solidFill>
                <a:srgbClr val="000000"/>
              </a:solidFill>
              <a:latin typeface="Courier New" charset="0"/>
              <a:ea typeface="Courier New" charset="0"/>
              <a:cs typeface="Courier New" charset="0"/>
            </a:endParaRPr>
          </a:p>
          <a:p>
            <a:endParaRPr lang="en-US" dirty="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1304935283"/>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 6.5</a:t>
            </a:r>
          </a:p>
          <a:p>
            <a:r>
              <a:rPr lang="en-US" dirty="0" err="1"/>
              <a:t>get_vowels</a:t>
            </a:r>
            <a:endParaRPr lang="en-US" dirty="0"/>
          </a:p>
        </p:txBody>
      </p:sp>
    </p:spTree>
    <p:extLst>
      <p:ext uri="{BB962C8B-B14F-4D97-AF65-F5344CB8AC3E}">
        <p14:creationId xmlns:p14="http://schemas.microsoft.com/office/powerpoint/2010/main" val="3069481426"/>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bwMode="auto">
          <a:xfrm>
            <a:off x="533400" y="1600200"/>
            <a:ext cx="7904728" cy="258532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rtlCol="0">
            <a:spAutoFit/>
          </a:bodyPr>
          <a:lstStyle/>
          <a:p>
            <a:r>
              <a:rPr lang="en-US" b="1" dirty="0" err="1">
                <a:latin typeface="Courier New" charset="0"/>
                <a:ea typeface="Courier New" charset="0"/>
                <a:cs typeface="Courier New" charset="0"/>
              </a:rPr>
              <a:t>def</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get_vowels_in_word</a:t>
            </a:r>
            <a:r>
              <a:rPr lang="en-US" dirty="0">
                <a:latin typeface="Courier New" charset="0"/>
                <a:ea typeface="Courier New" charset="0"/>
                <a:cs typeface="Courier New" charset="0"/>
              </a:rPr>
              <a:t>(word):</a:t>
            </a:r>
          </a:p>
          <a:p>
            <a:r>
              <a:rPr lang="en-US" dirty="0">
                <a:latin typeface="Courier New" charset="0"/>
                <a:ea typeface="Courier New" charset="0"/>
                <a:cs typeface="Courier New" charset="0"/>
              </a:rPr>
              <a:t>    </a:t>
            </a:r>
            <a:r>
              <a:rPr lang="en-US" i="1" dirty="0">
                <a:solidFill>
                  <a:srgbClr val="92D050"/>
                </a:solidFill>
                <a:latin typeface="Courier New" charset="0"/>
                <a:ea typeface="Courier New" charset="0"/>
                <a:cs typeface="Courier New" charset="0"/>
              </a:rPr>
              <a:t>"""Return vowels in string word--include repeats."""</a:t>
            </a: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vowel_str</a:t>
            </a:r>
            <a:r>
              <a:rPr lang="en-US" dirty="0">
                <a:latin typeface="Courier New" charset="0"/>
                <a:ea typeface="Courier New" charset="0"/>
                <a:cs typeface="Courier New" charset="0"/>
              </a:rPr>
              <a:t> = </a:t>
            </a:r>
            <a:r>
              <a:rPr lang="en-US" i="1" dirty="0">
                <a:latin typeface="Courier New" charset="0"/>
                <a:ea typeface="Courier New" charset="0"/>
                <a:cs typeface="Courier New" charset="0"/>
              </a:rPr>
              <a:t>"</a:t>
            </a:r>
            <a:r>
              <a:rPr lang="en-US" i="1" dirty="0" err="1">
                <a:latin typeface="Courier New" charset="0"/>
                <a:ea typeface="Courier New" charset="0"/>
                <a:cs typeface="Courier New" charset="0"/>
              </a:rPr>
              <a:t>aeiou</a:t>
            </a:r>
            <a:r>
              <a:rPr lang="en-US" i="1" dirty="0">
                <a:latin typeface="Courier New" charset="0"/>
                <a:ea typeface="Courier New" charset="0"/>
                <a:cs typeface="Courier New" charset="0"/>
              </a:rPr>
              <a:t>"</a:t>
            </a:r>
          </a:p>
          <a:p>
            <a:r>
              <a:rPr lang="de-DE" dirty="0">
                <a:latin typeface="Courier New" charset="0"/>
                <a:ea typeface="Courier New" charset="0"/>
                <a:cs typeface="Courier New" charset="0"/>
              </a:rPr>
              <a:t>    </a:t>
            </a:r>
            <a:r>
              <a:rPr lang="de-DE" dirty="0" err="1">
                <a:latin typeface="Courier New" charset="0"/>
                <a:ea typeface="Courier New" charset="0"/>
                <a:cs typeface="Courier New" charset="0"/>
              </a:rPr>
              <a:t>vowels_in_word</a:t>
            </a:r>
            <a:r>
              <a:rPr lang="de-DE" dirty="0">
                <a:latin typeface="Courier New" charset="0"/>
                <a:ea typeface="Courier New" charset="0"/>
                <a:cs typeface="Courier New" charset="0"/>
              </a:rPr>
              <a:t> = ""</a:t>
            </a:r>
          </a:p>
          <a:p>
            <a:r>
              <a:rPr lang="de-DE" dirty="0">
                <a:latin typeface="Courier New" charset="0"/>
                <a:ea typeface="Courier New" charset="0"/>
                <a:cs typeface="Courier New" charset="0"/>
              </a:rPr>
              <a:t>    </a:t>
            </a:r>
            <a:r>
              <a:rPr lang="de-DE" b="1" dirty="0" err="1">
                <a:latin typeface="Courier New" charset="0"/>
                <a:ea typeface="Courier New" charset="0"/>
                <a:cs typeface="Courier New" charset="0"/>
              </a:rPr>
              <a:t>for</a:t>
            </a:r>
            <a:r>
              <a:rPr lang="de-DE" dirty="0">
                <a:latin typeface="Courier New" charset="0"/>
                <a:ea typeface="Courier New" charset="0"/>
                <a:cs typeface="Courier New" charset="0"/>
              </a:rPr>
              <a:t> </a:t>
            </a:r>
            <a:r>
              <a:rPr lang="de-DE" dirty="0" err="1">
                <a:latin typeface="Courier New" charset="0"/>
                <a:ea typeface="Courier New" charset="0"/>
                <a:cs typeface="Courier New" charset="0"/>
              </a:rPr>
              <a:t>char</a:t>
            </a:r>
            <a:r>
              <a:rPr lang="de-DE" dirty="0">
                <a:latin typeface="Courier New" charset="0"/>
                <a:ea typeface="Courier New" charset="0"/>
                <a:cs typeface="Courier New" charset="0"/>
              </a:rPr>
              <a:t> in </a:t>
            </a:r>
            <a:r>
              <a:rPr lang="de-DE" dirty="0" err="1">
                <a:latin typeface="Courier New" charset="0"/>
                <a:ea typeface="Courier New" charset="0"/>
                <a:cs typeface="Courier New" charset="0"/>
              </a:rPr>
              <a:t>word</a:t>
            </a:r>
            <a:r>
              <a:rPr lang="de-DE" dirty="0">
                <a:latin typeface="Courier New" charset="0"/>
                <a:ea typeface="Courier New" charset="0"/>
                <a:cs typeface="Courier New" charset="0"/>
              </a:rPr>
              <a:t>:</a:t>
            </a:r>
          </a:p>
          <a:p>
            <a:r>
              <a:rPr lang="de-DE" dirty="0">
                <a:latin typeface="Courier New" charset="0"/>
                <a:ea typeface="Courier New" charset="0"/>
                <a:cs typeface="Courier New" charset="0"/>
              </a:rPr>
              <a:t>        </a:t>
            </a:r>
            <a:r>
              <a:rPr lang="de-DE" b="1" dirty="0" err="1">
                <a:latin typeface="Courier New" charset="0"/>
                <a:ea typeface="Courier New" charset="0"/>
                <a:cs typeface="Courier New" charset="0"/>
              </a:rPr>
              <a:t>if</a:t>
            </a:r>
            <a:r>
              <a:rPr lang="de-DE" dirty="0">
                <a:latin typeface="Courier New" charset="0"/>
                <a:ea typeface="Courier New" charset="0"/>
                <a:cs typeface="Courier New" charset="0"/>
              </a:rPr>
              <a:t> </a:t>
            </a:r>
            <a:r>
              <a:rPr lang="de-DE" dirty="0" err="1">
                <a:latin typeface="Courier New" charset="0"/>
                <a:ea typeface="Courier New" charset="0"/>
                <a:cs typeface="Courier New" charset="0"/>
              </a:rPr>
              <a:t>char</a:t>
            </a:r>
            <a:r>
              <a:rPr lang="de-DE" dirty="0">
                <a:latin typeface="Courier New" charset="0"/>
                <a:ea typeface="Courier New" charset="0"/>
                <a:cs typeface="Courier New" charset="0"/>
              </a:rPr>
              <a:t> </a:t>
            </a:r>
            <a:r>
              <a:rPr lang="de-DE" b="1" dirty="0">
                <a:latin typeface="Courier New" charset="0"/>
                <a:ea typeface="Courier New" charset="0"/>
                <a:cs typeface="Courier New" charset="0"/>
              </a:rPr>
              <a:t>in</a:t>
            </a:r>
            <a:r>
              <a:rPr lang="de-DE" dirty="0">
                <a:latin typeface="Courier New" charset="0"/>
                <a:ea typeface="Courier New" charset="0"/>
                <a:cs typeface="Courier New" charset="0"/>
              </a:rPr>
              <a:t> </a:t>
            </a:r>
            <a:r>
              <a:rPr lang="de-DE" dirty="0" err="1">
                <a:latin typeface="Courier New" charset="0"/>
                <a:ea typeface="Courier New" charset="0"/>
                <a:cs typeface="Courier New" charset="0"/>
              </a:rPr>
              <a:t>vowel_str</a:t>
            </a:r>
            <a:r>
              <a:rPr lang="de-DE" dirty="0">
                <a:latin typeface="Courier New" charset="0"/>
                <a:ea typeface="Courier New" charset="0"/>
                <a:cs typeface="Courier New" charset="0"/>
              </a:rPr>
              <a:t>:</a:t>
            </a:r>
          </a:p>
          <a:p>
            <a:r>
              <a:rPr lang="de-DE" dirty="0">
                <a:latin typeface="Courier New" charset="0"/>
                <a:ea typeface="Courier New" charset="0"/>
                <a:cs typeface="Courier New" charset="0"/>
              </a:rPr>
              <a:t>            </a:t>
            </a:r>
            <a:r>
              <a:rPr lang="de-DE" dirty="0" err="1">
                <a:latin typeface="Courier New" charset="0"/>
                <a:ea typeface="Courier New" charset="0"/>
                <a:cs typeface="Courier New" charset="0"/>
              </a:rPr>
              <a:t>vowels_in_word</a:t>
            </a:r>
            <a:r>
              <a:rPr lang="de-DE" dirty="0">
                <a:latin typeface="Courier New" charset="0"/>
                <a:ea typeface="Courier New" charset="0"/>
                <a:cs typeface="Courier New" charset="0"/>
              </a:rPr>
              <a:t> += </a:t>
            </a:r>
            <a:r>
              <a:rPr lang="de-DE" dirty="0" err="1">
                <a:latin typeface="Courier New" charset="0"/>
                <a:ea typeface="Courier New" charset="0"/>
                <a:cs typeface="Courier New" charset="0"/>
              </a:rPr>
              <a:t>char</a:t>
            </a:r>
            <a:endParaRPr lang="de-DE" dirty="0">
              <a:latin typeface="Courier New" charset="0"/>
              <a:ea typeface="Courier New" charset="0"/>
              <a:cs typeface="Courier New" charset="0"/>
            </a:endParaRPr>
          </a:p>
          <a:p>
            <a:r>
              <a:rPr lang="de-DE" dirty="0">
                <a:latin typeface="Courier New" charset="0"/>
                <a:ea typeface="Courier New" charset="0"/>
                <a:cs typeface="Courier New" charset="0"/>
              </a:rPr>
              <a:t>    </a:t>
            </a:r>
            <a:r>
              <a:rPr lang="de-DE" b="1" dirty="0" err="1">
                <a:latin typeface="Courier New" charset="0"/>
                <a:ea typeface="Courier New" charset="0"/>
                <a:cs typeface="Courier New" charset="0"/>
              </a:rPr>
              <a:t>return</a:t>
            </a:r>
            <a:r>
              <a:rPr lang="de-DE" dirty="0">
                <a:latin typeface="Courier New" charset="0"/>
                <a:ea typeface="Courier New" charset="0"/>
                <a:cs typeface="Courier New" charset="0"/>
              </a:rPr>
              <a:t> </a:t>
            </a:r>
            <a:r>
              <a:rPr lang="de-DE" dirty="0" err="1">
                <a:latin typeface="Courier New" charset="0"/>
                <a:ea typeface="Courier New" charset="0"/>
                <a:cs typeface="Courier New" charset="0"/>
              </a:rPr>
              <a:t>vowels_in_word</a:t>
            </a:r>
            <a:endParaRPr lang="de-DE" dirty="0">
              <a:latin typeface="Courier New" charset="0"/>
              <a:ea typeface="Courier New" charset="0"/>
              <a:cs typeface="Courier New" charset="0"/>
            </a:endParaRPr>
          </a:p>
          <a:p>
            <a:endParaRPr lang="en-US" dirty="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1919727941"/>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 6.6</a:t>
            </a:r>
          </a:p>
          <a:p>
            <a:r>
              <a:rPr lang="en-US" dirty="0"/>
              <a:t>Full Solution</a:t>
            </a:r>
          </a:p>
        </p:txBody>
      </p:sp>
    </p:spTree>
    <p:extLst>
      <p:ext uri="{BB962C8B-B14F-4D97-AF65-F5344CB8AC3E}">
        <p14:creationId xmlns:p14="http://schemas.microsoft.com/office/powerpoint/2010/main" val="1668579716"/>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bwMode="auto">
          <a:xfrm>
            <a:off x="-76200" y="-76200"/>
            <a:ext cx="8454559" cy="56938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rtlCol="0">
            <a:spAutoFit/>
          </a:bodyPr>
          <a:lstStyle/>
          <a:p>
            <a:r>
              <a:rPr lang="en-US" sz="1400" dirty="0">
                <a:latin typeface="Courier New" charset="0"/>
                <a:ea typeface="Courier New" charset="0"/>
                <a:cs typeface="Courier New" charset="0"/>
              </a:rPr>
              <a:t># Find a word with a single example of the vowels a, e, </a:t>
            </a:r>
            <a:r>
              <a:rPr lang="en-US" sz="1400" dirty="0" err="1">
                <a:latin typeface="Courier New" charset="0"/>
                <a:ea typeface="Courier New" charset="0"/>
                <a:cs typeface="Courier New" charset="0"/>
              </a:rPr>
              <a:t>i</a:t>
            </a:r>
            <a:r>
              <a:rPr lang="en-US" sz="1400" dirty="0">
                <a:latin typeface="Courier New" charset="0"/>
                <a:ea typeface="Courier New" charset="0"/>
                <a:cs typeface="Courier New" charset="0"/>
              </a:rPr>
              <a:t>, o, u in that order</a:t>
            </a:r>
          </a:p>
          <a:p>
            <a:endParaRPr lang="en-US" sz="1400" dirty="0">
              <a:latin typeface="Courier New" charset="0"/>
              <a:ea typeface="Courier New" charset="0"/>
              <a:cs typeface="Courier New" charset="0"/>
            </a:endParaRPr>
          </a:p>
          <a:p>
            <a:r>
              <a:rPr lang="en-US" sz="1400" dirty="0" err="1">
                <a:latin typeface="Courier New" charset="0"/>
                <a:ea typeface="Courier New" charset="0"/>
                <a:cs typeface="Courier New" charset="0"/>
              </a:rPr>
              <a:t>data_file</a:t>
            </a:r>
            <a:r>
              <a:rPr lang="en-US" sz="1400" dirty="0">
                <a:latin typeface="Courier New" charset="0"/>
                <a:ea typeface="Courier New" charset="0"/>
                <a:cs typeface="Courier New" charset="0"/>
              </a:rPr>
              <a:t> = </a:t>
            </a:r>
            <a:r>
              <a:rPr lang="en-US" sz="1400" i="1" dirty="0">
                <a:latin typeface="Courier New" charset="0"/>
                <a:ea typeface="Courier New" charset="0"/>
                <a:cs typeface="Courier New" charset="0"/>
              </a:rPr>
              <a:t>open</a:t>
            </a:r>
            <a:r>
              <a:rPr lang="en-US" sz="1400" dirty="0">
                <a:latin typeface="Courier New" charset="0"/>
                <a:ea typeface="Courier New" charset="0"/>
                <a:cs typeface="Courier New" charset="0"/>
              </a:rPr>
              <a:t>(</a:t>
            </a:r>
            <a:r>
              <a:rPr lang="en-US" sz="1400" i="1" dirty="0">
                <a:latin typeface="Courier New" charset="0"/>
                <a:ea typeface="Courier New" charset="0"/>
                <a:cs typeface="Courier New" charset="0"/>
              </a:rPr>
              <a:t>"</a:t>
            </a:r>
            <a:r>
              <a:rPr lang="en-US" sz="1400" i="1" dirty="0" err="1">
                <a:latin typeface="Courier New" charset="0"/>
                <a:ea typeface="Courier New" charset="0"/>
                <a:cs typeface="Courier New" charset="0"/>
              </a:rPr>
              <a:t>dictionary.txt</a:t>
            </a:r>
            <a:r>
              <a:rPr lang="en-US" sz="1400" i="1" dirty="0">
                <a:latin typeface="Courier New" charset="0"/>
                <a:ea typeface="Courier New" charset="0"/>
                <a:cs typeface="Courier New" charset="0"/>
              </a:rPr>
              <a:t>"</a:t>
            </a:r>
            <a:r>
              <a:rPr lang="en-US" sz="1400" dirty="0">
                <a:latin typeface="Courier New" charset="0"/>
                <a:ea typeface="Courier New" charset="0"/>
                <a:cs typeface="Courier New" charset="0"/>
              </a:rPr>
              <a:t>, </a:t>
            </a:r>
            <a:r>
              <a:rPr lang="en-US" sz="1400" i="1" dirty="0">
                <a:latin typeface="Courier New" charset="0"/>
                <a:ea typeface="Courier New" charset="0"/>
                <a:cs typeface="Courier New" charset="0"/>
              </a:rPr>
              <a:t>"r"</a:t>
            </a:r>
            <a:r>
              <a:rPr lang="en-US" sz="1400" dirty="0">
                <a:latin typeface="Courier New" charset="0"/>
                <a:ea typeface="Courier New" charset="0"/>
                <a:cs typeface="Courier New" charset="0"/>
              </a:rPr>
              <a:t>)</a:t>
            </a:r>
          </a:p>
          <a:p>
            <a:endParaRPr lang="en-US" sz="1400" dirty="0">
              <a:latin typeface="Courier New" charset="0"/>
              <a:ea typeface="Courier New" charset="0"/>
              <a:cs typeface="Courier New" charset="0"/>
            </a:endParaRPr>
          </a:p>
          <a:p>
            <a:r>
              <a:rPr lang="en-US" sz="1400" b="1" dirty="0" err="1">
                <a:latin typeface="Courier New" charset="0"/>
                <a:ea typeface="Courier New" charset="0"/>
                <a:cs typeface="Courier New" charset="0"/>
              </a:rPr>
              <a:t>def</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clean_word</a:t>
            </a:r>
            <a:r>
              <a:rPr lang="en-US" sz="1400" dirty="0">
                <a:latin typeface="Courier New" charset="0"/>
                <a:ea typeface="Courier New" charset="0"/>
                <a:cs typeface="Courier New" charset="0"/>
              </a:rPr>
              <a:t>(word):</a:t>
            </a:r>
          </a:p>
          <a:p>
            <a:r>
              <a:rPr lang="en-US" sz="1400" dirty="0">
                <a:latin typeface="Courier New" charset="0"/>
                <a:ea typeface="Courier New" charset="0"/>
                <a:cs typeface="Courier New" charset="0"/>
              </a:rPr>
              <a:t>    </a:t>
            </a:r>
            <a:r>
              <a:rPr lang="en-US" sz="1400" i="1" dirty="0">
                <a:solidFill>
                  <a:srgbClr val="92D050"/>
                </a:solidFill>
                <a:latin typeface="Courier New" charset="0"/>
                <a:ea typeface="Courier New" charset="0"/>
                <a:cs typeface="Courier New" charset="0"/>
              </a:rPr>
              <a:t>"""Return word in lower case stripped of whitespace."""</a:t>
            </a:r>
          </a:p>
          <a:p>
            <a:r>
              <a:rPr lang="en-US" sz="1400" dirty="0">
                <a:latin typeface="Courier New" charset="0"/>
                <a:ea typeface="Courier New" charset="0"/>
                <a:cs typeface="Courier New" charset="0"/>
              </a:rPr>
              <a:t>    </a:t>
            </a:r>
            <a:r>
              <a:rPr lang="en-US" sz="1400" b="1" dirty="0">
                <a:latin typeface="Courier New" charset="0"/>
                <a:ea typeface="Courier New" charset="0"/>
                <a:cs typeface="Courier New" charset="0"/>
              </a:rPr>
              <a:t>return</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word.strip</a:t>
            </a:r>
            <a:r>
              <a:rPr lang="en-US" sz="1400" dirty="0">
                <a:latin typeface="Courier New" charset="0"/>
                <a:ea typeface="Courier New" charset="0"/>
                <a:cs typeface="Courier New" charset="0"/>
              </a:rPr>
              <a:t>().lower()</a:t>
            </a:r>
          </a:p>
          <a:p>
            <a:endParaRPr lang="en-US" sz="1400" dirty="0">
              <a:latin typeface="Courier New" charset="0"/>
              <a:ea typeface="Courier New" charset="0"/>
              <a:cs typeface="Courier New" charset="0"/>
            </a:endParaRPr>
          </a:p>
          <a:p>
            <a:r>
              <a:rPr lang="en-US" sz="1400" b="1" dirty="0" err="1">
                <a:latin typeface="Courier New" charset="0"/>
                <a:ea typeface="Courier New" charset="0"/>
                <a:cs typeface="Courier New" charset="0"/>
              </a:rPr>
              <a:t>def</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get_vowels_in_word</a:t>
            </a:r>
            <a:r>
              <a:rPr lang="en-US" sz="1400" dirty="0">
                <a:latin typeface="Courier New" charset="0"/>
                <a:ea typeface="Courier New" charset="0"/>
                <a:cs typeface="Courier New" charset="0"/>
              </a:rPr>
              <a:t>(word):</a:t>
            </a:r>
          </a:p>
          <a:p>
            <a:r>
              <a:rPr lang="en-US" sz="1400" dirty="0">
                <a:latin typeface="Courier New" charset="0"/>
                <a:ea typeface="Courier New" charset="0"/>
                <a:cs typeface="Courier New" charset="0"/>
              </a:rPr>
              <a:t>    </a:t>
            </a:r>
            <a:r>
              <a:rPr lang="en-US" sz="1400" i="1" dirty="0">
                <a:solidFill>
                  <a:srgbClr val="92D050"/>
                </a:solidFill>
                <a:latin typeface="Courier New" charset="0"/>
                <a:ea typeface="Courier New" charset="0"/>
                <a:cs typeface="Courier New" charset="0"/>
              </a:rPr>
              <a:t>"""Return vowels in string word--include repeats."""</a:t>
            </a:r>
          </a:p>
          <a:p>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vowel_str</a:t>
            </a:r>
            <a:r>
              <a:rPr lang="en-US" sz="1400" dirty="0">
                <a:latin typeface="Courier New" charset="0"/>
                <a:ea typeface="Courier New" charset="0"/>
                <a:cs typeface="Courier New" charset="0"/>
              </a:rPr>
              <a:t> = </a:t>
            </a:r>
            <a:r>
              <a:rPr lang="en-US" sz="1400" i="1" dirty="0">
                <a:latin typeface="Courier New" charset="0"/>
                <a:ea typeface="Courier New" charset="0"/>
                <a:cs typeface="Courier New" charset="0"/>
              </a:rPr>
              <a:t>"</a:t>
            </a:r>
            <a:r>
              <a:rPr lang="en-US" sz="1400" i="1" dirty="0" err="1">
                <a:latin typeface="Courier New" charset="0"/>
                <a:ea typeface="Courier New" charset="0"/>
                <a:cs typeface="Courier New" charset="0"/>
              </a:rPr>
              <a:t>aeiou</a:t>
            </a:r>
            <a:r>
              <a:rPr lang="en-US" sz="1400" i="1" dirty="0">
                <a:latin typeface="Courier New" charset="0"/>
                <a:ea typeface="Courier New" charset="0"/>
                <a:cs typeface="Courier New" charset="0"/>
              </a:rPr>
              <a:t>"</a:t>
            </a:r>
          </a:p>
          <a:p>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vowels_in_word</a:t>
            </a:r>
            <a:r>
              <a:rPr lang="de-DE" sz="1400" dirty="0">
                <a:latin typeface="Courier New" charset="0"/>
                <a:ea typeface="Courier New" charset="0"/>
                <a:cs typeface="Courier New" charset="0"/>
              </a:rPr>
              <a:t> = ""</a:t>
            </a:r>
          </a:p>
          <a:p>
            <a:r>
              <a:rPr lang="de-DE" sz="1400" dirty="0">
                <a:latin typeface="Courier New" charset="0"/>
                <a:ea typeface="Courier New" charset="0"/>
                <a:cs typeface="Courier New" charset="0"/>
              </a:rPr>
              <a:t>    </a:t>
            </a:r>
            <a:r>
              <a:rPr lang="de-DE" sz="1400" b="1" dirty="0" err="1">
                <a:latin typeface="Courier New" charset="0"/>
                <a:ea typeface="Courier New" charset="0"/>
                <a:cs typeface="Courier New" charset="0"/>
              </a:rPr>
              <a:t>for</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char</a:t>
            </a:r>
            <a:r>
              <a:rPr lang="de-DE" sz="1400" dirty="0">
                <a:latin typeface="Courier New" charset="0"/>
                <a:ea typeface="Courier New" charset="0"/>
                <a:cs typeface="Courier New" charset="0"/>
              </a:rPr>
              <a:t> in </a:t>
            </a:r>
            <a:r>
              <a:rPr lang="de-DE" sz="1400" dirty="0" err="1">
                <a:latin typeface="Courier New" charset="0"/>
                <a:ea typeface="Courier New" charset="0"/>
                <a:cs typeface="Courier New" charset="0"/>
              </a:rPr>
              <a:t>word</a:t>
            </a:r>
            <a:r>
              <a:rPr lang="de-DE" sz="1400" dirty="0">
                <a:latin typeface="Courier New" charset="0"/>
                <a:ea typeface="Courier New" charset="0"/>
                <a:cs typeface="Courier New" charset="0"/>
              </a:rPr>
              <a:t>:</a:t>
            </a:r>
          </a:p>
          <a:p>
            <a:r>
              <a:rPr lang="de-DE" sz="1400" dirty="0">
                <a:latin typeface="Courier New" charset="0"/>
                <a:ea typeface="Courier New" charset="0"/>
                <a:cs typeface="Courier New" charset="0"/>
              </a:rPr>
              <a:t>        </a:t>
            </a:r>
            <a:r>
              <a:rPr lang="de-DE" sz="1400" b="1" dirty="0" err="1">
                <a:latin typeface="Courier New" charset="0"/>
                <a:ea typeface="Courier New" charset="0"/>
                <a:cs typeface="Courier New" charset="0"/>
              </a:rPr>
              <a:t>if</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char</a:t>
            </a:r>
            <a:r>
              <a:rPr lang="de-DE" sz="1400" dirty="0">
                <a:latin typeface="Courier New" charset="0"/>
                <a:ea typeface="Courier New" charset="0"/>
                <a:cs typeface="Courier New" charset="0"/>
              </a:rPr>
              <a:t> </a:t>
            </a:r>
            <a:r>
              <a:rPr lang="de-DE" sz="1400" b="1" dirty="0">
                <a:latin typeface="Courier New" charset="0"/>
                <a:ea typeface="Courier New" charset="0"/>
                <a:cs typeface="Courier New" charset="0"/>
              </a:rPr>
              <a:t>in</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vowel_str</a:t>
            </a:r>
            <a:r>
              <a:rPr lang="de-DE" sz="1400" dirty="0">
                <a:latin typeface="Courier New" charset="0"/>
                <a:ea typeface="Courier New" charset="0"/>
                <a:cs typeface="Courier New" charset="0"/>
              </a:rPr>
              <a:t>:</a:t>
            </a:r>
          </a:p>
          <a:p>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vowels_in_word</a:t>
            </a:r>
            <a:r>
              <a:rPr lang="de-DE" sz="1400" dirty="0">
                <a:latin typeface="Courier New" charset="0"/>
                <a:ea typeface="Courier New" charset="0"/>
                <a:cs typeface="Courier New" charset="0"/>
              </a:rPr>
              <a:t> += </a:t>
            </a:r>
            <a:r>
              <a:rPr lang="de-DE" sz="1400" dirty="0" err="1">
                <a:latin typeface="Courier New" charset="0"/>
                <a:ea typeface="Courier New" charset="0"/>
                <a:cs typeface="Courier New" charset="0"/>
              </a:rPr>
              <a:t>char</a:t>
            </a:r>
            <a:endParaRPr lang="de-DE" sz="1400" dirty="0">
              <a:latin typeface="Courier New" charset="0"/>
              <a:ea typeface="Courier New" charset="0"/>
              <a:cs typeface="Courier New" charset="0"/>
            </a:endParaRPr>
          </a:p>
          <a:p>
            <a:r>
              <a:rPr lang="de-DE" sz="1400" dirty="0">
                <a:latin typeface="Courier New" charset="0"/>
                <a:ea typeface="Courier New" charset="0"/>
                <a:cs typeface="Courier New" charset="0"/>
              </a:rPr>
              <a:t>    </a:t>
            </a:r>
            <a:r>
              <a:rPr lang="de-DE" sz="1400" b="1" dirty="0" err="1">
                <a:latin typeface="Courier New" charset="0"/>
                <a:ea typeface="Courier New" charset="0"/>
                <a:cs typeface="Courier New" charset="0"/>
              </a:rPr>
              <a:t>return</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vowels_in_word</a:t>
            </a:r>
            <a:endParaRPr lang="de-DE" sz="1400" dirty="0">
              <a:latin typeface="Courier New" charset="0"/>
              <a:ea typeface="Courier New" charset="0"/>
              <a:cs typeface="Courier New" charset="0"/>
            </a:endParaRPr>
          </a:p>
          <a:p>
            <a:r>
              <a:rPr lang="de-DE" sz="1400" dirty="0">
                <a:latin typeface="Courier New" charset="0"/>
                <a:ea typeface="Courier New" charset="0"/>
                <a:cs typeface="Courier New" charset="0"/>
              </a:rPr>
              <a:t>           </a:t>
            </a:r>
          </a:p>
          <a:p>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main</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program</a:t>
            </a:r>
            <a:endParaRPr lang="de-DE" sz="1400" dirty="0">
              <a:latin typeface="Courier New" charset="0"/>
              <a:ea typeface="Courier New" charset="0"/>
              <a:cs typeface="Courier New" charset="0"/>
            </a:endParaRPr>
          </a:p>
          <a:p>
            <a:r>
              <a:rPr lang="de-DE" sz="1400" b="1" dirty="0" err="1">
                <a:latin typeface="Courier New" charset="0"/>
                <a:ea typeface="Courier New" charset="0"/>
                <a:cs typeface="Courier New" charset="0"/>
              </a:rPr>
              <a:t>print</a:t>
            </a:r>
            <a:r>
              <a:rPr lang="de-DE" sz="1400" dirty="0">
                <a:latin typeface="Courier New" charset="0"/>
                <a:ea typeface="Courier New" charset="0"/>
                <a:cs typeface="Courier New" charset="0"/>
              </a:rPr>
              <a:t>("Find </a:t>
            </a:r>
            <a:r>
              <a:rPr lang="de-DE" sz="1400" dirty="0" err="1">
                <a:latin typeface="Courier New" charset="0"/>
                <a:ea typeface="Courier New" charset="0"/>
                <a:cs typeface="Courier New" charset="0"/>
              </a:rPr>
              <a:t>words</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containing</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vowels</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aeiou</a:t>
            </a:r>
            <a:r>
              <a:rPr lang="de-DE" sz="1400" dirty="0">
                <a:latin typeface="Courier New" charset="0"/>
                <a:ea typeface="Courier New" charset="0"/>
                <a:cs typeface="Courier New" charset="0"/>
              </a:rPr>
              <a:t>' in </a:t>
            </a:r>
            <a:r>
              <a:rPr lang="de-DE" sz="1400" dirty="0" err="1">
                <a:latin typeface="Courier New" charset="0"/>
                <a:ea typeface="Courier New" charset="0"/>
                <a:cs typeface="Courier New" charset="0"/>
              </a:rPr>
              <a:t>that</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order</a:t>
            </a:r>
            <a:r>
              <a:rPr lang="de-DE" sz="1400" dirty="0">
                <a:latin typeface="Courier New" charset="0"/>
                <a:ea typeface="Courier New" charset="0"/>
                <a:cs typeface="Courier New" charset="0"/>
              </a:rPr>
              <a:t>:")</a:t>
            </a:r>
          </a:p>
          <a:p>
            <a:r>
              <a:rPr lang="de-DE" sz="1400" b="1" dirty="0" err="1">
                <a:latin typeface="Courier New" charset="0"/>
                <a:ea typeface="Courier New" charset="0"/>
                <a:cs typeface="Courier New" charset="0"/>
              </a:rPr>
              <a:t>for</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word</a:t>
            </a:r>
            <a:r>
              <a:rPr lang="de-DE" sz="1400" dirty="0">
                <a:latin typeface="Courier New" charset="0"/>
                <a:ea typeface="Courier New" charset="0"/>
                <a:cs typeface="Courier New" charset="0"/>
              </a:rPr>
              <a:t> </a:t>
            </a:r>
            <a:r>
              <a:rPr lang="de-DE" sz="1400" b="1" dirty="0">
                <a:latin typeface="Courier New" charset="0"/>
                <a:ea typeface="Courier New" charset="0"/>
                <a:cs typeface="Courier New" charset="0"/>
              </a:rPr>
              <a:t>in</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data_file</a:t>
            </a:r>
            <a:r>
              <a:rPr lang="de-DE" sz="1400" dirty="0">
                <a:latin typeface="Courier New" charset="0"/>
                <a:ea typeface="Courier New" charset="0"/>
                <a:cs typeface="Courier New" charset="0"/>
              </a:rPr>
              <a:t>:      </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for</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each</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word</a:t>
            </a:r>
            <a:r>
              <a:rPr lang="de-DE" sz="1400" i="1" dirty="0">
                <a:solidFill>
                  <a:srgbClr val="92D050"/>
                </a:solidFill>
                <a:latin typeface="Courier New" charset="0"/>
                <a:ea typeface="Courier New" charset="0"/>
                <a:cs typeface="Courier New" charset="0"/>
              </a:rPr>
              <a:t> in </a:t>
            </a:r>
            <a:r>
              <a:rPr lang="de-DE" sz="1400" i="1" dirty="0" err="1">
                <a:solidFill>
                  <a:srgbClr val="92D050"/>
                </a:solidFill>
                <a:latin typeface="Courier New" charset="0"/>
                <a:ea typeface="Courier New" charset="0"/>
                <a:cs typeface="Courier New" charset="0"/>
              </a:rPr>
              <a:t>the</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file</a:t>
            </a:r>
            <a:endParaRPr lang="de-DE" sz="1400" i="1" dirty="0">
              <a:solidFill>
                <a:srgbClr val="92D050"/>
              </a:solidFill>
              <a:latin typeface="Courier New" charset="0"/>
              <a:ea typeface="Courier New" charset="0"/>
              <a:cs typeface="Courier New" charset="0"/>
            </a:endParaRPr>
          </a:p>
          <a:p>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word</a:t>
            </a:r>
            <a:r>
              <a:rPr lang="de-DE" sz="1400" dirty="0">
                <a:latin typeface="Courier New" charset="0"/>
                <a:ea typeface="Courier New" charset="0"/>
                <a:cs typeface="Courier New" charset="0"/>
              </a:rPr>
              <a:t> = </a:t>
            </a:r>
            <a:r>
              <a:rPr lang="de-DE" sz="1400" dirty="0" err="1">
                <a:latin typeface="Courier New" charset="0"/>
                <a:ea typeface="Courier New" charset="0"/>
                <a:cs typeface="Courier New" charset="0"/>
              </a:rPr>
              <a:t>clean_word</a:t>
            </a:r>
            <a:r>
              <a:rPr lang="de-DE" sz="1400" dirty="0">
                <a:latin typeface="Courier New" charset="0"/>
                <a:ea typeface="Courier New" charset="0"/>
                <a:cs typeface="Courier New" charset="0"/>
              </a:rPr>
              <a:t>(</a:t>
            </a:r>
            <a:r>
              <a:rPr lang="de-DE" sz="1400" dirty="0" err="1">
                <a:latin typeface="Courier New" charset="0"/>
                <a:ea typeface="Courier New" charset="0"/>
                <a:cs typeface="Courier New" charset="0"/>
              </a:rPr>
              <a:t>word</a:t>
            </a:r>
            <a:r>
              <a:rPr lang="de-DE" sz="1400" dirty="0">
                <a:latin typeface="Courier New" charset="0"/>
                <a:ea typeface="Courier New" charset="0"/>
                <a:cs typeface="Courier New" charset="0"/>
              </a:rPr>
              <a:t>) </a:t>
            </a:r>
            <a:r>
              <a:rPr lang="de-DE" sz="1400" i="1" dirty="0">
                <a:solidFill>
                  <a:srgbClr val="92D050"/>
                </a:solidFill>
                <a:latin typeface="Courier New" charset="0"/>
                <a:ea typeface="Courier New" charset="0"/>
                <a:cs typeface="Courier New" charset="0"/>
              </a:rPr>
              <a:t># clean </a:t>
            </a:r>
            <a:r>
              <a:rPr lang="de-DE" sz="1400" i="1" dirty="0" err="1">
                <a:solidFill>
                  <a:srgbClr val="92D050"/>
                </a:solidFill>
                <a:latin typeface="Courier New" charset="0"/>
                <a:ea typeface="Courier New" charset="0"/>
                <a:cs typeface="Courier New" charset="0"/>
              </a:rPr>
              <a:t>the</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word</a:t>
            </a:r>
            <a:endParaRPr lang="de-DE" sz="1400" i="1" dirty="0">
              <a:solidFill>
                <a:srgbClr val="92D050"/>
              </a:solidFill>
              <a:latin typeface="Courier New" charset="0"/>
              <a:ea typeface="Courier New" charset="0"/>
              <a:cs typeface="Courier New" charset="0"/>
            </a:endParaRPr>
          </a:p>
          <a:p>
            <a:r>
              <a:rPr lang="de-DE" sz="1400" dirty="0">
                <a:latin typeface="Courier New" charset="0"/>
                <a:ea typeface="Courier New" charset="0"/>
                <a:cs typeface="Courier New" charset="0"/>
              </a:rPr>
              <a:t>    </a:t>
            </a:r>
            <a:r>
              <a:rPr lang="de-DE" sz="1400" b="1" dirty="0" err="1">
                <a:latin typeface="Courier New" charset="0"/>
                <a:ea typeface="Courier New" charset="0"/>
                <a:cs typeface="Courier New" charset="0"/>
              </a:rPr>
              <a:t>if</a:t>
            </a:r>
            <a:r>
              <a:rPr lang="de-DE" sz="1400" dirty="0">
                <a:latin typeface="Courier New" charset="0"/>
                <a:ea typeface="Courier New" charset="0"/>
                <a:cs typeface="Courier New" charset="0"/>
              </a:rPr>
              <a:t> </a:t>
            </a:r>
            <a:r>
              <a:rPr lang="de-DE" sz="1400" dirty="0" err="1">
                <a:latin typeface="Courier New" charset="0"/>
                <a:ea typeface="Courier New" charset="0"/>
                <a:cs typeface="Courier New" charset="0"/>
              </a:rPr>
              <a:t>len</a:t>
            </a:r>
            <a:r>
              <a:rPr lang="de-DE" sz="1400" dirty="0">
                <a:latin typeface="Courier New" charset="0"/>
                <a:ea typeface="Courier New" charset="0"/>
                <a:cs typeface="Courier New" charset="0"/>
              </a:rPr>
              <a:t>(</a:t>
            </a:r>
            <a:r>
              <a:rPr lang="de-DE" sz="1400" dirty="0" err="1">
                <a:latin typeface="Courier New" charset="0"/>
                <a:ea typeface="Courier New" charset="0"/>
                <a:cs typeface="Courier New" charset="0"/>
              </a:rPr>
              <a:t>word</a:t>
            </a:r>
            <a:r>
              <a:rPr lang="de-DE" sz="1400" dirty="0">
                <a:latin typeface="Courier New" charset="0"/>
                <a:ea typeface="Courier New" charset="0"/>
                <a:cs typeface="Courier New" charset="0"/>
              </a:rPr>
              <a:t>) &lt;= 6:      </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if</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word</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is</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too</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small</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skip</a:t>
            </a:r>
            <a:r>
              <a:rPr lang="de-DE" sz="1400" i="1" dirty="0">
                <a:solidFill>
                  <a:srgbClr val="92D050"/>
                </a:solidFill>
                <a:latin typeface="Courier New" charset="0"/>
                <a:ea typeface="Courier New" charset="0"/>
                <a:cs typeface="Courier New" charset="0"/>
              </a:rPr>
              <a:t> </a:t>
            </a:r>
            <a:r>
              <a:rPr lang="de-DE" sz="1400" i="1" dirty="0" err="1">
                <a:solidFill>
                  <a:srgbClr val="92D050"/>
                </a:solidFill>
                <a:latin typeface="Courier New" charset="0"/>
                <a:ea typeface="Courier New" charset="0"/>
                <a:cs typeface="Courier New" charset="0"/>
              </a:rPr>
              <a:t>it</a:t>
            </a:r>
            <a:endParaRPr lang="de-DE" sz="1400" i="1" dirty="0">
              <a:solidFill>
                <a:srgbClr val="92D050"/>
              </a:solidFill>
              <a:latin typeface="Courier New" charset="0"/>
              <a:ea typeface="Courier New" charset="0"/>
              <a:cs typeface="Courier New" charset="0"/>
            </a:endParaRPr>
          </a:p>
          <a:p>
            <a:r>
              <a:rPr lang="ro-RO" sz="1400" dirty="0">
                <a:latin typeface="Courier New" charset="0"/>
                <a:ea typeface="Courier New" charset="0"/>
                <a:cs typeface="Courier New" charset="0"/>
              </a:rPr>
              <a:t>        </a:t>
            </a:r>
            <a:r>
              <a:rPr lang="ro-RO" sz="1400" b="1" dirty="0">
                <a:latin typeface="Courier New" charset="0"/>
                <a:ea typeface="Courier New" charset="0"/>
                <a:cs typeface="Courier New" charset="0"/>
              </a:rPr>
              <a:t>continue</a:t>
            </a:r>
          </a:p>
          <a:p>
            <a:r>
              <a:rPr lang="ro-RO" sz="1400" dirty="0">
                <a:latin typeface="Courier New" charset="0"/>
                <a:ea typeface="Courier New" charset="0"/>
                <a:cs typeface="Courier New" charset="0"/>
              </a:rPr>
              <a:t>    </a:t>
            </a:r>
            <a:r>
              <a:rPr lang="ro-RO" sz="1400" dirty="0" err="1">
                <a:latin typeface="Courier New" charset="0"/>
                <a:ea typeface="Courier New" charset="0"/>
                <a:cs typeface="Courier New" charset="0"/>
              </a:rPr>
              <a:t>vowel_str</a:t>
            </a:r>
            <a:r>
              <a:rPr lang="ro-RO" sz="1400" dirty="0">
                <a:latin typeface="Courier New" charset="0"/>
                <a:ea typeface="Courier New" charset="0"/>
                <a:cs typeface="Courier New" charset="0"/>
              </a:rPr>
              <a:t> = </a:t>
            </a:r>
            <a:r>
              <a:rPr lang="ro-RO" sz="1400" dirty="0" err="1">
                <a:latin typeface="Courier New" charset="0"/>
                <a:ea typeface="Courier New" charset="0"/>
                <a:cs typeface="Courier New" charset="0"/>
              </a:rPr>
              <a:t>get_vowels_in_word</a:t>
            </a:r>
            <a:r>
              <a:rPr lang="ro-RO" sz="1400" dirty="0">
                <a:latin typeface="Courier New" charset="0"/>
                <a:ea typeface="Courier New" charset="0"/>
                <a:cs typeface="Courier New" charset="0"/>
              </a:rPr>
              <a:t>(</a:t>
            </a:r>
            <a:r>
              <a:rPr lang="ro-RO" sz="1400" dirty="0" err="1">
                <a:latin typeface="Courier New" charset="0"/>
                <a:ea typeface="Courier New" charset="0"/>
                <a:cs typeface="Courier New" charset="0"/>
              </a:rPr>
              <a:t>word</a:t>
            </a:r>
            <a:r>
              <a:rPr lang="ro-RO" sz="1400" dirty="0">
                <a:latin typeface="Courier New" charset="0"/>
                <a:ea typeface="Courier New" charset="0"/>
                <a:cs typeface="Courier New" charset="0"/>
              </a:rPr>
              <a:t>)  </a:t>
            </a:r>
            <a:r>
              <a:rPr lang="ro-RO" sz="1400" i="1" dirty="0">
                <a:solidFill>
                  <a:srgbClr val="92D050"/>
                </a:solidFill>
                <a:latin typeface="Courier New" charset="0"/>
                <a:ea typeface="Courier New" charset="0"/>
                <a:cs typeface="Courier New" charset="0"/>
              </a:rPr>
              <a:t># get </a:t>
            </a:r>
            <a:r>
              <a:rPr lang="ro-RO" sz="1400" i="1" dirty="0" err="1">
                <a:solidFill>
                  <a:srgbClr val="92D050"/>
                </a:solidFill>
                <a:latin typeface="Courier New" charset="0"/>
                <a:ea typeface="Courier New" charset="0"/>
                <a:cs typeface="Courier New" charset="0"/>
              </a:rPr>
              <a:t>vowels</a:t>
            </a:r>
            <a:r>
              <a:rPr lang="ro-RO" sz="1400" i="1" dirty="0">
                <a:solidFill>
                  <a:srgbClr val="92D050"/>
                </a:solidFill>
                <a:latin typeface="Courier New" charset="0"/>
                <a:ea typeface="Courier New" charset="0"/>
                <a:cs typeface="Courier New" charset="0"/>
              </a:rPr>
              <a:t> in </a:t>
            </a:r>
            <a:r>
              <a:rPr lang="ro-RO" sz="1400" i="1" dirty="0" err="1">
                <a:solidFill>
                  <a:srgbClr val="92D050"/>
                </a:solidFill>
                <a:latin typeface="Courier New" charset="0"/>
                <a:ea typeface="Courier New" charset="0"/>
                <a:cs typeface="Courier New" charset="0"/>
              </a:rPr>
              <a:t>word</a:t>
            </a:r>
            <a:endParaRPr lang="ro-RO" sz="1400" i="1" dirty="0">
              <a:solidFill>
                <a:srgbClr val="92D050"/>
              </a:solidFill>
              <a:latin typeface="Courier New" charset="0"/>
              <a:ea typeface="Courier New" charset="0"/>
              <a:cs typeface="Courier New" charset="0"/>
            </a:endParaRPr>
          </a:p>
          <a:p>
            <a:r>
              <a:rPr lang="ro-RO" sz="1400" dirty="0">
                <a:latin typeface="Courier New" charset="0"/>
                <a:ea typeface="Courier New" charset="0"/>
                <a:cs typeface="Courier New" charset="0"/>
              </a:rPr>
              <a:t>    </a:t>
            </a:r>
            <a:r>
              <a:rPr lang="ro-RO" sz="1400" b="1" dirty="0" err="1">
                <a:latin typeface="Courier New" charset="0"/>
                <a:ea typeface="Courier New" charset="0"/>
                <a:cs typeface="Courier New" charset="0"/>
              </a:rPr>
              <a:t>if</a:t>
            </a:r>
            <a:r>
              <a:rPr lang="ro-RO" sz="1400" dirty="0">
                <a:latin typeface="Courier New" charset="0"/>
                <a:ea typeface="Courier New" charset="0"/>
                <a:cs typeface="Courier New" charset="0"/>
              </a:rPr>
              <a:t> </a:t>
            </a:r>
            <a:r>
              <a:rPr lang="ro-RO" sz="1400" dirty="0" err="1">
                <a:latin typeface="Courier New" charset="0"/>
                <a:ea typeface="Courier New" charset="0"/>
                <a:cs typeface="Courier New" charset="0"/>
              </a:rPr>
              <a:t>vowel_str</a:t>
            </a:r>
            <a:r>
              <a:rPr lang="ro-RO" sz="1400" dirty="0">
                <a:latin typeface="Courier New" charset="0"/>
                <a:ea typeface="Courier New" charset="0"/>
                <a:cs typeface="Courier New" charset="0"/>
              </a:rPr>
              <a:t> == </a:t>
            </a:r>
            <a:r>
              <a:rPr lang="ro-RO" sz="1400" i="1" dirty="0">
                <a:latin typeface="Courier New" charset="0"/>
                <a:ea typeface="Courier New" charset="0"/>
                <a:cs typeface="Courier New" charset="0"/>
              </a:rPr>
              <a:t>'</a:t>
            </a:r>
            <a:r>
              <a:rPr lang="ro-RO" sz="1400" i="1" dirty="0" err="1">
                <a:latin typeface="Courier New" charset="0"/>
                <a:ea typeface="Courier New" charset="0"/>
                <a:cs typeface="Courier New" charset="0"/>
              </a:rPr>
              <a:t>aeiou</a:t>
            </a:r>
            <a:r>
              <a:rPr lang="ro-RO" sz="1400" i="1" dirty="0">
                <a:latin typeface="Courier New" charset="0"/>
                <a:ea typeface="Courier New" charset="0"/>
                <a:cs typeface="Courier New" charset="0"/>
              </a:rPr>
              <a:t>'</a:t>
            </a:r>
            <a:r>
              <a:rPr lang="ro-RO" sz="1400" dirty="0">
                <a:latin typeface="Courier New" charset="0"/>
                <a:ea typeface="Courier New" charset="0"/>
                <a:cs typeface="Courier New" charset="0"/>
              </a:rPr>
              <a:t>:              </a:t>
            </a:r>
            <a:r>
              <a:rPr lang="ro-RO" sz="1400" i="1" dirty="0">
                <a:solidFill>
                  <a:srgbClr val="92D050"/>
                </a:solidFill>
                <a:latin typeface="Courier New" charset="0"/>
                <a:ea typeface="Courier New" charset="0"/>
                <a:cs typeface="Courier New" charset="0"/>
              </a:rPr>
              <a:t># </a:t>
            </a:r>
            <a:r>
              <a:rPr lang="ro-RO" sz="1400" i="1" dirty="0" err="1">
                <a:solidFill>
                  <a:srgbClr val="92D050"/>
                </a:solidFill>
                <a:latin typeface="Courier New" charset="0"/>
                <a:ea typeface="Courier New" charset="0"/>
                <a:cs typeface="Courier New" charset="0"/>
              </a:rPr>
              <a:t>check</a:t>
            </a:r>
            <a:r>
              <a:rPr lang="ro-RO" sz="1400" i="1" dirty="0">
                <a:solidFill>
                  <a:srgbClr val="92D050"/>
                </a:solidFill>
                <a:latin typeface="Courier New" charset="0"/>
                <a:ea typeface="Courier New" charset="0"/>
                <a:cs typeface="Courier New" charset="0"/>
              </a:rPr>
              <a:t> </a:t>
            </a:r>
            <a:r>
              <a:rPr lang="ro-RO" sz="1400" i="1" dirty="0" err="1">
                <a:solidFill>
                  <a:srgbClr val="92D050"/>
                </a:solidFill>
                <a:latin typeface="Courier New" charset="0"/>
                <a:ea typeface="Courier New" charset="0"/>
                <a:cs typeface="Courier New" charset="0"/>
              </a:rPr>
              <a:t>all</a:t>
            </a:r>
            <a:r>
              <a:rPr lang="ro-RO" sz="1400" i="1" dirty="0">
                <a:solidFill>
                  <a:srgbClr val="92D050"/>
                </a:solidFill>
                <a:latin typeface="Courier New" charset="0"/>
                <a:ea typeface="Courier New" charset="0"/>
                <a:cs typeface="Courier New" charset="0"/>
              </a:rPr>
              <a:t> </a:t>
            </a:r>
            <a:r>
              <a:rPr lang="ro-RO" sz="1400" i="1" dirty="0" err="1">
                <a:solidFill>
                  <a:srgbClr val="92D050"/>
                </a:solidFill>
                <a:latin typeface="Courier New" charset="0"/>
                <a:ea typeface="Courier New" charset="0"/>
                <a:cs typeface="Courier New" charset="0"/>
              </a:rPr>
              <a:t>vowels</a:t>
            </a:r>
            <a:r>
              <a:rPr lang="ro-RO" sz="1400" i="1" dirty="0">
                <a:solidFill>
                  <a:srgbClr val="92D050"/>
                </a:solidFill>
                <a:latin typeface="Courier New" charset="0"/>
                <a:ea typeface="Courier New" charset="0"/>
                <a:cs typeface="Courier New" charset="0"/>
              </a:rPr>
              <a:t> in </a:t>
            </a:r>
            <a:r>
              <a:rPr lang="ro-RO" sz="1400" i="1" dirty="0" err="1">
                <a:solidFill>
                  <a:srgbClr val="92D050"/>
                </a:solidFill>
                <a:latin typeface="Courier New" charset="0"/>
                <a:ea typeface="Courier New" charset="0"/>
                <a:cs typeface="Courier New" charset="0"/>
              </a:rPr>
              <a:t>order</a:t>
            </a:r>
            <a:endParaRPr lang="ro-RO" sz="1400" i="1" dirty="0">
              <a:solidFill>
                <a:srgbClr val="92D050"/>
              </a:solidFill>
              <a:latin typeface="Courier New" charset="0"/>
              <a:ea typeface="Courier New" charset="0"/>
              <a:cs typeface="Courier New" charset="0"/>
            </a:endParaRPr>
          </a:p>
          <a:p>
            <a:r>
              <a:rPr lang="en-US" sz="1400" dirty="0">
                <a:latin typeface="Courier New" charset="0"/>
                <a:ea typeface="Courier New" charset="0"/>
                <a:cs typeface="Courier New" charset="0"/>
              </a:rPr>
              <a:t>        </a:t>
            </a:r>
            <a:r>
              <a:rPr lang="en-US" sz="1400" b="1" dirty="0">
                <a:latin typeface="Courier New" charset="0"/>
                <a:ea typeface="Courier New" charset="0"/>
                <a:cs typeface="Courier New" charset="0"/>
              </a:rPr>
              <a:t>print(word</a:t>
            </a:r>
            <a:r>
              <a:rPr lang="en-US" sz="1400" dirty="0">
                <a:latin typeface="Courier New" charset="0"/>
                <a:ea typeface="Courier New" charset="0"/>
                <a:cs typeface="Courier New" charset="0"/>
              </a:rPr>
              <a:t>)</a:t>
            </a:r>
            <a:endParaRPr lang="en-US" sz="1400" dirty="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833333304"/>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Exceptions (</a:t>
            </a:r>
            <a:r>
              <a:rPr lang="en-US" dirty="0" err="1">
                <a:solidFill>
                  <a:srgbClr val="FF0000"/>
                </a:solidFill>
              </a:rPr>
              <a:t>frábrigði</a:t>
            </a:r>
            <a:r>
              <a:rPr lang="en-US" dirty="0"/>
              <a:t>)</a:t>
            </a:r>
            <a:br>
              <a:rPr lang="en-US" dirty="0"/>
            </a:br>
            <a:r>
              <a:rPr lang="en-US" dirty="0"/>
              <a:t>First Cut</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3612805257"/>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2"/>
          <p:cNvSpPr>
            <a:spLocks noGrp="1" noChangeArrowheads="1"/>
          </p:cNvSpPr>
          <p:nvPr>
            <p:ph type="title"/>
          </p:nvPr>
        </p:nvSpPr>
        <p:spPr/>
        <p:txBody>
          <a:bodyPr/>
          <a:lstStyle/>
          <a:p>
            <a:r>
              <a:rPr lang="en-US" dirty="0"/>
              <a:t>How to deal with problems</a:t>
            </a:r>
          </a:p>
        </p:txBody>
      </p:sp>
      <p:sp>
        <p:nvSpPr>
          <p:cNvPr id="15364" name="Rectangle 3"/>
          <p:cNvSpPr>
            <a:spLocks noGrp="1" noChangeArrowheads="1"/>
          </p:cNvSpPr>
          <p:nvPr>
            <p:ph idx="1"/>
          </p:nvPr>
        </p:nvSpPr>
        <p:spPr/>
        <p:txBody>
          <a:bodyPr/>
          <a:lstStyle/>
          <a:p>
            <a:r>
              <a:rPr lang="en-US" dirty="0"/>
              <a:t>Most modern languages provide methods to deal with ‘exceptional’ situations</a:t>
            </a:r>
          </a:p>
          <a:p>
            <a:r>
              <a:rPr lang="en-US" dirty="0"/>
              <a:t>Gives the programmer the option to keep the user from having the program stop without warning</a:t>
            </a:r>
          </a:p>
          <a:p>
            <a:r>
              <a:rPr lang="en-US" dirty="0"/>
              <a:t>Again, this is not about fundamental CS, but about doing a better job as a programmer</a:t>
            </a:r>
          </a:p>
        </p:txBody>
      </p:sp>
    </p:spTree>
    <p:extLst>
      <p:ext uri="{BB962C8B-B14F-4D97-AF65-F5344CB8AC3E}">
        <p14:creationId xmlns:p14="http://schemas.microsoft.com/office/powerpoint/2010/main" val="2457135181"/>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2"/>
          <p:cNvSpPr>
            <a:spLocks noGrp="1" noChangeArrowheads="1"/>
          </p:cNvSpPr>
          <p:nvPr>
            <p:ph type="title"/>
          </p:nvPr>
        </p:nvSpPr>
        <p:spPr/>
        <p:txBody>
          <a:bodyPr/>
          <a:lstStyle/>
          <a:p>
            <a:r>
              <a:rPr lang="en-US"/>
              <a:t>What counts as exceptional</a:t>
            </a:r>
          </a:p>
        </p:txBody>
      </p:sp>
      <p:sp>
        <p:nvSpPr>
          <p:cNvPr id="16388" name="Rectangle 3"/>
          <p:cNvSpPr>
            <a:spLocks noGrp="1" noChangeArrowheads="1"/>
          </p:cNvSpPr>
          <p:nvPr>
            <p:ph idx="1"/>
          </p:nvPr>
        </p:nvSpPr>
        <p:spPr/>
        <p:txBody>
          <a:bodyPr/>
          <a:lstStyle/>
          <a:p>
            <a:r>
              <a:rPr lang="en-US"/>
              <a:t>errors. indexing past the end of a list, trying to open a nonexistent file, fetching a nonexistent key from a dictionary, etc.</a:t>
            </a:r>
          </a:p>
          <a:p>
            <a:r>
              <a:rPr lang="en-US"/>
              <a:t>events. search algorithm doesn’t find a value (not really an error), mail message arrives, queue event occurs</a:t>
            </a:r>
          </a:p>
        </p:txBody>
      </p:sp>
    </p:spTree>
    <p:extLst>
      <p:ext uri="{BB962C8B-B14F-4D97-AF65-F5344CB8AC3E}">
        <p14:creationId xmlns:p14="http://schemas.microsoft.com/office/powerpoint/2010/main" val="20652279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Representing data in binary</a:t>
            </a:r>
          </a:p>
        </p:txBody>
      </p:sp>
      <p:sp>
        <p:nvSpPr>
          <p:cNvPr id="3" name="Content Placeholder 2"/>
          <p:cNvSpPr>
            <a:spLocks noGrp="1"/>
          </p:cNvSpPr>
          <p:nvPr>
            <p:ph idx="1"/>
          </p:nvPr>
        </p:nvSpPr>
        <p:spPr/>
        <p:txBody>
          <a:bodyPr/>
          <a:lstStyle/>
          <a:p>
            <a:r>
              <a:rPr lang="en-US" dirty="0"/>
              <a:t>Letters are represented as numbers!</a:t>
            </a:r>
          </a:p>
          <a:p>
            <a:r>
              <a:rPr lang="en-US" dirty="0"/>
              <a:t>Both ASCII and Unicode are encodings for particular letters.</a:t>
            </a:r>
          </a:p>
          <a:p>
            <a:r>
              <a:rPr lang="en-US" dirty="0"/>
              <a:t>ASCII (American Standard Code for Information Interchange) was used for English letters. It is superseded by a subset of Unicode called UTF-8 (see appendix E)</a:t>
            </a:r>
          </a:p>
        </p:txBody>
      </p:sp>
    </p:spTree>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Grp="1" noChangeArrowheads="1"/>
          </p:cNvSpPr>
          <p:nvPr>
            <p:ph type="title"/>
          </p:nvPr>
        </p:nvSpPr>
        <p:spPr/>
        <p:txBody>
          <a:bodyPr/>
          <a:lstStyle/>
          <a:p>
            <a:r>
              <a:rPr lang="en-US"/>
              <a:t>exceptions (2)</a:t>
            </a:r>
          </a:p>
        </p:txBody>
      </p:sp>
      <p:sp>
        <p:nvSpPr>
          <p:cNvPr id="17412" name="Rectangle 3"/>
          <p:cNvSpPr>
            <a:spLocks noGrp="1" noChangeArrowheads="1"/>
          </p:cNvSpPr>
          <p:nvPr>
            <p:ph idx="1"/>
          </p:nvPr>
        </p:nvSpPr>
        <p:spPr/>
        <p:txBody>
          <a:bodyPr/>
          <a:lstStyle/>
          <a:p>
            <a:r>
              <a:rPr lang="en-US"/>
              <a:t>ending conditions. File should be closed at the end of processing, list should be sorted after being filled</a:t>
            </a:r>
          </a:p>
          <a:p>
            <a:r>
              <a:rPr lang="en-US"/>
              <a:t>weird stuff. For rare events, keep from clogging your code with lots of if statements. </a:t>
            </a:r>
          </a:p>
        </p:txBody>
      </p:sp>
    </p:spTree>
    <p:extLst>
      <p:ext uri="{BB962C8B-B14F-4D97-AF65-F5344CB8AC3E}">
        <p14:creationId xmlns:p14="http://schemas.microsoft.com/office/powerpoint/2010/main" val="377683153"/>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p:cNvSpPr/>
          <p:nvPr/>
        </p:nvSpPr>
        <p:spPr>
          <a:xfrm>
            <a:off x="990600" y="4537365"/>
            <a:ext cx="1600200" cy="381000"/>
          </a:xfrm>
          <a:prstGeom prst="ellipse">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990600" y="3258125"/>
            <a:ext cx="1143000" cy="304800"/>
          </a:xfrm>
          <a:prstGeom prst="ellipse">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Error Names</a:t>
            </a:r>
          </a:p>
        </p:txBody>
      </p:sp>
      <p:sp>
        <p:nvSpPr>
          <p:cNvPr id="3" name="Content Placeholder 2"/>
          <p:cNvSpPr>
            <a:spLocks noGrp="1"/>
          </p:cNvSpPr>
          <p:nvPr>
            <p:ph idx="1"/>
          </p:nvPr>
        </p:nvSpPr>
        <p:spPr>
          <a:xfrm>
            <a:off x="457200" y="1143000"/>
            <a:ext cx="8229600" cy="4983163"/>
          </a:xfrm>
        </p:spPr>
        <p:txBody>
          <a:bodyPr/>
          <a:lstStyle/>
          <a:p>
            <a:pPr marL="0" indent="0">
              <a:buNone/>
            </a:pPr>
            <a:r>
              <a:rPr lang="en-US" dirty="0"/>
              <a:t>Errors have specific names, and Python shows them to us all the time.</a:t>
            </a:r>
          </a:p>
        </p:txBody>
      </p:sp>
      <p:pic>
        <p:nvPicPr>
          <p:cNvPr id="4" name="Picture 3"/>
          <p:cNvPicPr>
            <a:picLocks noChangeAspect="1"/>
          </p:cNvPicPr>
          <p:nvPr/>
        </p:nvPicPr>
        <p:blipFill>
          <a:blip r:embed="rId2"/>
          <a:stretch>
            <a:fillRect/>
          </a:stretch>
        </p:blipFill>
        <p:spPr>
          <a:xfrm>
            <a:off x="990600" y="2209800"/>
            <a:ext cx="8069766" cy="2971800"/>
          </a:xfrm>
          <a:prstGeom prst="rect">
            <a:avLst/>
          </a:prstGeom>
        </p:spPr>
      </p:pic>
      <p:sp>
        <p:nvSpPr>
          <p:cNvPr id="7" name="TextBox 6"/>
          <p:cNvSpPr txBox="1"/>
          <p:nvPr/>
        </p:nvSpPr>
        <p:spPr bwMode="auto">
          <a:xfrm>
            <a:off x="1143000" y="5105400"/>
            <a:ext cx="7558905" cy="12003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3600" dirty="0">
                <a:latin typeface="+mn-lt"/>
              </a:rPr>
              <a:t>You can recreate an error to find the</a:t>
            </a:r>
          </a:p>
          <a:p>
            <a:r>
              <a:rPr lang="en-US" sz="3600" dirty="0">
                <a:latin typeface="+mn-lt"/>
              </a:rPr>
              <a:t>correct name. Spelling counts!</a:t>
            </a:r>
          </a:p>
        </p:txBody>
      </p:sp>
    </p:spTree>
    <p:extLst>
      <p:ext uri="{BB962C8B-B14F-4D97-AF65-F5344CB8AC3E}">
        <p14:creationId xmlns:p14="http://schemas.microsoft.com/office/powerpoint/2010/main" val="1757429294"/>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a:xfrm>
            <a:off x="457200" y="274638"/>
            <a:ext cx="8229600" cy="944562"/>
          </a:xfrm>
        </p:spPr>
        <p:txBody>
          <a:bodyPr/>
          <a:lstStyle/>
          <a:p>
            <a:r>
              <a:rPr lang="en-US" dirty="0"/>
              <a:t>a kind of non-local control</a:t>
            </a:r>
          </a:p>
        </p:txBody>
      </p:sp>
      <p:sp>
        <p:nvSpPr>
          <p:cNvPr id="18436" name="Rectangle 3"/>
          <p:cNvSpPr>
            <a:spLocks noGrp="1" noChangeArrowheads="1"/>
          </p:cNvSpPr>
          <p:nvPr>
            <p:ph idx="1"/>
          </p:nvPr>
        </p:nvSpPr>
        <p:spPr>
          <a:xfrm>
            <a:off x="457200" y="1066800"/>
            <a:ext cx="8229600" cy="5181600"/>
          </a:xfrm>
        </p:spPr>
        <p:txBody>
          <a:bodyPr/>
          <a:lstStyle/>
          <a:p>
            <a:pPr>
              <a:buNone/>
            </a:pPr>
            <a:r>
              <a:rPr lang="en-US" dirty="0"/>
              <a:t>Basic idea:</a:t>
            </a:r>
          </a:p>
          <a:p>
            <a:r>
              <a:rPr lang="en-US" dirty="0"/>
              <a:t>keep watch on a particular section of code</a:t>
            </a:r>
          </a:p>
          <a:p>
            <a:r>
              <a:rPr lang="en-US" dirty="0"/>
              <a:t>if we get an exception, raise/throw (</a:t>
            </a:r>
            <a:r>
              <a:rPr lang="en-US" dirty="0" err="1">
                <a:solidFill>
                  <a:srgbClr val="FF0000"/>
                </a:solidFill>
              </a:rPr>
              <a:t>kasta</a:t>
            </a:r>
            <a:r>
              <a:rPr lang="en-US" dirty="0"/>
              <a:t>) that exception (let it be known)</a:t>
            </a:r>
          </a:p>
          <a:p>
            <a:r>
              <a:rPr lang="en-US" dirty="0"/>
              <a:t>look for a catcher that can handle that kind of exception</a:t>
            </a:r>
          </a:p>
          <a:p>
            <a:r>
              <a:rPr lang="en-US" dirty="0"/>
              <a:t>if found, handle it, otherwise let Python handle it (which usually halts the program)</a:t>
            </a:r>
          </a:p>
        </p:txBody>
      </p:sp>
    </p:spTree>
    <p:extLst>
      <p:ext uri="{BB962C8B-B14F-4D97-AF65-F5344CB8AC3E}">
        <p14:creationId xmlns:p14="http://schemas.microsoft.com/office/powerpoint/2010/main" val="3932688310"/>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r>
              <a:rPr lang="en-US"/>
              <a:t>Doing better with input</a:t>
            </a:r>
          </a:p>
        </p:txBody>
      </p:sp>
      <p:sp>
        <p:nvSpPr>
          <p:cNvPr id="19460" name="Rectangle 3"/>
          <p:cNvSpPr>
            <a:spLocks noGrp="1" noChangeArrowheads="1"/>
          </p:cNvSpPr>
          <p:nvPr>
            <p:ph idx="1"/>
          </p:nvPr>
        </p:nvSpPr>
        <p:spPr/>
        <p:txBody>
          <a:bodyPr/>
          <a:lstStyle/>
          <a:p>
            <a:r>
              <a:rPr lang="en-US"/>
              <a:t>In general, we have assumed that the input we receive is correct (from a file, from the user).</a:t>
            </a:r>
          </a:p>
          <a:p>
            <a:r>
              <a:rPr lang="en-US"/>
              <a:t>This is almost never true. There is always the chance that the input could be wrong</a:t>
            </a:r>
          </a:p>
          <a:p>
            <a:r>
              <a:rPr lang="en-US"/>
              <a:t>Our programs should be able to handle this.</a:t>
            </a:r>
          </a:p>
        </p:txBody>
      </p:sp>
    </p:spTree>
    <p:extLst>
      <p:ext uri="{BB962C8B-B14F-4D97-AF65-F5344CB8AC3E}">
        <p14:creationId xmlns:p14="http://schemas.microsoft.com/office/powerpoint/2010/main" val="3236866628"/>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p:cNvSpPr>
            <a:spLocks noGrp="1" noChangeArrowheads="1"/>
          </p:cNvSpPr>
          <p:nvPr>
            <p:ph type="title"/>
          </p:nvPr>
        </p:nvSpPr>
        <p:spPr/>
        <p:txBody>
          <a:bodyPr/>
          <a:lstStyle/>
          <a:p>
            <a:r>
              <a:rPr lang="en-US"/>
              <a:t>Worse yet, input is evil</a:t>
            </a:r>
          </a:p>
        </p:txBody>
      </p:sp>
      <p:sp>
        <p:nvSpPr>
          <p:cNvPr id="20484" name="Rectangle 3"/>
          <p:cNvSpPr>
            <a:spLocks noGrp="1" noChangeArrowheads="1"/>
          </p:cNvSpPr>
          <p:nvPr>
            <p:ph idx="1"/>
          </p:nvPr>
        </p:nvSpPr>
        <p:spPr/>
        <p:txBody>
          <a:bodyPr/>
          <a:lstStyle/>
          <a:p>
            <a:r>
              <a:rPr lang="en-US" dirty="0"/>
              <a:t>  "Writing Secure Code”, by Howard and LeBlanc</a:t>
            </a:r>
          </a:p>
          <a:p>
            <a:pPr lvl="1"/>
            <a:r>
              <a:rPr lang="en-US" dirty="0"/>
              <a:t>   “All input is evil until proven otherwise”</a:t>
            </a:r>
          </a:p>
          <a:p>
            <a:r>
              <a:rPr lang="en-US" dirty="0"/>
              <a:t>Most security holes in programs are based on assumptions programmers make about input</a:t>
            </a:r>
          </a:p>
          <a:p>
            <a:r>
              <a:rPr lang="en-US" dirty="0"/>
              <a:t>Secure programs protect themselves from evil input</a:t>
            </a:r>
          </a:p>
        </p:txBody>
      </p:sp>
    </p:spTree>
    <p:extLst>
      <p:ext uri="{BB962C8B-B14F-4D97-AF65-F5344CB8AC3E}">
        <p14:creationId xmlns:p14="http://schemas.microsoft.com/office/powerpoint/2010/main" val="4051134949"/>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 7</a:t>
            </a:r>
          </a:p>
        </p:txBody>
      </p:sp>
      <p:sp>
        <p:nvSpPr>
          <p:cNvPr id="3" name="Content Placeholder 2"/>
          <p:cNvSpPr>
            <a:spLocks noGrp="1"/>
          </p:cNvSpPr>
          <p:nvPr>
            <p:ph idx="1"/>
          </p:nvPr>
        </p:nvSpPr>
        <p:spPr/>
        <p:txBody>
          <a:bodyPr/>
          <a:lstStyle/>
          <a:p>
            <a:pPr marL="0" indent="0">
              <a:buNone/>
            </a:pPr>
            <a:r>
              <a:rPr lang="en-US" dirty="0"/>
              <a:t>All input is evil, until proven otherwise</a:t>
            </a:r>
          </a:p>
        </p:txBody>
      </p:sp>
    </p:spTree>
    <p:extLst>
      <p:ext uri="{BB962C8B-B14F-4D97-AF65-F5344CB8AC3E}">
        <p14:creationId xmlns:p14="http://schemas.microsoft.com/office/powerpoint/2010/main" val="2694079948"/>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p:cNvSpPr>
            <a:spLocks noGrp="1" noChangeArrowheads="1"/>
          </p:cNvSpPr>
          <p:nvPr>
            <p:ph type="title"/>
          </p:nvPr>
        </p:nvSpPr>
        <p:spPr/>
        <p:txBody>
          <a:bodyPr/>
          <a:lstStyle/>
          <a:p>
            <a:r>
              <a:rPr lang="en-US"/>
              <a:t>General form, version 1</a:t>
            </a:r>
          </a:p>
        </p:txBody>
      </p:sp>
      <p:sp>
        <p:nvSpPr>
          <p:cNvPr id="21508" name="Rectangle 3"/>
          <p:cNvSpPr>
            <a:spLocks noGrp="1" noChangeArrowheads="1"/>
          </p:cNvSpPr>
          <p:nvPr>
            <p:ph idx="1"/>
          </p:nvPr>
        </p:nvSpPr>
        <p:spPr/>
        <p:txBody>
          <a:bodyPr/>
          <a:lstStyle/>
          <a:p>
            <a:pPr>
              <a:buNone/>
            </a:pPr>
            <a:r>
              <a:rPr lang="en-US" dirty="0">
                <a:latin typeface="Courier New"/>
                <a:cs typeface="Courier New"/>
              </a:rPr>
              <a:t>try: </a:t>
            </a:r>
          </a:p>
          <a:p>
            <a:pPr>
              <a:buNone/>
            </a:pPr>
            <a:r>
              <a:rPr lang="en-US" dirty="0">
                <a:cs typeface="Courier New"/>
              </a:rPr>
              <a:t>   suite</a:t>
            </a:r>
          </a:p>
          <a:p>
            <a:pPr>
              <a:buNone/>
            </a:pPr>
            <a:r>
              <a:rPr lang="en-US" dirty="0">
                <a:latin typeface="Courier New"/>
                <a:cs typeface="Courier New"/>
              </a:rPr>
              <a:t>except </a:t>
            </a:r>
            <a:r>
              <a:rPr lang="en-US" dirty="0" err="1">
                <a:latin typeface="Courier New"/>
                <a:cs typeface="Courier New"/>
              </a:rPr>
              <a:t>a_particular_error</a:t>
            </a:r>
            <a:r>
              <a:rPr lang="en-US" dirty="0">
                <a:latin typeface="Courier New"/>
                <a:cs typeface="Courier New"/>
              </a:rPr>
              <a:t>:</a:t>
            </a:r>
          </a:p>
          <a:p>
            <a:pPr>
              <a:buNone/>
            </a:pPr>
            <a:r>
              <a:rPr lang="en-US" dirty="0">
                <a:cs typeface="Courier New"/>
              </a:rPr>
              <a:t>   suite</a:t>
            </a:r>
          </a:p>
          <a:p>
            <a:endParaRPr lang="en-US" dirty="0"/>
          </a:p>
          <a:p>
            <a:endParaRPr lang="en-US" dirty="0"/>
          </a:p>
        </p:txBody>
      </p:sp>
    </p:spTree>
    <p:extLst>
      <p:ext uri="{BB962C8B-B14F-4D97-AF65-F5344CB8AC3E}">
        <p14:creationId xmlns:p14="http://schemas.microsoft.com/office/powerpoint/2010/main" val="587852148"/>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p:cNvSpPr>
            <a:spLocks noGrp="1" noChangeArrowheads="1"/>
          </p:cNvSpPr>
          <p:nvPr>
            <p:ph type="title"/>
          </p:nvPr>
        </p:nvSpPr>
        <p:spPr>
          <a:xfrm>
            <a:off x="457200" y="274638"/>
            <a:ext cx="8229600" cy="792162"/>
          </a:xfrm>
        </p:spPr>
        <p:txBody>
          <a:bodyPr/>
          <a:lstStyle/>
          <a:p>
            <a:r>
              <a:rPr lang="en-US" dirty="0"/>
              <a:t>try suite</a:t>
            </a:r>
          </a:p>
        </p:txBody>
      </p:sp>
      <p:sp>
        <p:nvSpPr>
          <p:cNvPr id="22532" name="Rectangle 3"/>
          <p:cNvSpPr>
            <a:spLocks noGrp="1" noChangeArrowheads="1"/>
          </p:cNvSpPr>
          <p:nvPr>
            <p:ph idx="1"/>
          </p:nvPr>
        </p:nvSpPr>
        <p:spPr>
          <a:xfrm>
            <a:off x="457200" y="1066800"/>
            <a:ext cx="8229600" cy="4876800"/>
          </a:xfrm>
        </p:spPr>
        <p:txBody>
          <a:bodyPr/>
          <a:lstStyle/>
          <a:p>
            <a:r>
              <a:rPr lang="en-US" dirty="0"/>
              <a:t>the </a:t>
            </a:r>
            <a:r>
              <a:rPr lang="en-US" dirty="0">
                <a:solidFill>
                  <a:srgbClr val="660066"/>
                </a:solidFill>
                <a:latin typeface="Courier New"/>
                <a:cs typeface="Courier New"/>
              </a:rPr>
              <a:t>try</a:t>
            </a:r>
            <a:r>
              <a:rPr lang="en-US" dirty="0">
                <a:latin typeface="Courier New"/>
                <a:cs typeface="Courier New"/>
              </a:rPr>
              <a:t> </a:t>
            </a:r>
            <a:r>
              <a:rPr lang="en-US" dirty="0"/>
              <a:t>suite contains code that we want to monitor for errors during its execution. </a:t>
            </a:r>
          </a:p>
          <a:p>
            <a:r>
              <a:rPr lang="en-US" dirty="0"/>
              <a:t>if an error occurs anywhere in that </a:t>
            </a:r>
            <a:r>
              <a:rPr lang="en-US" dirty="0">
                <a:solidFill>
                  <a:srgbClr val="660066"/>
                </a:solidFill>
                <a:latin typeface="Courier New"/>
                <a:cs typeface="Courier New"/>
              </a:rPr>
              <a:t>try</a:t>
            </a:r>
            <a:r>
              <a:rPr lang="en-US" dirty="0">
                <a:latin typeface="Courier New"/>
                <a:cs typeface="Courier New"/>
              </a:rPr>
              <a:t> </a:t>
            </a:r>
            <a:r>
              <a:rPr lang="en-US" dirty="0"/>
              <a:t>suite, Python looks for a handler that can deal with the error.</a:t>
            </a:r>
          </a:p>
          <a:p>
            <a:r>
              <a:rPr lang="en-US" dirty="0"/>
              <a:t>if no special handler exists, Python handles it, meaning the program halts and with an error message as we have seen so many times </a:t>
            </a:r>
            <a:r>
              <a:rPr lang="en-US" dirty="0" err="1">
                <a:sym typeface="Wingdings"/>
              </a:rPr>
              <a:t></a:t>
            </a:r>
            <a:endParaRPr lang="en-US" dirty="0"/>
          </a:p>
        </p:txBody>
      </p:sp>
    </p:spTree>
    <p:extLst>
      <p:ext uri="{BB962C8B-B14F-4D97-AF65-F5344CB8AC3E}">
        <p14:creationId xmlns:p14="http://schemas.microsoft.com/office/powerpoint/2010/main" val="1527361557"/>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p:cNvSpPr>
            <a:spLocks noGrp="1" noChangeArrowheads="1"/>
          </p:cNvSpPr>
          <p:nvPr>
            <p:ph type="title"/>
          </p:nvPr>
        </p:nvSpPr>
        <p:spPr/>
        <p:txBody>
          <a:bodyPr/>
          <a:lstStyle/>
          <a:p>
            <a:r>
              <a:rPr lang="en-US" dirty="0">
                <a:latin typeface="Courier New"/>
                <a:cs typeface="Courier New"/>
              </a:rPr>
              <a:t>except </a:t>
            </a:r>
            <a:r>
              <a:rPr lang="en-US" dirty="0"/>
              <a:t>suite</a:t>
            </a:r>
          </a:p>
        </p:txBody>
      </p:sp>
      <p:sp>
        <p:nvSpPr>
          <p:cNvPr id="23556" name="Rectangle 3"/>
          <p:cNvSpPr>
            <a:spLocks noGrp="1" noChangeArrowheads="1"/>
          </p:cNvSpPr>
          <p:nvPr>
            <p:ph idx="1"/>
          </p:nvPr>
        </p:nvSpPr>
        <p:spPr/>
        <p:txBody>
          <a:bodyPr/>
          <a:lstStyle/>
          <a:p>
            <a:r>
              <a:rPr lang="en-US" dirty="0"/>
              <a:t>an  </a:t>
            </a:r>
            <a:r>
              <a:rPr lang="en-US" dirty="0">
                <a:solidFill>
                  <a:srgbClr val="660066"/>
                </a:solidFill>
                <a:latin typeface="Courier New"/>
                <a:cs typeface="Courier New"/>
              </a:rPr>
              <a:t>except</a:t>
            </a:r>
            <a:r>
              <a:rPr lang="en-US" dirty="0">
                <a:latin typeface="Courier New"/>
                <a:cs typeface="Courier New"/>
              </a:rPr>
              <a:t> </a:t>
            </a:r>
            <a:r>
              <a:rPr lang="en-US" dirty="0"/>
              <a:t>suite (perhaps multiple </a:t>
            </a:r>
            <a:r>
              <a:rPr lang="en-US" dirty="0">
                <a:solidFill>
                  <a:srgbClr val="660066"/>
                </a:solidFill>
                <a:latin typeface="Courier New"/>
                <a:cs typeface="Courier New"/>
              </a:rPr>
              <a:t>except</a:t>
            </a:r>
            <a:r>
              <a:rPr lang="en-US" dirty="0">
                <a:latin typeface="Courier New"/>
                <a:cs typeface="Courier New"/>
              </a:rPr>
              <a:t> </a:t>
            </a:r>
            <a:r>
              <a:rPr lang="en-US" dirty="0"/>
              <a:t>suites) is associated with a </a:t>
            </a:r>
            <a:r>
              <a:rPr lang="en-US" dirty="0">
                <a:solidFill>
                  <a:srgbClr val="660066"/>
                </a:solidFill>
                <a:latin typeface="Courier New"/>
                <a:cs typeface="Courier New"/>
              </a:rPr>
              <a:t>try</a:t>
            </a:r>
            <a:r>
              <a:rPr lang="en-US" dirty="0">
                <a:latin typeface="Courier New"/>
                <a:cs typeface="Courier New"/>
              </a:rPr>
              <a:t> </a:t>
            </a:r>
            <a:r>
              <a:rPr lang="en-US" dirty="0"/>
              <a:t>suite.</a:t>
            </a:r>
          </a:p>
          <a:p>
            <a:r>
              <a:rPr lang="en-US" dirty="0"/>
              <a:t>each exception names a type of exception it is monitoring for.</a:t>
            </a:r>
          </a:p>
          <a:p>
            <a:r>
              <a:rPr lang="en-US" dirty="0"/>
              <a:t>if the error that occurs in the </a:t>
            </a:r>
            <a:r>
              <a:rPr lang="en-US" dirty="0">
                <a:solidFill>
                  <a:srgbClr val="660066"/>
                </a:solidFill>
                <a:latin typeface="Courier New"/>
                <a:cs typeface="Courier New"/>
              </a:rPr>
              <a:t>try</a:t>
            </a:r>
            <a:r>
              <a:rPr lang="en-US" dirty="0">
                <a:latin typeface="Courier New"/>
                <a:cs typeface="Courier New"/>
              </a:rPr>
              <a:t> </a:t>
            </a:r>
            <a:r>
              <a:rPr lang="en-US" dirty="0"/>
              <a:t>suite matches the type of exception, then that </a:t>
            </a:r>
            <a:r>
              <a:rPr lang="en-US" dirty="0">
                <a:solidFill>
                  <a:srgbClr val="660066"/>
                </a:solidFill>
                <a:latin typeface="Courier New"/>
                <a:cs typeface="Courier New"/>
              </a:rPr>
              <a:t>except</a:t>
            </a:r>
            <a:r>
              <a:rPr lang="en-US" dirty="0">
                <a:latin typeface="Courier New"/>
                <a:cs typeface="Courier New"/>
              </a:rPr>
              <a:t> </a:t>
            </a:r>
            <a:r>
              <a:rPr lang="en-US" dirty="0"/>
              <a:t>suite is activated.</a:t>
            </a:r>
          </a:p>
        </p:txBody>
      </p:sp>
    </p:spTree>
    <p:extLst>
      <p:ext uri="{BB962C8B-B14F-4D97-AF65-F5344CB8AC3E}">
        <p14:creationId xmlns:p14="http://schemas.microsoft.com/office/powerpoint/2010/main" val="3333788756"/>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lang="en-US" dirty="0">
                <a:latin typeface="Courier New"/>
                <a:cs typeface="Courier New"/>
              </a:rPr>
              <a:t>try</a:t>
            </a:r>
            <a:r>
              <a:rPr lang="en-US" dirty="0"/>
              <a:t>/</a:t>
            </a:r>
            <a:r>
              <a:rPr lang="en-US" dirty="0">
                <a:latin typeface="Courier New"/>
                <a:cs typeface="Courier New"/>
              </a:rPr>
              <a:t>except </a:t>
            </a:r>
            <a:r>
              <a:rPr lang="en-US" dirty="0"/>
              <a:t>group</a:t>
            </a:r>
          </a:p>
        </p:txBody>
      </p:sp>
      <p:sp>
        <p:nvSpPr>
          <p:cNvPr id="24580" name="Rectangle 3"/>
          <p:cNvSpPr>
            <a:spLocks noGrp="1" noChangeArrowheads="1"/>
          </p:cNvSpPr>
          <p:nvPr>
            <p:ph idx="1"/>
          </p:nvPr>
        </p:nvSpPr>
        <p:spPr>
          <a:xfrm>
            <a:off x="457200" y="1219200"/>
            <a:ext cx="8229600" cy="4724400"/>
          </a:xfrm>
        </p:spPr>
        <p:txBody>
          <a:bodyPr/>
          <a:lstStyle/>
          <a:p>
            <a:r>
              <a:rPr lang="en-US" dirty="0"/>
              <a:t>if no exception in the </a:t>
            </a:r>
            <a:r>
              <a:rPr lang="en-US" dirty="0">
                <a:solidFill>
                  <a:srgbClr val="660066"/>
                </a:solidFill>
                <a:latin typeface="Courier New"/>
                <a:cs typeface="Courier New"/>
              </a:rPr>
              <a:t>try</a:t>
            </a:r>
            <a:r>
              <a:rPr lang="en-US" dirty="0">
                <a:latin typeface="Courier New"/>
                <a:cs typeface="Courier New"/>
              </a:rPr>
              <a:t> </a:t>
            </a:r>
            <a:r>
              <a:rPr lang="en-US" dirty="0"/>
              <a:t>suite, skip all the </a:t>
            </a:r>
            <a:r>
              <a:rPr lang="en-US" dirty="0">
                <a:solidFill>
                  <a:srgbClr val="660066"/>
                </a:solidFill>
                <a:latin typeface="Courier New"/>
                <a:cs typeface="Courier New"/>
              </a:rPr>
              <a:t>try</a:t>
            </a:r>
            <a:r>
              <a:rPr lang="en-US" dirty="0">
                <a:solidFill>
                  <a:srgbClr val="660066"/>
                </a:solidFill>
              </a:rPr>
              <a:t>/</a:t>
            </a:r>
            <a:r>
              <a:rPr lang="en-US" dirty="0">
                <a:solidFill>
                  <a:srgbClr val="660066"/>
                </a:solidFill>
                <a:latin typeface="Courier New"/>
                <a:cs typeface="Courier New"/>
              </a:rPr>
              <a:t>except </a:t>
            </a:r>
            <a:r>
              <a:rPr lang="en-US" dirty="0"/>
              <a:t>to the next line of code</a:t>
            </a:r>
          </a:p>
          <a:p>
            <a:r>
              <a:rPr lang="en-US" dirty="0"/>
              <a:t>if an error occurs in a </a:t>
            </a:r>
            <a:r>
              <a:rPr lang="en-US" dirty="0">
                <a:solidFill>
                  <a:srgbClr val="660066"/>
                </a:solidFill>
                <a:latin typeface="Courier New"/>
                <a:cs typeface="Courier New"/>
              </a:rPr>
              <a:t>try</a:t>
            </a:r>
            <a:r>
              <a:rPr lang="en-US" dirty="0">
                <a:latin typeface="Courier New"/>
                <a:cs typeface="Courier New"/>
              </a:rPr>
              <a:t> </a:t>
            </a:r>
            <a:r>
              <a:rPr lang="en-US" dirty="0"/>
              <a:t>suite, look for the right exception</a:t>
            </a:r>
          </a:p>
          <a:p>
            <a:r>
              <a:rPr lang="en-US" dirty="0"/>
              <a:t>if found, run that </a:t>
            </a:r>
            <a:r>
              <a:rPr lang="en-US" dirty="0">
                <a:solidFill>
                  <a:srgbClr val="660066"/>
                </a:solidFill>
                <a:latin typeface="Courier New"/>
                <a:cs typeface="Courier New"/>
              </a:rPr>
              <a:t>except</a:t>
            </a:r>
            <a:r>
              <a:rPr lang="en-US" dirty="0">
                <a:latin typeface="Courier New"/>
                <a:cs typeface="Courier New"/>
              </a:rPr>
              <a:t> </a:t>
            </a:r>
            <a:r>
              <a:rPr lang="en-US" dirty="0"/>
              <a:t>suite and then skip past the </a:t>
            </a:r>
            <a:r>
              <a:rPr lang="en-US" dirty="0">
                <a:solidFill>
                  <a:srgbClr val="660066"/>
                </a:solidFill>
                <a:latin typeface="Courier New"/>
                <a:cs typeface="Courier New"/>
              </a:rPr>
              <a:t>try</a:t>
            </a:r>
            <a:r>
              <a:rPr lang="en-US" dirty="0">
                <a:solidFill>
                  <a:srgbClr val="660066"/>
                </a:solidFill>
              </a:rPr>
              <a:t>/</a:t>
            </a:r>
            <a:r>
              <a:rPr lang="en-US" dirty="0">
                <a:solidFill>
                  <a:srgbClr val="660066"/>
                </a:solidFill>
                <a:latin typeface="Courier New"/>
                <a:cs typeface="Courier New"/>
              </a:rPr>
              <a:t>except </a:t>
            </a:r>
            <a:r>
              <a:rPr lang="en-US" dirty="0"/>
              <a:t>group to the next line of code</a:t>
            </a:r>
          </a:p>
          <a:p>
            <a:r>
              <a:rPr lang="en-US" dirty="0"/>
              <a:t>if no exception handling found, give the error to Python</a:t>
            </a:r>
          </a:p>
        </p:txBody>
      </p:sp>
    </p:spTree>
    <p:extLst>
      <p:ext uri="{BB962C8B-B14F-4D97-AF65-F5344CB8AC3E}">
        <p14:creationId xmlns:p14="http://schemas.microsoft.com/office/powerpoint/2010/main" val="3134317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a:t>A well-educated computer scientist should be able to...</a:t>
            </a:r>
            <a:endParaRPr lang="en-US" dirty="0"/>
          </a:p>
        </p:txBody>
      </p:sp>
      <p:sp>
        <p:nvSpPr>
          <p:cNvPr id="22531" name="Rectangle 3"/>
          <p:cNvSpPr>
            <a:spLocks noGrp="1" noChangeArrowheads="1"/>
          </p:cNvSpPr>
          <p:nvPr>
            <p:ph idx="1"/>
          </p:nvPr>
        </p:nvSpPr>
        <p:spPr/>
        <p:txBody>
          <a:bodyPr/>
          <a:lstStyle/>
          <a:p>
            <a:r>
              <a:rPr lang="en-US"/>
              <a:t>apply the fundamental concepts and techniques of </a:t>
            </a:r>
          </a:p>
          <a:p>
            <a:pPr lvl="1"/>
            <a:r>
              <a:rPr lang="en-US"/>
              <a:t>computation, </a:t>
            </a:r>
          </a:p>
          <a:p>
            <a:pPr lvl="1"/>
            <a:r>
              <a:rPr lang="en-US"/>
              <a:t>algorithms, and </a:t>
            </a:r>
          </a:p>
          <a:p>
            <a:pPr lvl="1"/>
            <a:r>
              <a:rPr lang="en-US"/>
              <a:t>computer design </a:t>
            </a:r>
          </a:p>
          <a:p>
            <a:r>
              <a:rPr lang="en-US"/>
              <a:t>to a specific problem</a:t>
            </a: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UTF-8 table (first few rows)</a:t>
            </a:r>
          </a:p>
        </p:txBody>
      </p:sp>
      <p:pic>
        <p:nvPicPr>
          <p:cNvPr id="7" name="Content Placeholder 6"/>
          <p:cNvPicPr>
            <a:picLocks noGrp="1" noChangeAspect="1"/>
          </p:cNvPicPr>
          <p:nvPr>
            <p:ph idx="1"/>
          </p:nvPr>
        </p:nvPicPr>
        <p:blipFill>
          <a:blip r:embed="rId2"/>
          <a:stretch>
            <a:fillRect/>
          </a:stretch>
        </p:blipFill>
        <p:spPr>
          <a:xfrm>
            <a:off x="2819400" y="3088481"/>
            <a:ext cx="3505200" cy="1549400"/>
          </a:xfrm>
        </p:spPr>
      </p:pic>
    </p:spTree>
    <p:extLst>
      <p:ext uri="{BB962C8B-B14F-4D97-AF65-F5344CB8AC3E}">
        <p14:creationId xmlns:p14="http://schemas.microsoft.com/office/powerpoint/2010/main" val="2872877973"/>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6.7</a:t>
            </a:r>
          </a:p>
          <a:p>
            <a:r>
              <a:rPr lang="en-US" dirty="0"/>
              <a:t>Find a line in a file</a:t>
            </a:r>
          </a:p>
          <a:p>
            <a:endParaRPr lang="en-US" dirty="0"/>
          </a:p>
        </p:txBody>
      </p:sp>
    </p:spTree>
    <p:extLst>
      <p:ext uri="{BB962C8B-B14F-4D97-AF65-F5344CB8AC3E}">
        <p14:creationId xmlns:p14="http://schemas.microsoft.com/office/powerpoint/2010/main" val="130597229"/>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1" y="0"/>
            <a:ext cx="8915400" cy="612475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rtlCol="0">
            <a:spAutoFit/>
          </a:bodyPr>
          <a:lstStyle/>
          <a:p>
            <a:r>
              <a:rPr lang="en-US" sz="1400" dirty="0">
                <a:latin typeface="Courier New" charset="0"/>
                <a:ea typeface="Courier New" charset="0"/>
                <a:cs typeface="Courier New" charset="0"/>
              </a:rPr>
              <a:t># read a particular line from a file. User provides both the line</a:t>
            </a:r>
          </a:p>
          <a:p>
            <a:r>
              <a:rPr lang="en-US" sz="1400" dirty="0">
                <a:latin typeface="Courier New" charset="0"/>
                <a:ea typeface="Courier New" charset="0"/>
                <a:cs typeface="Courier New" charset="0"/>
              </a:rPr>
              <a:t># number and the file name</a:t>
            </a:r>
          </a:p>
          <a:p>
            <a:endParaRPr lang="en-US" sz="1400" dirty="0">
              <a:latin typeface="Courier New" charset="0"/>
              <a:ea typeface="Courier New" charset="0"/>
              <a:cs typeface="Courier New" charset="0"/>
            </a:endParaRPr>
          </a:p>
          <a:p>
            <a:r>
              <a:rPr lang="en-US" sz="1400" dirty="0" err="1">
                <a:latin typeface="Courier New" charset="0"/>
                <a:ea typeface="Courier New" charset="0"/>
                <a:cs typeface="Courier New" charset="0"/>
              </a:rPr>
              <a:t>file_str</a:t>
            </a:r>
            <a:r>
              <a:rPr lang="en-US" sz="1400" dirty="0">
                <a:latin typeface="Courier New" charset="0"/>
                <a:ea typeface="Courier New" charset="0"/>
                <a:cs typeface="Courier New" charset="0"/>
              </a:rPr>
              <a:t> = </a:t>
            </a:r>
            <a:r>
              <a:rPr lang="en-US" sz="1400" b="1" dirty="0">
                <a:latin typeface="Courier New" charset="0"/>
                <a:ea typeface="Courier New" charset="0"/>
                <a:cs typeface="Courier New" charset="0"/>
              </a:rPr>
              <a:t>input</a:t>
            </a:r>
            <a:r>
              <a:rPr lang="en-US" sz="1400" dirty="0">
                <a:latin typeface="Courier New" charset="0"/>
                <a:ea typeface="Courier New" charset="0"/>
                <a:cs typeface="Courier New" charset="0"/>
              </a:rPr>
              <a:t>( </a:t>
            </a:r>
            <a:r>
              <a:rPr lang="en-US" sz="1400" i="1" dirty="0">
                <a:latin typeface="Courier New" charset="0"/>
                <a:ea typeface="Courier New" charset="0"/>
                <a:cs typeface="Courier New" charset="0"/>
              </a:rPr>
              <a:t>"Open what file:" </a:t>
            </a:r>
            <a:r>
              <a:rPr lang="en-US" sz="1400" dirty="0">
                <a:latin typeface="Courier New" charset="0"/>
                <a:ea typeface="Courier New" charset="0"/>
                <a:cs typeface="Courier New" charset="0"/>
              </a:rPr>
              <a:t>)</a:t>
            </a:r>
          </a:p>
          <a:p>
            <a:r>
              <a:rPr lang="en-US" sz="1400" dirty="0" err="1">
                <a:latin typeface="Courier New" charset="0"/>
                <a:ea typeface="Courier New" charset="0"/>
                <a:cs typeface="Courier New" charset="0"/>
              </a:rPr>
              <a:t>find_line_str</a:t>
            </a:r>
            <a:r>
              <a:rPr lang="en-US" sz="1400" dirty="0">
                <a:latin typeface="Courier New" charset="0"/>
                <a:ea typeface="Courier New" charset="0"/>
                <a:cs typeface="Courier New" charset="0"/>
              </a:rPr>
              <a:t> = </a:t>
            </a:r>
            <a:r>
              <a:rPr lang="en-US" sz="1400" b="1" dirty="0">
                <a:latin typeface="Courier New" charset="0"/>
                <a:ea typeface="Courier New" charset="0"/>
                <a:cs typeface="Courier New" charset="0"/>
              </a:rPr>
              <a:t>input</a:t>
            </a:r>
            <a:r>
              <a:rPr lang="en-US" sz="1400" dirty="0">
                <a:latin typeface="Courier New" charset="0"/>
                <a:ea typeface="Courier New" charset="0"/>
                <a:cs typeface="Courier New" charset="0"/>
              </a:rPr>
              <a:t>( </a:t>
            </a:r>
            <a:r>
              <a:rPr lang="en-US" sz="1400" i="1" dirty="0">
                <a:latin typeface="Courier New" charset="0"/>
                <a:ea typeface="Courier New" charset="0"/>
                <a:cs typeface="Courier New" charset="0"/>
              </a:rPr>
              <a:t>"Which line (integer):" </a:t>
            </a:r>
            <a:r>
              <a:rPr lang="en-US" sz="1400" dirty="0">
                <a:latin typeface="Courier New" charset="0"/>
                <a:ea typeface="Courier New" charset="0"/>
                <a:cs typeface="Courier New" charset="0"/>
              </a:rPr>
              <a:t>)</a:t>
            </a:r>
          </a:p>
          <a:p>
            <a:endParaRPr lang="en-US" sz="1400" dirty="0">
              <a:latin typeface="Courier New" charset="0"/>
              <a:ea typeface="Courier New" charset="0"/>
              <a:cs typeface="Courier New" charset="0"/>
            </a:endParaRPr>
          </a:p>
          <a:p>
            <a:r>
              <a:rPr lang="en-US" sz="1400" b="1" dirty="0">
                <a:latin typeface="Courier New" charset="0"/>
                <a:ea typeface="Courier New" charset="0"/>
                <a:cs typeface="Courier New" charset="0"/>
              </a:rPr>
              <a:t>try</a:t>
            </a:r>
            <a:r>
              <a:rPr lang="en-US" sz="1400" dirty="0">
                <a:latin typeface="Courier New" charset="0"/>
                <a:ea typeface="Courier New" charset="0"/>
                <a:cs typeface="Courier New" charset="0"/>
              </a:rPr>
              <a:t>:</a:t>
            </a:r>
          </a:p>
          <a:p>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input_file</a:t>
            </a:r>
            <a:r>
              <a:rPr lang="en-US" sz="1400" dirty="0">
                <a:latin typeface="Courier New" charset="0"/>
                <a:ea typeface="Courier New" charset="0"/>
                <a:cs typeface="Courier New" charset="0"/>
              </a:rPr>
              <a:t> = </a:t>
            </a:r>
            <a:r>
              <a:rPr lang="en-US" sz="1400" i="1" dirty="0">
                <a:latin typeface="Courier New" charset="0"/>
                <a:ea typeface="Courier New" charset="0"/>
                <a:cs typeface="Courier New" charset="0"/>
              </a:rPr>
              <a:t>open(</a:t>
            </a:r>
            <a:r>
              <a:rPr lang="en-US" sz="1400" i="1" dirty="0" err="1">
                <a:latin typeface="Courier New" charset="0"/>
                <a:ea typeface="Courier New" charset="0"/>
                <a:cs typeface="Courier New" charset="0"/>
              </a:rPr>
              <a:t>file_str</a:t>
            </a:r>
            <a:r>
              <a:rPr lang="en-US" sz="1400" dirty="0">
                <a:latin typeface="Courier New" charset="0"/>
                <a:ea typeface="Courier New" charset="0"/>
                <a:cs typeface="Courier New" charset="0"/>
              </a:rPr>
              <a:t>)          </a:t>
            </a:r>
            <a:r>
              <a:rPr lang="en-US" sz="1400" i="1" dirty="0">
                <a:solidFill>
                  <a:srgbClr val="92D050"/>
                </a:solidFill>
                <a:latin typeface="Courier New" charset="0"/>
                <a:ea typeface="Courier New" charset="0"/>
                <a:cs typeface="Courier New" charset="0"/>
              </a:rPr>
              <a:t># potential user error</a:t>
            </a:r>
          </a:p>
          <a:p>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find_line_int</a:t>
            </a:r>
            <a:r>
              <a:rPr lang="en-US" sz="1400" dirty="0">
                <a:latin typeface="Courier New" charset="0"/>
                <a:ea typeface="Courier New" charset="0"/>
                <a:cs typeface="Courier New" charset="0"/>
              </a:rPr>
              <a:t> = </a:t>
            </a:r>
            <a:r>
              <a:rPr lang="en-US" sz="1400" i="1" dirty="0" err="1">
                <a:latin typeface="Courier New" charset="0"/>
                <a:ea typeface="Courier New" charset="0"/>
                <a:cs typeface="Courier New" charset="0"/>
              </a:rPr>
              <a:t>int</a:t>
            </a:r>
            <a:r>
              <a:rPr lang="en-US" sz="1400" dirty="0">
                <a:latin typeface="Courier New" charset="0"/>
                <a:ea typeface="Courier New" charset="0"/>
                <a:cs typeface="Courier New" charset="0"/>
              </a:rPr>
              <a:t>(</a:t>
            </a:r>
            <a:r>
              <a:rPr lang="en-US" sz="1400" dirty="0" err="1">
                <a:latin typeface="Courier New" charset="0"/>
                <a:ea typeface="Courier New" charset="0"/>
                <a:cs typeface="Courier New" charset="0"/>
              </a:rPr>
              <a:t>find_line_str</a:t>
            </a:r>
            <a:r>
              <a:rPr lang="en-US" sz="1400" dirty="0">
                <a:latin typeface="Courier New" charset="0"/>
                <a:ea typeface="Courier New" charset="0"/>
                <a:cs typeface="Courier New" charset="0"/>
              </a:rPr>
              <a:t>)   </a:t>
            </a:r>
            <a:r>
              <a:rPr lang="en-US" sz="1400" i="1" dirty="0">
                <a:solidFill>
                  <a:srgbClr val="92D050"/>
                </a:solidFill>
                <a:latin typeface="Courier New" charset="0"/>
                <a:ea typeface="Courier New" charset="0"/>
                <a:cs typeface="Courier New" charset="0"/>
              </a:rPr>
              <a:t># potential user error</a:t>
            </a:r>
          </a:p>
          <a:p>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line_count_int</a:t>
            </a:r>
            <a:r>
              <a:rPr lang="en-US" sz="1400" dirty="0">
                <a:latin typeface="Courier New" charset="0"/>
                <a:ea typeface="Courier New" charset="0"/>
                <a:cs typeface="Courier New" charset="0"/>
              </a:rPr>
              <a:t> = 1</a:t>
            </a:r>
          </a:p>
          <a:p>
            <a:r>
              <a:rPr lang="en-US" sz="1400" dirty="0">
                <a:latin typeface="Courier New" charset="0"/>
                <a:ea typeface="Courier New" charset="0"/>
                <a:cs typeface="Courier New" charset="0"/>
              </a:rPr>
              <a:t>    </a:t>
            </a:r>
            <a:r>
              <a:rPr lang="en-US" sz="1400" b="1" dirty="0">
                <a:latin typeface="Courier New" charset="0"/>
                <a:ea typeface="Courier New" charset="0"/>
                <a:cs typeface="Courier New" charset="0"/>
              </a:rPr>
              <a:t>for</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line_str</a:t>
            </a:r>
            <a:r>
              <a:rPr lang="en-US" sz="1400" dirty="0">
                <a:latin typeface="Courier New" charset="0"/>
                <a:ea typeface="Courier New" charset="0"/>
                <a:cs typeface="Courier New" charset="0"/>
              </a:rPr>
              <a:t> </a:t>
            </a:r>
            <a:r>
              <a:rPr lang="en-US" sz="1400" b="1" dirty="0">
                <a:latin typeface="Courier New" charset="0"/>
                <a:ea typeface="Courier New" charset="0"/>
                <a:cs typeface="Courier New" charset="0"/>
              </a:rPr>
              <a:t>in</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input_file</a:t>
            </a:r>
            <a:r>
              <a:rPr lang="en-US" sz="1400" dirty="0">
                <a:latin typeface="Courier New" charset="0"/>
                <a:ea typeface="Courier New" charset="0"/>
                <a:cs typeface="Courier New" charset="0"/>
              </a:rPr>
              <a:t>:</a:t>
            </a:r>
          </a:p>
          <a:p>
            <a:r>
              <a:rPr lang="en-US" sz="1400" dirty="0">
                <a:latin typeface="Courier New" charset="0"/>
                <a:ea typeface="Courier New" charset="0"/>
                <a:cs typeface="Courier New" charset="0"/>
              </a:rPr>
              <a:t>        </a:t>
            </a:r>
            <a:r>
              <a:rPr lang="en-US" sz="1400" b="1" dirty="0">
                <a:latin typeface="Courier New" charset="0"/>
                <a:ea typeface="Courier New" charset="0"/>
                <a:cs typeface="Courier New" charset="0"/>
              </a:rPr>
              <a:t>if</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line_count_int</a:t>
            </a:r>
            <a:r>
              <a:rPr lang="en-US" sz="1400" dirty="0">
                <a:latin typeface="Courier New" charset="0"/>
                <a:ea typeface="Courier New" charset="0"/>
                <a:cs typeface="Courier New" charset="0"/>
              </a:rPr>
              <a:t> == </a:t>
            </a:r>
            <a:r>
              <a:rPr lang="en-US" sz="1400" dirty="0" err="1">
                <a:latin typeface="Courier New" charset="0"/>
                <a:ea typeface="Courier New" charset="0"/>
                <a:cs typeface="Courier New" charset="0"/>
              </a:rPr>
              <a:t>find_line_int</a:t>
            </a:r>
            <a:r>
              <a:rPr lang="en-US" sz="1400" dirty="0">
                <a:latin typeface="Courier New" charset="0"/>
                <a:ea typeface="Courier New" charset="0"/>
                <a:cs typeface="Courier New" charset="0"/>
              </a:rPr>
              <a:t>:</a:t>
            </a:r>
          </a:p>
          <a:p>
            <a:r>
              <a:rPr lang="en-US" sz="1400" dirty="0">
                <a:latin typeface="Courier New" charset="0"/>
                <a:ea typeface="Courier New" charset="0"/>
                <a:cs typeface="Courier New" charset="0"/>
              </a:rPr>
              <a:t>            </a:t>
            </a:r>
            <a:r>
              <a:rPr lang="en-US" sz="1400" b="1" dirty="0">
                <a:latin typeface="Courier New" charset="0"/>
                <a:ea typeface="Courier New" charset="0"/>
                <a:cs typeface="Courier New" charset="0"/>
              </a:rPr>
              <a:t>print</a:t>
            </a:r>
            <a:r>
              <a:rPr lang="en-US" sz="1400" dirty="0">
                <a:latin typeface="Courier New" charset="0"/>
                <a:ea typeface="Courier New" charset="0"/>
                <a:cs typeface="Courier New" charset="0"/>
              </a:rPr>
              <a:t>("</a:t>
            </a:r>
            <a:r>
              <a:rPr lang="en-US" sz="1400" i="1" dirty="0">
                <a:latin typeface="Courier New" charset="0"/>
                <a:ea typeface="Courier New" charset="0"/>
                <a:cs typeface="Courier New" charset="0"/>
              </a:rPr>
              <a:t>Line {} of file {} is {}</a:t>
            </a:r>
            <a:r>
              <a:rPr lang="en-US" sz="1400" dirty="0">
                <a:latin typeface="Courier New" charset="0"/>
                <a:ea typeface="Courier New" charset="0"/>
                <a:cs typeface="Courier New" charset="0"/>
              </a:rPr>
              <a:t>".format(</a:t>
            </a:r>
            <a:r>
              <a:rPr lang="en-US" sz="1400" dirty="0" err="1">
                <a:latin typeface="Courier New" charset="0"/>
                <a:ea typeface="Courier New" charset="0"/>
                <a:cs typeface="Courier New" charset="0"/>
              </a:rPr>
              <a:t>find_line_int</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file_str</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line_str</a:t>
            </a:r>
            <a:r>
              <a:rPr lang="en-US" sz="1400" dirty="0">
                <a:latin typeface="Courier New" charset="0"/>
                <a:ea typeface="Courier New" charset="0"/>
                <a:cs typeface="Courier New" charset="0"/>
              </a:rPr>
              <a:t>))</a:t>
            </a:r>
          </a:p>
          <a:p>
            <a:r>
              <a:rPr lang="en-US" sz="1400" dirty="0">
                <a:latin typeface="Courier New" charset="0"/>
                <a:ea typeface="Courier New" charset="0"/>
                <a:cs typeface="Courier New" charset="0"/>
              </a:rPr>
              <a:t>            </a:t>
            </a:r>
            <a:r>
              <a:rPr lang="en-US" sz="1400" b="1" dirty="0">
                <a:latin typeface="Courier New" charset="0"/>
                <a:ea typeface="Courier New" charset="0"/>
                <a:cs typeface="Courier New" charset="0"/>
              </a:rPr>
              <a:t>break</a:t>
            </a:r>
          </a:p>
          <a:p>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line_count_int</a:t>
            </a:r>
            <a:r>
              <a:rPr lang="en-US" sz="1400" dirty="0">
                <a:latin typeface="Courier New" charset="0"/>
                <a:ea typeface="Courier New" charset="0"/>
                <a:cs typeface="Courier New" charset="0"/>
              </a:rPr>
              <a:t> += 1</a:t>
            </a:r>
          </a:p>
          <a:p>
            <a:r>
              <a:rPr lang="hu-HU" sz="1400" dirty="0">
                <a:latin typeface="Courier New" charset="0"/>
                <a:ea typeface="Courier New" charset="0"/>
                <a:cs typeface="Courier New" charset="0"/>
              </a:rPr>
              <a:t>    </a:t>
            </a:r>
            <a:r>
              <a:rPr lang="hu-HU" sz="1400" b="1" dirty="0" err="1">
                <a:latin typeface="Courier New" charset="0"/>
                <a:ea typeface="Courier New" charset="0"/>
                <a:cs typeface="Courier New" charset="0"/>
              </a:rPr>
              <a:t>else</a:t>
            </a:r>
            <a:r>
              <a:rPr lang="hu-HU" sz="1400" dirty="0">
                <a:latin typeface="Courier New" charset="0"/>
                <a:ea typeface="Courier New" charset="0"/>
                <a:cs typeface="Courier New" charset="0"/>
              </a:rPr>
              <a:t>:</a:t>
            </a:r>
          </a:p>
          <a:p>
            <a:r>
              <a:rPr lang="en-US" sz="1400" dirty="0">
                <a:latin typeface="Courier New" charset="0"/>
                <a:ea typeface="Courier New" charset="0"/>
                <a:cs typeface="Courier New" charset="0"/>
              </a:rPr>
              <a:t>        </a:t>
            </a:r>
            <a:r>
              <a:rPr lang="en-US" sz="1400" i="1" dirty="0">
                <a:solidFill>
                  <a:srgbClr val="92D050"/>
                </a:solidFill>
                <a:latin typeface="Courier New" charset="0"/>
                <a:ea typeface="Courier New" charset="0"/>
                <a:cs typeface="Courier New" charset="0"/>
              </a:rPr>
              <a:t># get here if line sought doesn't exist</a:t>
            </a:r>
          </a:p>
          <a:p>
            <a:r>
              <a:rPr lang="en-US" sz="1400" dirty="0">
                <a:latin typeface="Courier New" charset="0"/>
                <a:ea typeface="Courier New" charset="0"/>
                <a:cs typeface="Courier New" charset="0"/>
              </a:rPr>
              <a:t>        </a:t>
            </a:r>
            <a:r>
              <a:rPr lang="en-US" sz="1400" b="1" dirty="0">
                <a:latin typeface="Courier New" charset="0"/>
                <a:ea typeface="Courier New" charset="0"/>
                <a:cs typeface="Courier New" charset="0"/>
              </a:rPr>
              <a:t>print</a:t>
            </a:r>
            <a:r>
              <a:rPr lang="en-US" sz="1400" dirty="0">
                <a:latin typeface="Courier New" charset="0"/>
                <a:ea typeface="Courier New" charset="0"/>
                <a:cs typeface="Courier New" charset="0"/>
              </a:rPr>
              <a:t>("</a:t>
            </a:r>
            <a:r>
              <a:rPr lang="en-US" sz="1400" i="1" dirty="0">
                <a:latin typeface="Courier New" charset="0"/>
                <a:ea typeface="Courier New" charset="0"/>
                <a:cs typeface="Courier New" charset="0"/>
              </a:rPr>
              <a:t>Line {} of file {} not </a:t>
            </a:r>
            <a:r>
              <a:rPr lang="en-US" sz="1400" i="1" dirty="0" err="1">
                <a:latin typeface="Courier New" charset="0"/>
                <a:ea typeface="Courier New" charset="0"/>
                <a:cs typeface="Courier New" charset="0"/>
              </a:rPr>
              <a:t>found</a:t>
            </a:r>
            <a:r>
              <a:rPr lang="en-US" sz="1400" dirty="0" err="1">
                <a:latin typeface="Courier New" charset="0"/>
                <a:ea typeface="Courier New" charset="0"/>
                <a:cs typeface="Courier New" charset="0"/>
              </a:rPr>
              <a:t>".format</a:t>
            </a:r>
            <a:r>
              <a:rPr lang="en-US" sz="1400" dirty="0">
                <a:latin typeface="Courier New" charset="0"/>
                <a:ea typeface="Courier New" charset="0"/>
                <a:cs typeface="Courier New" charset="0"/>
              </a:rPr>
              <a:t>(</a:t>
            </a:r>
            <a:r>
              <a:rPr lang="en-US" sz="1400" dirty="0" err="1">
                <a:latin typeface="Courier New" charset="0"/>
                <a:ea typeface="Courier New" charset="0"/>
                <a:cs typeface="Courier New" charset="0"/>
              </a:rPr>
              <a:t>find_line_int</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file_str</a:t>
            </a:r>
            <a:r>
              <a:rPr lang="en-US" sz="1400" dirty="0">
                <a:latin typeface="Courier New" charset="0"/>
                <a:ea typeface="Courier New" charset="0"/>
                <a:cs typeface="Courier New" charset="0"/>
              </a:rPr>
              <a:t>))</a:t>
            </a:r>
          </a:p>
          <a:p>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input_file.</a:t>
            </a:r>
            <a:r>
              <a:rPr lang="en-US" sz="1400" i="1" dirty="0" err="1">
                <a:latin typeface="Courier New" charset="0"/>
                <a:ea typeface="Courier New" charset="0"/>
                <a:cs typeface="Courier New" charset="0"/>
              </a:rPr>
              <a:t>close</a:t>
            </a:r>
            <a:r>
              <a:rPr lang="en-US" sz="1400" dirty="0">
                <a:latin typeface="Courier New" charset="0"/>
                <a:ea typeface="Courier New" charset="0"/>
                <a:cs typeface="Courier New" charset="0"/>
              </a:rPr>
              <a:t>()</a:t>
            </a:r>
          </a:p>
          <a:p>
            <a:endParaRPr lang="en-US" sz="1400" dirty="0">
              <a:latin typeface="Courier New" charset="0"/>
              <a:ea typeface="Courier New" charset="0"/>
              <a:cs typeface="Courier New" charset="0"/>
            </a:endParaRPr>
          </a:p>
          <a:p>
            <a:r>
              <a:rPr lang="en-US" sz="1400" b="1" dirty="0">
                <a:latin typeface="Courier New" charset="0"/>
                <a:ea typeface="Courier New" charset="0"/>
                <a:cs typeface="Courier New" charset="0"/>
              </a:rPr>
              <a:t>except</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FileNotFoundError</a:t>
            </a:r>
            <a:r>
              <a:rPr lang="en-US" sz="1400" dirty="0">
                <a:latin typeface="Courier New" charset="0"/>
                <a:ea typeface="Courier New" charset="0"/>
                <a:cs typeface="Courier New" charset="0"/>
              </a:rPr>
              <a:t>:</a:t>
            </a:r>
          </a:p>
          <a:p>
            <a:r>
              <a:rPr lang="en-US" sz="1400" dirty="0">
                <a:latin typeface="Courier New" charset="0"/>
                <a:ea typeface="Courier New" charset="0"/>
                <a:cs typeface="Courier New" charset="0"/>
              </a:rPr>
              <a:t>    </a:t>
            </a:r>
            <a:r>
              <a:rPr lang="en-US" sz="1400" b="1" dirty="0">
                <a:latin typeface="Courier New" charset="0"/>
                <a:ea typeface="Courier New" charset="0"/>
                <a:cs typeface="Courier New" charset="0"/>
              </a:rPr>
              <a:t>print</a:t>
            </a:r>
            <a:r>
              <a:rPr lang="en-US" sz="1400" dirty="0">
                <a:latin typeface="Courier New" charset="0"/>
                <a:ea typeface="Courier New" charset="0"/>
                <a:cs typeface="Courier New" charset="0"/>
              </a:rPr>
              <a:t>("</a:t>
            </a:r>
            <a:r>
              <a:rPr lang="en-US" sz="1400" i="1" dirty="0">
                <a:latin typeface="Courier New" charset="0"/>
                <a:ea typeface="Courier New" charset="0"/>
                <a:cs typeface="Courier New" charset="0"/>
              </a:rPr>
              <a:t>The file", </a:t>
            </a:r>
            <a:r>
              <a:rPr lang="en-US" sz="1400" dirty="0" err="1">
                <a:latin typeface="Courier New" charset="0"/>
                <a:ea typeface="Courier New" charset="0"/>
                <a:cs typeface="Courier New" charset="0"/>
              </a:rPr>
              <a:t>file_str</a:t>
            </a:r>
            <a:r>
              <a:rPr lang="en-US" sz="1400" i="1" dirty="0">
                <a:latin typeface="Courier New" charset="0"/>
                <a:ea typeface="Courier New" charset="0"/>
                <a:cs typeface="Courier New" charset="0"/>
              </a:rPr>
              <a:t> ,"doesn't exist</a:t>
            </a:r>
            <a:r>
              <a:rPr lang="en-US" sz="1400" dirty="0">
                <a:latin typeface="Courier New" charset="0"/>
                <a:ea typeface="Courier New" charset="0"/>
                <a:cs typeface="Courier New" charset="0"/>
              </a:rPr>
              <a:t>.")</a:t>
            </a:r>
          </a:p>
          <a:p>
            <a:endParaRPr lang="en-US" sz="1400" dirty="0">
              <a:latin typeface="Courier New" charset="0"/>
              <a:ea typeface="Courier New" charset="0"/>
              <a:cs typeface="Courier New" charset="0"/>
            </a:endParaRPr>
          </a:p>
          <a:p>
            <a:r>
              <a:rPr lang="en-US" sz="1400" b="1" dirty="0">
                <a:latin typeface="Courier New" charset="0"/>
                <a:ea typeface="Courier New" charset="0"/>
                <a:cs typeface="Courier New" charset="0"/>
              </a:rPr>
              <a:t>except</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ValueError</a:t>
            </a:r>
            <a:r>
              <a:rPr lang="en-US" sz="1400" dirty="0">
                <a:latin typeface="Courier New" charset="0"/>
                <a:ea typeface="Courier New" charset="0"/>
                <a:cs typeface="Courier New" charset="0"/>
              </a:rPr>
              <a:t>:</a:t>
            </a:r>
          </a:p>
          <a:p>
            <a:r>
              <a:rPr lang="en-US" sz="1400" dirty="0">
                <a:latin typeface="Courier New" charset="0"/>
                <a:ea typeface="Courier New" charset="0"/>
                <a:cs typeface="Courier New" charset="0"/>
              </a:rPr>
              <a:t>    print("</a:t>
            </a:r>
            <a:r>
              <a:rPr lang="en-US" sz="1400" i="1" dirty="0">
                <a:latin typeface="Courier New" charset="0"/>
                <a:ea typeface="Courier New" charset="0"/>
                <a:cs typeface="Courier New" charset="0"/>
              </a:rPr>
              <a:t>Line</a:t>
            </a:r>
            <a:r>
              <a:rPr lang="en-US" sz="1400" dirty="0">
                <a:latin typeface="Courier New" charset="0"/>
                <a:ea typeface="Courier New" charset="0"/>
                <a:cs typeface="Courier New" charset="0"/>
              </a:rPr>
              <a:t>",</a:t>
            </a:r>
            <a:r>
              <a:rPr lang="en-US" sz="1400" dirty="0" err="1">
                <a:latin typeface="Courier New" charset="0"/>
                <a:ea typeface="Courier New" charset="0"/>
                <a:cs typeface="Courier New" charset="0"/>
              </a:rPr>
              <a:t>find_line_str</a:t>
            </a:r>
            <a:r>
              <a:rPr lang="en-US" sz="1400" dirty="0">
                <a:latin typeface="Courier New" charset="0"/>
                <a:ea typeface="Courier New" charset="0"/>
                <a:cs typeface="Courier New" charset="0"/>
              </a:rPr>
              <a:t>," </a:t>
            </a:r>
            <a:r>
              <a:rPr lang="en-US" sz="1400" i="1" dirty="0">
                <a:latin typeface="Courier New" charset="0"/>
                <a:ea typeface="Courier New" charset="0"/>
                <a:cs typeface="Courier New" charset="0"/>
              </a:rPr>
              <a:t>Isn't a legal line number.</a:t>
            </a:r>
            <a:r>
              <a:rPr lang="en-US" sz="1400" dirty="0">
                <a:latin typeface="Courier New" charset="0"/>
                <a:ea typeface="Courier New" charset="0"/>
                <a:cs typeface="Courier New" charset="0"/>
              </a:rPr>
              <a:t>")</a:t>
            </a:r>
          </a:p>
          <a:p>
            <a:endParaRPr lang="en-US" sz="1400" dirty="0">
              <a:latin typeface="Courier New" charset="0"/>
              <a:ea typeface="Courier New" charset="0"/>
              <a:cs typeface="Courier New" charset="0"/>
            </a:endParaRPr>
          </a:p>
          <a:p>
            <a:r>
              <a:rPr lang="en-US" sz="1400" b="1" dirty="0">
                <a:latin typeface="Courier New" charset="0"/>
                <a:ea typeface="Courier New" charset="0"/>
                <a:cs typeface="Courier New" charset="0"/>
              </a:rPr>
              <a:t>print</a:t>
            </a:r>
            <a:r>
              <a:rPr lang="en-US" sz="1400" dirty="0">
                <a:latin typeface="Courier New" charset="0"/>
                <a:ea typeface="Courier New" charset="0"/>
                <a:cs typeface="Courier New" charset="0"/>
              </a:rPr>
              <a:t>("</a:t>
            </a:r>
            <a:r>
              <a:rPr lang="en-US" sz="1400" i="1" dirty="0">
                <a:latin typeface="Courier New" charset="0"/>
                <a:ea typeface="Courier New" charset="0"/>
                <a:cs typeface="Courier New" charset="0"/>
              </a:rPr>
              <a:t>End of the program</a:t>
            </a:r>
            <a:r>
              <a:rPr lang="en-US" sz="1400" dirty="0">
                <a:latin typeface="Courier New" charset="0"/>
                <a:ea typeface="Courier New" charset="0"/>
                <a:cs typeface="Courier New" charset="0"/>
              </a:rPr>
              <a:t>")</a:t>
            </a:r>
            <a:endParaRPr lang="en-US" sz="1400" dirty="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3635691636"/>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Counting Poker Hands</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689631237"/>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Reminder, rules so far</a:t>
            </a:r>
          </a:p>
        </p:txBody>
      </p:sp>
      <p:sp>
        <p:nvSpPr>
          <p:cNvPr id="5" name="Content Placeholder 4"/>
          <p:cNvSpPr>
            <a:spLocks noGrp="1"/>
          </p:cNvSpPr>
          <p:nvPr>
            <p:ph idx="1"/>
          </p:nvPr>
        </p:nvSpPr>
        <p:spPr/>
        <p:txBody>
          <a:bodyPr/>
          <a:lstStyle/>
          <a:p>
            <a:pPr marL="514350" indent="-514350">
              <a:buFontTx/>
              <a:buAutoNum type="arabicPeriod"/>
            </a:pPr>
            <a:r>
              <a:rPr lang="en-US" sz="2400" dirty="0">
                <a:latin typeface="Arial" charset="0"/>
                <a:ea typeface="ＭＳ Ｐゴシック" charset="0"/>
              </a:rPr>
              <a:t>Think before you program!</a:t>
            </a:r>
          </a:p>
          <a:p>
            <a:pPr marL="514350" indent="-514350">
              <a:buFontTx/>
              <a:buAutoNum type="arabicPeriod"/>
            </a:pPr>
            <a:r>
              <a:rPr lang="en-US" sz="2400" dirty="0">
                <a:latin typeface="Arial" charset="0"/>
                <a:ea typeface="ＭＳ Ｐゴシック" charset="0"/>
              </a:rPr>
              <a:t>A program is a human-readable essay on problem solving that also happens to execute on a computer.</a:t>
            </a:r>
          </a:p>
          <a:p>
            <a:pPr marL="514350" indent="-514350">
              <a:buFontTx/>
              <a:buAutoNum type="arabicPeriod"/>
            </a:pPr>
            <a:r>
              <a:rPr lang="en-US" sz="2400" dirty="0">
                <a:latin typeface="Arial" charset="0"/>
                <a:ea typeface="ＭＳ Ｐゴシック" charset="0"/>
              </a:rPr>
              <a:t>The best way to </a:t>
            </a:r>
            <a:r>
              <a:rPr lang="en-US" sz="2400" dirty="0" err="1">
                <a:latin typeface="Arial" charset="0"/>
                <a:ea typeface="ＭＳ Ｐゴシック" charset="0"/>
              </a:rPr>
              <a:t>imporve</a:t>
            </a:r>
            <a:r>
              <a:rPr lang="en-US" sz="2400" dirty="0">
                <a:latin typeface="Arial" charset="0"/>
                <a:ea typeface="ＭＳ Ｐゴシック" charset="0"/>
              </a:rPr>
              <a:t> your programming and problem solving skills is to practice!</a:t>
            </a:r>
          </a:p>
          <a:p>
            <a:pPr marL="514350" indent="-514350">
              <a:buFontTx/>
              <a:buAutoNum type="arabicPeriod"/>
            </a:pPr>
            <a:r>
              <a:rPr lang="en-US" sz="2400" dirty="0">
                <a:latin typeface="Arial" charset="0"/>
                <a:ea typeface="ＭＳ Ｐゴシック" charset="0"/>
              </a:rPr>
              <a:t>A foolish consistency is the hobgoblin of little minds</a:t>
            </a:r>
          </a:p>
          <a:p>
            <a:pPr marL="514350" indent="-514350">
              <a:buFontTx/>
              <a:buAutoNum type="arabicPeriod"/>
            </a:pPr>
            <a:r>
              <a:rPr lang="en-US" sz="2400" dirty="0">
                <a:latin typeface="Arial" charset="0"/>
                <a:ea typeface="ＭＳ Ｐゴシック" charset="0"/>
              </a:rPr>
              <a:t>Test your code, often and thoroughly</a:t>
            </a:r>
          </a:p>
          <a:p>
            <a:pPr marL="514350" indent="-514350">
              <a:buFontTx/>
              <a:buAutoNum type="arabicPeriod"/>
            </a:pPr>
            <a:r>
              <a:rPr lang="en-US" sz="2400" dirty="0">
                <a:latin typeface="Arial" charset="0"/>
                <a:ea typeface="ＭＳ Ｐゴシック" charset="0"/>
              </a:rPr>
              <a:t>If it was hard to write, it is probably hard to read. Add a comment. </a:t>
            </a:r>
          </a:p>
          <a:p>
            <a:pPr marL="514350" indent="-514350">
              <a:buFontTx/>
              <a:buAutoNum type="arabicPeriod"/>
            </a:pPr>
            <a:r>
              <a:rPr lang="en-US" sz="2400" dirty="0">
                <a:latin typeface="Arial" charset="0"/>
                <a:ea typeface="ＭＳ Ｐゴシック" charset="0"/>
              </a:rPr>
              <a:t>All input is evil, unless proven otherwise.</a:t>
            </a:r>
          </a:p>
          <a:p>
            <a:pPr marL="514350" indent="-514350">
              <a:buFontTx/>
              <a:buAutoNum type="arabicPeriod"/>
            </a:pPr>
            <a:endParaRPr lang="en-US" sz="2400" dirty="0">
              <a:latin typeface="Arial" charset="0"/>
              <a:ea typeface="ＭＳ Ｐゴシック" charset="0"/>
            </a:endParaRPr>
          </a:p>
        </p:txBody>
      </p:sp>
    </p:spTree>
    <p:extLst>
      <p:ext uri="{BB962C8B-B14F-4D97-AF65-F5344CB8AC3E}">
        <p14:creationId xmlns:p14="http://schemas.microsoft.com/office/powerpoint/2010/main" val="3967615972"/>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chapter 7</a:t>
            </a:r>
          </a:p>
        </p:txBody>
      </p:sp>
      <p:sp>
        <p:nvSpPr>
          <p:cNvPr id="3" name="Text Placeholder 2"/>
          <p:cNvSpPr>
            <a:spLocks noGrp="1"/>
          </p:cNvSpPr>
          <p:nvPr>
            <p:ph type="body" sz="quarter" idx="11"/>
          </p:nvPr>
        </p:nvSpPr>
        <p:spPr/>
        <p:txBody>
          <a:bodyPr/>
          <a:lstStyle/>
          <a:p>
            <a:r>
              <a:rPr lang="en-US" dirty="0"/>
              <a:t>Lists and Tuples</a:t>
            </a:r>
          </a:p>
        </p:txBody>
      </p:sp>
    </p:spTree>
    <p:extLst>
      <p:ext uri="{BB962C8B-B14F-4D97-AF65-F5344CB8AC3E}">
        <p14:creationId xmlns:p14="http://schemas.microsoft.com/office/powerpoint/2010/main" val="1264542918"/>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Data Structures</a:t>
            </a:r>
            <a:br>
              <a:rPr lang="en-US" dirty="0"/>
            </a:br>
            <a:r>
              <a:rPr lang="en-US" dirty="0"/>
              <a:t>(</a:t>
            </a:r>
            <a:r>
              <a:rPr lang="en-US" dirty="0" err="1">
                <a:solidFill>
                  <a:srgbClr val="FF0000"/>
                </a:solidFill>
              </a:rPr>
              <a:t>Gagnaskipan</a:t>
            </a:r>
            <a:r>
              <a:rPr lang="en-US" dirty="0"/>
              <a:t>)</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239327640"/>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Data Structures and algorithms</a:t>
            </a:r>
          </a:p>
        </p:txBody>
      </p:sp>
      <p:sp>
        <p:nvSpPr>
          <p:cNvPr id="19459" name="Rectangle 3"/>
          <p:cNvSpPr>
            <a:spLocks noGrp="1" noChangeArrowheads="1"/>
          </p:cNvSpPr>
          <p:nvPr>
            <p:ph idx="1"/>
          </p:nvPr>
        </p:nvSpPr>
        <p:spPr/>
        <p:txBody>
          <a:bodyPr/>
          <a:lstStyle/>
          <a:p>
            <a:pPr eaLnBrk="1" hangingPunct="1"/>
            <a:r>
              <a:rPr lang="en-US" dirty="0">
                <a:ea typeface="ＭＳ Ｐゴシック" pitchFamily="-108" charset="-128"/>
                <a:cs typeface="ＭＳ Ｐゴシック" pitchFamily="-108" charset="-128"/>
              </a:rPr>
              <a:t>Part of the "science" in computer science is the design and use of data structures and algorithms</a:t>
            </a:r>
          </a:p>
          <a:p>
            <a:pPr eaLnBrk="1" hangingPunct="1"/>
            <a:r>
              <a:rPr lang="en-US" dirty="0">
                <a:ea typeface="ＭＳ Ｐゴシック" pitchFamily="-108" charset="-128"/>
                <a:cs typeface="ＭＳ Ｐゴシック" pitchFamily="-108" charset="-128"/>
              </a:rPr>
              <a:t>As you go on in CS, you will learn more and more about these two areas </a:t>
            </a:r>
          </a:p>
        </p:txBody>
      </p:sp>
    </p:spTree>
    <p:extLst>
      <p:ext uri="{BB962C8B-B14F-4D97-AF65-F5344CB8AC3E}">
        <p14:creationId xmlns:p14="http://schemas.microsoft.com/office/powerpoint/2010/main" val="2928082190"/>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Data Structures</a:t>
            </a:r>
          </a:p>
        </p:txBody>
      </p:sp>
      <p:sp>
        <p:nvSpPr>
          <p:cNvPr id="21507" name="Rectangle 3"/>
          <p:cNvSpPr>
            <a:spLocks noGrp="1" noChangeArrowheads="1"/>
          </p:cNvSpPr>
          <p:nvPr>
            <p:ph idx="1"/>
          </p:nvPr>
        </p:nvSpPr>
        <p:spPr/>
        <p:txBody>
          <a:bodyPr/>
          <a:lstStyle/>
          <a:p>
            <a:pPr eaLnBrk="1" hangingPunct="1"/>
            <a:r>
              <a:rPr lang="en-US" dirty="0">
                <a:ea typeface="ＭＳ Ｐゴシック" pitchFamily="-108" charset="-128"/>
                <a:cs typeface="ＭＳ Ｐゴシック" pitchFamily="-108" charset="-128"/>
              </a:rPr>
              <a:t>Data structures are particular ways of storing data to make some operation easier or more efficient. That is, they are tuned for certain tasks</a:t>
            </a:r>
          </a:p>
          <a:p>
            <a:pPr eaLnBrk="1" hangingPunct="1"/>
            <a:r>
              <a:rPr lang="en-US" dirty="0">
                <a:ea typeface="ＭＳ Ｐゴシック" pitchFamily="-108" charset="-128"/>
                <a:cs typeface="ＭＳ Ｐゴシック" pitchFamily="-108" charset="-128"/>
              </a:rPr>
              <a:t>Data structures are suited to solving certain problems, and they are often associated with algorithms.</a:t>
            </a:r>
          </a:p>
        </p:txBody>
      </p:sp>
    </p:spTree>
    <p:extLst>
      <p:ext uri="{BB962C8B-B14F-4D97-AF65-F5344CB8AC3E}">
        <p14:creationId xmlns:p14="http://schemas.microsoft.com/office/powerpoint/2010/main" val="1650643557"/>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Kinds of data structures</a:t>
            </a:r>
          </a:p>
        </p:txBody>
      </p:sp>
      <p:sp>
        <p:nvSpPr>
          <p:cNvPr id="22531" name="Rectangle 3"/>
          <p:cNvSpPr>
            <a:spLocks noGrp="1" noChangeArrowheads="1"/>
          </p:cNvSpPr>
          <p:nvPr>
            <p:ph idx="1"/>
          </p:nvPr>
        </p:nvSpPr>
        <p:spPr/>
        <p:txBody>
          <a:bodyPr/>
          <a:lstStyle/>
          <a:p>
            <a:pPr eaLnBrk="1" hangingPunct="1">
              <a:buFont typeface="Wingdings" pitchFamily="-108" charset="2"/>
              <a:buNone/>
            </a:pPr>
            <a:r>
              <a:rPr lang="en-US">
                <a:ea typeface="ＭＳ Ｐゴシック" pitchFamily="-108" charset="-128"/>
                <a:cs typeface="ＭＳ Ｐゴシック" pitchFamily="-108" charset="-128"/>
              </a:rPr>
              <a:t>Roughly two kinds of data structures:</a:t>
            </a:r>
          </a:p>
          <a:p>
            <a:pPr eaLnBrk="1" hangingPunct="1"/>
            <a:r>
              <a:rPr lang="en-US">
                <a:ea typeface="ＭＳ Ｐゴシック" pitchFamily="-108" charset="-128"/>
                <a:cs typeface="ＭＳ Ｐゴシック" pitchFamily="-108" charset="-128"/>
              </a:rPr>
              <a:t>built-in data structures, data structures that are so common as to be provided by default</a:t>
            </a:r>
          </a:p>
          <a:p>
            <a:pPr eaLnBrk="1" hangingPunct="1"/>
            <a:r>
              <a:rPr lang="en-US">
                <a:ea typeface="ＭＳ Ｐゴシック" pitchFamily="-108" charset="-128"/>
                <a:cs typeface="ＭＳ Ｐゴシック" pitchFamily="-108" charset="-128"/>
              </a:rPr>
              <a:t>user-defined data structures (classes in object oriented programming) that are designed for a particular task</a:t>
            </a:r>
          </a:p>
        </p:txBody>
      </p:sp>
    </p:spTree>
    <p:extLst>
      <p:ext uri="{BB962C8B-B14F-4D97-AF65-F5344CB8AC3E}">
        <p14:creationId xmlns:p14="http://schemas.microsoft.com/office/powerpoint/2010/main" val="3664058075"/>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Python built in data structures</a:t>
            </a:r>
          </a:p>
        </p:txBody>
      </p:sp>
      <p:sp>
        <p:nvSpPr>
          <p:cNvPr id="23555" name="Rectangle 3"/>
          <p:cNvSpPr>
            <a:spLocks noGrp="1" noChangeArrowheads="1"/>
          </p:cNvSpPr>
          <p:nvPr>
            <p:ph idx="1"/>
          </p:nvPr>
        </p:nvSpPr>
        <p:spPr/>
        <p:txBody>
          <a:bodyPr/>
          <a:lstStyle/>
          <a:p>
            <a:pPr eaLnBrk="1" hangingPunct="1">
              <a:lnSpc>
                <a:spcPct val="90000"/>
              </a:lnSpc>
            </a:pPr>
            <a:r>
              <a:rPr lang="en-US" dirty="0">
                <a:ea typeface="ＭＳ Ｐゴシック" pitchFamily="-108" charset="-128"/>
                <a:cs typeface="ＭＳ Ｐゴシック" pitchFamily="-108" charset="-128"/>
              </a:rPr>
              <a:t>Python comes with a general set of built in data structures:</a:t>
            </a:r>
          </a:p>
          <a:p>
            <a:pPr lvl="1" eaLnBrk="1" hangingPunct="1">
              <a:lnSpc>
                <a:spcPct val="90000"/>
              </a:lnSpc>
            </a:pPr>
            <a:r>
              <a:rPr lang="en-US" dirty="0"/>
              <a:t>lists (</a:t>
            </a:r>
            <a:r>
              <a:rPr lang="en-US" dirty="0" err="1">
                <a:solidFill>
                  <a:srgbClr val="FF0000"/>
                </a:solidFill>
              </a:rPr>
              <a:t>listar</a:t>
            </a:r>
            <a:r>
              <a:rPr lang="en-US" dirty="0"/>
              <a:t>)</a:t>
            </a:r>
          </a:p>
          <a:p>
            <a:pPr lvl="1">
              <a:lnSpc>
                <a:spcPct val="90000"/>
              </a:lnSpc>
            </a:pPr>
            <a:r>
              <a:rPr lang="en-US" dirty="0"/>
              <a:t>tuples (</a:t>
            </a:r>
            <a:r>
              <a:rPr lang="en-US" dirty="0" err="1">
                <a:solidFill>
                  <a:srgbClr val="FF0000"/>
                </a:solidFill>
              </a:rPr>
              <a:t>túplur</a:t>
            </a:r>
            <a:r>
              <a:rPr lang="en-US" dirty="0"/>
              <a:t>)</a:t>
            </a:r>
          </a:p>
          <a:p>
            <a:pPr lvl="1">
              <a:lnSpc>
                <a:spcPct val="90000"/>
              </a:lnSpc>
            </a:pPr>
            <a:r>
              <a:rPr lang="en-US" dirty="0"/>
              <a:t>string (</a:t>
            </a:r>
            <a:r>
              <a:rPr lang="en-US" dirty="0" err="1">
                <a:solidFill>
                  <a:srgbClr val="FF0000"/>
                </a:solidFill>
              </a:rPr>
              <a:t>strengir</a:t>
            </a:r>
            <a:r>
              <a:rPr lang="en-US" dirty="0"/>
              <a:t>)</a:t>
            </a:r>
          </a:p>
          <a:p>
            <a:pPr lvl="1">
              <a:lnSpc>
                <a:spcPct val="90000"/>
              </a:lnSpc>
            </a:pPr>
            <a:r>
              <a:rPr lang="en-US" dirty="0"/>
              <a:t>dictionaries (</a:t>
            </a:r>
            <a:r>
              <a:rPr lang="en-US" dirty="0" err="1">
                <a:solidFill>
                  <a:srgbClr val="FF0000"/>
                </a:solidFill>
              </a:rPr>
              <a:t>uppflettitöflur</a:t>
            </a:r>
            <a:r>
              <a:rPr lang="en-US" dirty="0"/>
              <a:t>)</a:t>
            </a:r>
          </a:p>
          <a:p>
            <a:pPr lvl="1">
              <a:lnSpc>
                <a:spcPct val="90000"/>
              </a:lnSpc>
            </a:pPr>
            <a:r>
              <a:rPr lang="en-US" dirty="0"/>
              <a:t>sets (</a:t>
            </a:r>
            <a:r>
              <a:rPr lang="en-US" dirty="0" err="1">
                <a:solidFill>
                  <a:srgbClr val="FF0000"/>
                </a:solidFill>
              </a:rPr>
              <a:t>mengi</a:t>
            </a:r>
            <a:r>
              <a:rPr lang="en-US" dirty="0"/>
              <a:t>)</a:t>
            </a:r>
          </a:p>
          <a:p>
            <a:pPr lvl="1" eaLnBrk="1" hangingPunct="1">
              <a:lnSpc>
                <a:spcPct val="90000"/>
              </a:lnSpc>
            </a:pPr>
            <a:r>
              <a:rPr lang="en-US" dirty="0"/>
              <a:t>others...</a:t>
            </a:r>
          </a:p>
        </p:txBody>
      </p:sp>
    </p:spTree>
    <p:extLst>
      <p:ext uri="{BB962C8B-B14F-4D97-AF65-F5344CB8AC3E}">
        <p14:creationId xmlns:p14="http://schemas.microsoft.com/office/powerpoint/2010/main" val="237970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Chapter 1</a:t>
            </a:r>
          </a:p>
        </p:txBody>
      </p:sp>
      <p:sp>
        <p:nvSpPr>
          <p:cNvPr id="3" name="Text Placeholder 2"/>
          <p:cNvSpPr>
            <a:spLocks noGrp="1"/>
          </p:cNvSpPr>
          <p:nvPr>
            <p:ph type="body" sz="quarter" idx="11"/>
          </p:nvPr>
        </p:nvSpPr>
        <p:spPr/>
        <p:txBody>
          <a:bodyPr/>
          <a:lstStyle/>
          <a:p>
            <a:r>
              <a:rPr lang="en-US" dirty="0"/>
              <a:t>Beginnings</a:t>
            </a:r>
          </a:p>
        </p:txBody>
      </p:sp>
    </p:spTree>
    <p:extLst>
      <p:ext uri="{BB962C8B-B14F-4D97-AF65-F5344CB8AC3E}">
        <p14:creationId xmlns:p14="http://schemas.microsoft.com/office/powerpoint/2010/main" val="364267417"/>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Lists</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3743160173"/>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The Python List Data Structure</a:t>
            </a:r>
          </a:p>
        </p:txBody>
      </p:sp>
      <p:sp>
        <p:nvSpPr>
          <p:cNvPr id="24579" name="Rectangle 3"/>
          <p:cNvSpPr>
            <a:spLocks noGrp="1" noChangeArrowheads="1"/>
          </p:cNvSpPr>
          <p:nvPr>
            <p:ph idx="1"/>
          </p:nvPr>
        </p:nvSpPr>
        <p:spPr/>
        <p:txBody>
          <a:bodyPr/>
          <a:lstStyle/>
          <a:p>
            <a:pPr eaLnBrk="1" hangingPunct="1"/>
            <a:r>
              <a:rPr lang="en-US" dirty="0">
                <a:ea typeface="ＭＳ Ｐゴシック" pitchFamily="-108" charset="-128"/>
                <a:cs typeface="ＭＳ Ｐゴシック" pitchFamily="-108" charset="-128"/>
              </a:rPr>
              <a:t>a list is an ordered sequence of items.</a:t>
            </a:r>
          </a:p>
          <a:p>
            <a:pPr eaLnBrk="1" hangingPunct="1"/>
            <a:r>
              <a:rPr lang="en-US" dirty="0">
                <a:ea typeface="ＭＳ Ｐゴシック" pitchFamily="-108" charset="-128"/>
                <a:cs typeface="ＭＳ Ｐゴシック" pitchFamily="-108" charset="-128"/>
              </a:rPr>
              <a:t>you have seen such a sequence before in a string. A string is just a particular kind of list (what kind)?</a:t>
            </a:r>
          </a:p>
        </p:txBody>
      </p:sp>
    </p:spTree>
    <p:extLst>
      <p:ext uri="{BB962C8B-B14F-4D97-AF65-F5344CB8AC3E}">
        <p14:creationId xmlns:p14="http://schemas.microsoft.com/office/powerpoint/2010/main" val="207784655"/>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Make a List</a:t>
            </a:r>
          </a:p>
        </p:txBody>
      </p:sp>
      <p:sp>
        <p:nvSpPr>
          <p:cNvPr id="3" name="Content Placeholder 2"/>
          <p:cNvSpPr>
            <a:spLocks noGrp="1"/>
          </p:cNvSpPr>
          <p:nvPr>
            <p:ph idx="1"/>
          </p:nvPr>
        </p:nvSpPr>
        <p:spPr/>
        <p:txBody>
          <a:bodyPr/>
          <a:lstStyle/>
          <a:p>
            <a:r>
              <a:rPr lang="en-US" dirty="0"/>
              <a:t>Like all data structures, lists have a </a:t>
            </a:r>
            <a:r>
              <a:rPr lang="en-US" b="1" i="1" dirty="0"/>
              <a:t>constructor (</a:t>
            </a:r>
            <a:r>
              <a:rPr lang="en-US" b="1" i="1" dirty="0" err="1">
                <a:solidFill>
                  <a:srgbClr val="FF0000"/>
                </a:solidFill>
              </a:rPr>
              <a:t>smiður</a:t>
            </a:r>
            <a:r>
              <a:rPr lang="en-US" b="1" i="1" dirty="0"/>
              <a:t>)</a:t>
            </a:r>
            <a:r>
              <a:rPr lang="en-US" dirty="0"/>
              <a:t>, named the same as the data structure. It takes an </a:t>
            </a:r>
            <a:r>
              <a:rPr lang="en-US" dirty="0" err="1"/>
              <a:t>iterable</a:t>
            </a:r>
            <a:r>
              <a:rPr lang="en-US" dirty="0"/>
              <a:t> data structure and </a:t>
            </a:r>
            <a:r>
              <a:rPr lang="en-US" b="1" i="1" dirty="0"/>
              <a:t>adds each item </a:t>
            </a:r>
            <a:r>
              <a:rPr lang="en-US" dirty="0"/>
              <a:t>to the list</a:t>
            </a:r>
          </a:p>
          <a:p>
            <a:r>
              <a:rPr lang="en-US" dirty="0"/>
              <a:t>It also has a shortcut, the use of square brackets (</a:t>
            </a:r>
            <a:r>
              <a:rPr lang="en-US" dirty="0" err="1">
                <a:solidFill>
                  <a:srgbClr val="FF0000"/>
                </a:solidFill>
              </a:rPr>
              <a:t>hornklofar</a:t>
            </a:r>
            <a:r>
              <a:rPr lang="en-US" dirty="0"/>
              <a:t>) [ ] to indicate explicit items.</a:t>
            </a:r>
          </a:p>
        </p:txBody>
      </p:sp>
    </p:spTree>
    <p:extLst>
      <p:ext uri="{BB962C8B-B14F-4D97-AF65-F5344CB8AC3E}">
        <p14:creationId xmlns:p14="http://schemas.microsoft.com/office/powerpoint/2010/main" val="1732900741"/>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make a list</a:t>
            </a:r>
          </a:p>
        </p:txBody>
      </p:sp>
      <p:pic>
        <p:nvPicPr>
          <p:cNvPr id="4" name="Content Placeholder 3"/>
          <p:cNvPicPr>
            <a:picLocks noGrp="1" noChangeAspect="1"/>
          </p:cNvPicPr>
          <p:nvPr>
            <p:ph idx="1"/>
          </p:nvPr>
        </p:nvPicPr>
        <p:blipFill>
          <a:blip r:embed="rId2"/>
          <a:srcRect t="-17218" b="-17218"/>
          <a:stretch>
            <a:fillRect/>
          </a:stretch>
        </p:blipFill>
        <p:spPr>
          <a:xfrm>
            <a:off x="6869" y="1143000"/>
            <a:ext cx="9060931" cy="4983163"/>
          </a:xfrm>
        </p:spPr>
      </p:pic>
    </p:spTree>
    <p:extLst>
      <p:ext uri="{BB962C8B-B14F-4D97-AF65-F5344CB8AC3E}">
        <p14:creationId xmlns:p14="http://schemas.microsoft.com/office/powerpoint/2010/main" val="3325173127"/>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Similarities with strings</a:t>
            </a:r>
          </a:p>
        </p:txBody>
      </p:sp>
      <p:sp>
        <p:nvSpPr>
          <p:cNvPr id="25603" name="Rectangle 3"/>
          <p:cNvSpPr>
            <a:spLocks noGrp="1" noChangeArrowheads="1"/>
          </p:cNvSpPr>
          <p:nvPr>
            <p:ph idx="1"/>
          </p:nvPr>
        </p:nvSpPr>
        <p:spPr>
          <a:xfrm>
            <a:off x="457200" y="1447800"/>
            <a:ext cx="8229600" cy="4419600"/>
          </a:xfrm>
        </p:spPr>
        <p:txBody>
          <a:bodyPr/>
          <a:lstStyle/>
          <a:p>
            <a:pPr eaLnBrk="1" hangingPunct="1"/>
            <a:r>
              <a:rPr lang="en-US">
                <a:ea typeface="ＭＳ Ｐゴシック" pitchFamily="-108" charset="-128"/>
                <a:cs typeface="ＭＳ Ｐゴシック" pitchFamily="-108" charset="-128"/>
              </a:rPr>
              <a:t>concatenate/+ (but only of lists)</a:t>
            </a:r>
          </a:p>
          <a:p>
            <a:pPr eaLnBrk="1" hangingPunct="1"/>
            <a:r>
              <a:rPr lang="en-US">
                <a:ea typeface="ＭＳ Ｐゴシック" pitchFamily="-108" charset="-128"/>
                <a:cs typeface="ＭＳ Ｐゴシック" pitchFamily="-108" charset="-128"/>
              </a:rPr>
              <a:t>repeat/*</a:t>
            </a:r>
          </a:p>
          <a:p>
            <a:pPr eaLnBrk="1" hangingPunct="1"/>
            <a:r>
              <a:rPr lang="en-US">
                <a:ea typeface="ＭＳ Ｐゴシック" pitchFamily="-108" charset="-128"/>
                <a:cs typeface="ＭＳ Ｐゴシック" pitchFamily="-108" charset="-128"/>
              </a:rPr>
              <a:t>indexing (the [ ] operator)</a:t>
            </a:r>
          </a:p>
          <a:p>
            <a:pPr eaLnBrk="1" hangingPunct="1"/>
            <a:r>
              <a:rPr lang="en-US">
                <a:ea typeface="ＭＳ Ｐゴシック" pitchFamily="-108" charset="-128"/>
                <a:cs typeface="ＭＳ Ｐゴシック" pitchFamily="-108" charset="-128"/>
              </a:rPr>
              <a:t>slicing ([:])</a:t>
            </a:r>
          </a:p>
          <a:p>
            <a:pPr eaLnBrk="1" hangingPunct="1"/>
            <a:r>
              <a:rPr lang="en-US">
                <a:ea typeface="ＭＳ Ｐゴシック" pitchFamily="-108" charset="-128"/>
                <a:cs typeface="ＭＳ Ｐゴシック" pitchFamily="-108" charset="-128"/>
              </a:rPr>
              <a:t>membership (the in operator)</a:t>
            </a:r>
          </a:p>
          <a:p>
            <a:pPr eaLnBrk="1" hangingPunct="1"/>
            <a:r>
              <a:rPr lang="en-US">
                <a:ea typeface="ＭＳ Ｐゴシック" pitchFamily="-108" charset="-128"/>
                <a:cs typeface="ＭＳ Ｐゴシック" pitchFamily="-108" charset="-128"/>
              </a:rPr>
              <a:t>len (the length operator)</a:t>
            </a:r>
          </a:p>
        </p:txBody>
      </p:sp>
    </p:spTree>
    <p:extLst>
      <p:ext uri="{BB962C8B-B14F-4D97-AF65-F5344CB8AC3E}">
        <p14:creationId xmlns:p14="http://schemas.microsoft.com/office/powerpoint/2010/main" val="1785413799"/>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Operators</a:t>
            </a:r>
          </a:p>
        </p:txBody>
      </p:sp>
      <p:sp>
        <p:nvSpPr>
          <p:cNvPr id="3" name="Content Placeholder 2"/>
          <p:cNvSpPr>
            <a:spLocks noGrp="1"/>
          </p:cNvSpPr>
          <p:nvPr>
            <p:ph idx="1"/>
          </p:nvPr>
        </p:nvSpPr>
        <p:spPr>
          <a:xfrm>
            <a:off x="457200" y="1295400"/>
            <a:ext cx="8229600" cy="4525963"/>
          </a:xfrm>
        </p:spPr>
        <p:txBody>
          <a:bodyPr/>
          <a:lstStyle/>
          <a:p>
            <a:pPr>
              <a:buNone/>
            </a:pPr>
            <a:r>
              <a:rPr lang="en-US" sz="2800" dirty="0">
                <a:solidFill>
                  <a:schemeClr val="accent6"/>
                </a:solidFill>
                <a:latin typeface="Courier New"/>
                <a:cs typeface="Courier New"/>
              </a:rPr>
              <a:t>[1, 2, 3] + [4] </a:t>
            </a:r>
            <a:r>
              <a:rPr lang="en-US" sz="2800" dirty="0" err="1">
                <a:latin typeface="Courier New"/>
                <a:ea typeface="ＭＳ Ｐゴシック" pitchFamily="-111" charset="-128"/>
                <a:cs typeface="Courier New"/>
                <a:sym typeface="Symbol" pitchFamily="-111" charset="2"/>
              </a:rPr>
              <a:t></a:t>
            </a:r>
            <a:r>
              <a:rPr lang="en-US" sz="2800" dirty="0">
                <a:latin typeface="Courier New"/>
                <a:ea typeface="ＭＳ Ｐゴシック" pitchFamily="-111" charset="-128"/>
                <a:cs typeface="Courier New"/>
                <a:sym typeface="Symbol" pitchFamily="-111" charset="2"/>
              </a:rPr>
              <a:t> </a:t>
            </a:r>
            <a:r>
              <a:rPr lang="en-US" sz="2800" dirty="0">
                <a:solidFill>
                  <a:schemeClr val="accent6"/>
                </a:solidFill>
                <a:latin typeface="Courier New"/>
                <a:ea typeface="ＭＳ Ｐゴシック" pitchFamily="-111" charset="-128"/>
                <a:cs typeface="Courier New"/>
                <a:sym typeface="Symbol" pitchFamily="-111" charset="2"/>
              </a:rPr>
              <a:t>[1, 2, 3, 4]</a:t>
            </a:r>
          </a:p>
          <a:p>
            <a:pPr>
              <a:buNone/>
            </a:pPr>
            <a:endParaRPr lang="en-US" sz="2800" dirty="0">
              <a:solidFill>
                <a:schemeClr val="accent6"/>
              </a:solidFill>
              <a:latin typeface="Courier New"/>
              <a:ea typeface="ＭＳ Ｐゴシック" pitchFamily="-111" charset="-128"/>
              <a:cs typeface="Courier New"/>
              <a:sym typeface="Symbol" pitchFamily="-111" charset="2"/>
            </a:endParaRPr>
          </a:p>
          <a:p>
            <a:pPr>
              <a:buNone/>
            </a:pPr>
            <a:r>
              <a:rPr lang="en-US" sz="2800" dirty="0">
                <a:solidFill>
                  <a:schemeClr val="accent6"/>
                </a:solidFill>
                <a:latin typeface="Courier New"/>
                <a:ea typeface="ＭＳ Ｐゴシック" pitchFamily="-111" charset="-128"/>
                <a:cs typeface="Courier New"/>
                <a:sym typeface="Symbol" pitchFamily="-111" charset="2"/>
              </a:rPr>
              <a:t>[1, 2, 3] * 2 </a:t>
            </a:r>
            <a:r>
              <a:rPr lang="en-US" sz="2800" dirty="0" err="1">
                <a:latin typeface="Courier New"/>
                <a:ea typeface="ＭＳ Ｐゴシック" pitchFamily="-111" charset="-128"/>
                <a:cs typeface="Courier New"/>
                <a:sym typeface="Symbol" pitchFamily="-111" charset="2"/>
              </a:rPr>
              <a:t></a:t>
            </a:r>
            <a:r>
              <a:rPr lang="en-US" sz="2800" dirty="0">
                <a:latin typeface="Courier New"/>
                <a:ea typeface="ＭＳ Ｐゴシック" pitchFamily="-111" charset="-128"/>
                <a:cs typeface="Courier New"/>
                <a:sym typeface="Symbol" pitchFamily="-111" charset="2"/>
              </a:rPr>
              <a:t> </a:t>
            </a:r>
            <a:r>
              <a:rPr lang="en-US" sz="2800" dirty="0">
                <a:solidFill>
                  <a:srgbClr val="2D2D8A"/>
                </a:solidFill>
                <a:latin typeface="Courier New"/>
                <a:ea typeface="ＭＳ Ｐゴシック" pitchFamily="-111" charset="-128"/>
                <a:cs typeface="Courier New"/>
                <a:sym typeface="Symbol" pitchFamily="-111" charset="2"/>
              </a:rPr>
              <a:t>[1, 2, 3, 1, 2, 3]</a:t>
            </a:r>
          </a:p>
          <a:p>
            <a:pPr>
              <a:buNone/>
            </a:pPr>
            <a:endParaRPr lang="en-US" sz="2800" dirty="0">
              <a:solidFill>
                <a:srgbClr val="2D2D8A"/>
              </a:solidFill>
              <a:latin typeface="Courier New"/>
              <a:ea typeface="ＭＳ Ｐゴシック" pitchFamily="-111" charset="-128"/>
              <a:cs typeface="Courier New"/>
              <a:sym typeface="Symbol" pitchFamily="-111" charset="2"/>
            </a:endParaRPr>
          </a:p>
          <a:p>
            <a:pPr>
              <a:buNone/>
            </a:pPr>
            <a:r>
              <a:rPr lang="en-US" sz="2800" dirty="0">
                <a:solidFill>
                  <a:srgbClr val="2D2D8A"/>
                </a:solidFill>
                <a:latin typeface="Courier New"/>
                <a:ea typeface="ＭＳ Ｐゴシック" pitchFamily="-111" charset="-128"/>
                <a:cs typeface="Courier New"/>
                <a:sym typeface="Symbol" pitchFamily="-111" charset="2"/>
              </a:rPr>
              <a:t>1 in [1, 2, 3] </a:t>
            </a:r>
            <a:r>
              <a:rPr lang="en-US" sz="2800" dirty="0" err="1">
                <a:latin typeface="Courier New"/>
                <a:ea typeface="ＭＳ Ｐゴシック" pitchFamily="-111" charset="-128"/>
                <a:cs typeface="Courier New"/>
                <a:sym typeface="Symbol" pitchFamily="-111" charset="2"/>
              </a:rPr>
              <a:t></a:t>
            </a:r>
            <a:r>
              <a:rPr lang="en-US" sz="2800" dirty="0">
                <a:latin typeface="Courier New"/>
                <a:ea typeface="ＭＳ Ｐゴシック" pitchFamily="-111" charset="-128"/>
                <a:cs typeface="Courier New"/>
                <a:sym typeface="Symbol" pitchFamily="-111" charset="2"/>
              </a:rPr>
              <a:t> </a:t>
            </a:r>
            <a:r>
              <a:rPr lang="en-US" sz="2800" dirty="0">
                <a:solidFill>
                  <a:schemeClr val="accent6"/>
                </a:solidFill>
                <a:latin typeface="Courier New"/>
                <a:ea typeface="ＭＳ Ｐゴシック" pitchFamily="-111" charset="-128"/>
                <a:cs typeface="Courier New"/>
                <a:sym typeface="Symbol" pitchFamily="-111" charset="2"/>
              </a:rPr>
              <a:t>True</a:t>
            </a:r>
          </a:p>
          <a:p>
            <a:pPr>
              <a:buNone/>
            </a:pPr>
            <a:endParaRPr lang="en-US" sz="2800" dirty="0">
              <a:solidFill>
                <a:schemeClr val="accent6"/>
              </a:solidFill>
              <a:latin typeface="Courier New"/>
              <a:ea typeface="ＭＳ Ｐゴシック" pitchFamily="-111" charset="-128"/>
              <a:cs typeface="Courier New"/>
              <a:sym typeface="Symbol" pitchFamily="-111" charset="2"/>
            </a:endParaRPr>
          </a:p>
          <a:p>
            <a:pPr>
              <a:buNone/>
            </a:pPr>
            <a:r>
              <a:rPr lang="en-US" sz="2800" dirty="0">
                <a:solidFill>
                  <a:schemeClr val="accent6"/>
                </a:solidFill>
                <a:latin typeface="Courier New"/>
                <a:ea typeface="ＭＳ Ｐゴシック" pitchFamily="-111" charset="-128"/>
                <a:cs typeface="Courier New"/>
                <a:sym typeface="Symbol" pitchFamily="-111" charset="2"/>
              </a:rPr>
              <a:t>[1, 2, 3] &lt; [1, 2, 4] </a:t>
            </a:r>
            <a:r>
              <a:rPr lang="en-US" sz="2800" dirty="0" err="1">
                <a:latin typeface="Courier New"/>
                <a:ea typeface="ＭＳ Ｐゴシック" pitchFamily="-111" charset="-128"/>
                <a:cs typeface="Courier New"/>
                <a:sym typeface="Symbol" pitchFamily="-111" charset="2"/>
              </a:rPr>
              <a:t></a:t>
            </a:r>
            <a:r>
              <a:rPr lang="en-US" sz="2800" dirty="0">
                <a:latin typeface="Courier New"/>
                <a:ea typeface="ＭＳ Ｐゴシック" pitchFamily="-111" charset="-128"/>
                <a:cs typeface="Courier New"/>
                <a:sym typeface="Symbol" pitchFamily="-111" charset="2"/>
              </a:rPr>
              <a:t> </a:t>
            </a:r>
            <a:r>
              <a:rPr lang="en-US" sz="2800" dirty="0">
                <a:solidFill>
                  <a:srgbClr val="2D2D8A"/>
                </a:solidFill>
                <a:latin typeface="Courier New"/>
                <a:ea typeface="ＭＳ Ｐゴシック" pitchFamily="-111" charset="-128"/>
                <a:cs typeface="Courier New"/>
                <a:sym typeface="Symbol" pitchFamily="-111" charset="2"/>
              </a:rPr>
              <a:t>True</a:t>
            </a:r>
          </a:p>
          <a:p>
            <a:pPr>
              <a:buNone/>
            </a:pPr>
            <a:r>
              <a:rPr lang="en-US" sz="2800" dirty="0">
                <a:solidFill>
                  <a:srgbClr val="2D2D8A"/>
                </a:solidFill>
                <a:latin typeface="Courier New"/>
                <a:ea typeface="ＭＳ Ｐゴシック" pitchFamily="-111" charset="-128"/>
                <a:cs typeface="Courier New"/>
                <a:sym typeface="Symbol" pitchFamily="-111" charset="2"/>
              </a:rPr>
              <a:t>	</a:t>
            </a:r>
            <a:r>
              <a:rPr lang="en-US" sz="2800" dirty="0">
                <a:ea typeface="ＭＳ Ｐゴシック" pitchFamily="-111" charset="-128"/>
                <a:cs typeface="Courier New"/>
                <a:sym typeface="Symbol" pitchFamily="-111" charset="2"/>
              </a:rPr>
              <a:t>compare index to index, first difference determines the result</a:t>
            </a:r>
            <a:endParaRPr lang="en-US" sz="2800" dirty="0">
              <a:cs typeface="Courier New"/>
            </a:endParaRPr>
          </a:p>
        </p:txBody>
      </p:sp>
    </p:spTree>
    <p:extLst>
      <p:ext uri="{BB962C8B-B14F-4D97-AF65-F5344CB8AC3E}">
        <p14:creationId xmlns:p14="http://schemas.microsoft.com/office/powerpoint/2010/main" val="1871063084"/>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0" y="274638"/>
            <a:ext cx="8991600" cy="1143000"/>
          </a:xfrm>
        </p:spPr>
        <p:txBody>
          <a:bodyPr/>
          <a:lstStyle/>
          <a:p>
            <a:pPr eaLnBrk="1" hangingPunct="1"/>
            <a:r>
              <a:rPr lang="en-US" sz="4000" dirty="0">
                <a:ea typeface="ＭＳ Ｐゴシック" pitchFamily="-108" charset="-128"/>
                <a:cs typeface="ＭＳ Ｐゴシック" pitchFamily="-108" charset="-128"/>
              </a:rPr>
              <a:t>differences between lists and strings</a:t>
            </a:r>
          </a:p>
        </p:txBody>
      </p:sp>
      <p:sp>
        <p:nvSpPr>
          <p:cNvPr id="26627" name="Rectangle 3"/>
          <p:cNvSpPr>
            <a:spLocks noGrp="1" noChangeArrowheads="1"/>
          </p:cNvSpPr>
          <p:nvPr>
            <p:ph idx="1"/>
          </p:nvPr>
        </p:nvSpPr>
        <p:spPr/>
        <p:txBody>
          <a:bodyPr/>
          <a:lstStyle/>
          <a:p>
            <a:pPr eaLnBrk="1" hangingPunct="1"/>
            <a:r>
              <a:rPr lang="en-US" dirty="0">
                <a:ea typeface="ＭＳ Ｐゴシック" pitchFamily="-108" charset="-128"/>
                <a:cs typeface="ＭＳ Ｐゴシック" pitchFamily="-108" charset="-128"/>
              </a:rPr>
              <a:t>lists can contain a mixture of any python object, strings can only hold characters</a:t>
            </a:r>
          </a:p>
          <a:p>
            <a:pPr lvl="1" eaLnBrk="1" hangingPunct="1"/>
            <a:r>
              <a:rPr lang="en-US" dirty="0"/>
              <a:t>1,"bill",1.2345, True</a:t>
            </a:r>
          </a:p>
          <a:p>
            <a:pPr eaLnBrk="1" hangingPunct="1"/>
            <a:r>
              <a:rPr lang="en-US" dirty="0">
                <a:ea typeface="ＭＳ Ｐゴシック" pitchFamily="-108" charset="-128"/>
                <a:cs typeface="ＭＳ Ｐゴシック" pitchFamily="-108" charset="-128"/>
              </a:rPr>
              <a:t>lists are mutable (</a:t>
            </a:r>
            <a:r>
              <a:rPr lang="en-US" dirty="0" err="1">
                <a:solidFill>
                  <a:srgbClr val="FF0000"/>
                </a:solidFill>
                <a:ea typeface="ＭＳ Ｐゴシック" pitchFamily="-108" charset="-128"/>
                <a:cs typeface="ＭＳ Ｐゴシック" pitchFamily="-108" charset="-128"/>
              </a:rPr>
              <a:t>breytanlegir</a:t>
            </a:r>
            <a:r>
              <a:rPr lang="en-US" dirty="0">
                <a:ea typeface="ＭＳ Ｐゴシック" pitchFamily="-108" charset="-128"/>
                <a:cs typeface="ＭＳ Ｐゴシック" pitchFamily="-108" charset="-128"/>
              </a:rPr>
              <a:t>), their values can be changed, while strings are immutable (</a:t>
            </a:r>
            <a:r>
              <a:rPr lang="en-US" dirty="0" err="1">
                <a:solidFill>
                  <a:srgbClr val="FF0000"/>
                </a:solidFill>
                <a:ea typeface="ＭＳ Ｐゴシック" pitchFamily="-108" charset="-128"/>
                <a:cs typeface="ＭＳ Ｐゴシック" pitchFamily="-108" charset="-128"/>
              </a:rPr>
              <a:t>óbreytanlegir</a:t>
            </a:r>
            <a:r>
              <a:rPr lang="en-US" dirty="0">
                <a:ea typeface="ＭＳ Ｐゴシック" pitchFamily="-108" charset="-128"/>
                <a:cs typeface="ＭＳ Ｐゴシック" pitchFamily="-108" charset="-128"/>
              </a:rPr>
              <a:t>)</a:t>
            </a:r>
          </a:p>
          <a:p>
            <a:pPr eaLnBrk="1" hangingPunct="1"/>
            <a:r>
              <a:rPr lang="en-US" dirty="0">
                <a:ea typeface="ＭＳ Ｐゴシック" pitchFamily="-108" charset="-128"/>
                <a:cs typeface="ＭＳ Ｐゴシック" pitchFamily="-108" charset="-128"/>
              </a:rPr>
              <a:t>lists are designated with [ ], with elements separated by commas, strings use " " or </a:t>
            </a:r>
            <a:r>
              <a:rPr lang="fr-FR" dirty="0">
                <a:ea typeface="ＭＳ Ｐゴシック" pitchFamily="-108" charset="-128"/>
                <a:cs typeface="ＭＳ Ｐゴシック" pitchFamily="-108" charset="-128"/>
              </a:rPr>
              <a:t>'</a:t>
            </a:r>
            <a:r>
              <a:rPr lang="en-US" dirty="0">
                <a:ea typeface="ＭＳ Ｐゴシック" pitchFamily="-108" charset="-128"/>
                <a:cs typeface="ＭＳ Ｐゴシック" pitchFamily="-108" charset="-128"/>
              </a:rPr>
              <a:t> </a:t>
            </a:r>
            <a:r>
              <a:rPr lang="fr-FR" dirty="0">
                <a:ea typeface="ＭＳ Ｐゴシック" pitchFamily="-108" charset="-128"/>
                <a:cs typeface="ＭＳ Ｐゴシック" pitchFamily="-108" charset="-128"/>
              </a:rPr>
              <a:t>'</a:t>
            </a:r>
            <a:endParaRPr lang="en-US" dirty="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697413261"/>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524000" y="1061357"/>
            <a:ext cx="6019800" cy="4299857"/>
          </a:xfrm>
        </p:spPr>
      </p:pic>
    </p:spTree>
    <p:extLst>
      <p:ext uri="{BB962C8B-B14F-4D97-AF65-F5344CB8AC3E}">
        <p14:creationId xmlns:p14="http://schemas.microsoft.com/office/powerpoint/2010/main" val="2812323933"/>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a:t>
            </a:r>
            <a:r>
              <a:rPr lang="en-US" dirty="0" err="1">
                <a:solidFill>
                  <a:srgbClr val="FF0000"/>
                </a:solidFill>
              </a:rPr>
              <a:t>vísun</a:t>
            </a:r>
            <a:r>
              <a:rPr lang="en-US" dirty="0"/>
              <a:t>)</a:t>
            </a:r>
          </a:p>
        </p:txBody>
      </p:sp>
      <p:sp>
        <p:nvSpPr>
          <p:cNvPr id="3" name="Content Placeholder 2"/>
          <p:cNvSpPr>
            <a:spLocks noGrp="1"/>
          </p:cNvSpPr>
          <p:nvPr>
            <p:ph idx="1"/>
          </p:nvPr>
        </p:nvSpPr>
        <p:spPr/>
        <p:txBody>
          <a:bodyPr/>
          <a:lstStyle/>
          <a:p>
            <a:r>
              <a:rPr lang="en-US" dirty="0"/>
              <a:t>can be a little confusing, what does the [ ] mean, a list or an index?</a:t>
            </a:r>
          </a:p>
          <a:p>
            <a:pPr>
              <a:buNone/>
            </a:pPr>
            <a:r>
              <a:rPr lang="en-US" sz="2800" dirty="0">
                <a:solidFill>
                  <a:srgbClr val="2D2D8A"/>
                </a:solidFill>
                <a:latin typeface="Courier New"/>
                <a:cs typeface="Courier New"/>
              </a:rPr>
              <a:t>		[1, 2, 3][1] </a:t>
            </a:r>
            <a:r>
              <a:rPr lang="en-US" sz="2800" dirty="0">
                <a:latin typeface="Courier New"/>
                <a:ea typeface="ＭＳ Ｐゴシック" pitchFamily="-111" charset="-128"/>
                <a:cs typeface="Courier New"/>
                <a:sym typeface="Symbol" pitchFamily="-111" charset="2"/>
              </a:rPr>
              <a:t> </a:t>
            </a:r>
            <a:r>
              <a:rPr lang="en-US" sz="2800" dirty="0">
                <a:solidFill>
                  <a:schemeClr val="accent6"/>
                </a:solidFill>
                <a:latin typeface="Courier New"/>
                <a:ea typeface="ＭＳ Ｐゴシック" pitchFamily="-111" charset="-128"/>
                <a:cs typeface="Courier New"/>
                <a:sym typeface="Symbol" pitchFamily="-111" charset="2"/>
              </a:rPr>
              <a:t>2</a:t>
            </a:r>
          </a:p>
          <a:p>
            <a:r>
              <a:rPr lang="en-US" dirty="0">
                <a:ea typeface="ＭＳ Ｐゴシック" pitchFamily="-111" charset="-128"/>
                <a:cs typeface="Courier New"/>
                <a:sym typeface="Symbol" pitchFamily="-111" charset="2"/>
              </a:rPr>
              <a:t>Context solves the problem. Index always comes at the end of an expression, and is preceded by something (a variable, a sequence)</a:t>
            </a:r>
            <a:endParaRPr lang="en-US" dirty="0">
              <a:cs typeface="Courier New"/>
            </a:endParaRPr>
          </a:p>
        </p:txBody>
      </p:sp>
    </p:spTree>
    <p:extLst>
      <p:ext uri="{BB962C8B-B14F-4D97-AF65-F5344CB8AC3E}">
        <p14:creationId xmlns:p14="http://schemas.microsoft.com/office/powerpoint/2010/main" val="2077890700"/>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of Lists</a:t>
            </a:r>
          </a:p>
        </p:txBody>
      </p:sp>
      <p:sp>
        <p:nvSpPr>
          <p:cNvPr id="3" name="Content Placeholder 2"/>
          <p:cNvSpPr>
            <a:spLocks noGrp="1"/>
          </p:cNvSpPr>
          <p:nvPr>
            <p:ph idx="1"/>
          </p:nvPr>
        </p:nvSpPr>
        <p:spPr/>
        <p:txBody>
          <a:bodyPr/>
          <a:lstStyle/>
          <a:p>
            <a:pPr>
              <a:buNone/>
            </a:pPr>
            <a:r>
              <a:rPr lang="en-US" sz="2800" dirty="0" err="1">
                <a:solidFill>
                  <a:srgbClr val="2D2D8A"/>
                </a:solidFill>
                <a:latin typeface="Courier New"/>
                <a:cs typeface="Courier New"/>
              </a:rPr>
              <a:t>my_list</a:t>
            </a:r>
            <a:r>
              <a:rPr lang="en-US" sz="2800" dirty="0">
                <a:solidFill>
                  <a:srgbClr val="2D2D8A"/>
                </a:solidFill>
                <a:latin typeface="Courier New"/>
                <a:cs typeface="Courier New"/>
              </a:rPr>
              <a:t> = [</a:t>
            </a:r>
            <a:r>
              <a:rPr lang="fr-FR" sz="2800" dirty="0">
                <a:solidFill>
                  <a:srgbClr val="2D2D8A"/>
                </a:solidFill>
                <a:latin typeface="Courier New"/>
                <a:cs typeface="Courier New"/>
              </a:rPr>
              <a:t>'</a:t>
            </a:r>
            <a:r>
              <a:rPr lang="en-US" sz="2800" dirty="0">
                <a:solidFill>
                  <a:srgbClr val="2D2D8A"/>
                </a:solidFill>
                <a:latin typeface="Courier New"/>
                <a:cs typeface="Courier New"/>
              </a:rPr>
              <a:t>a</a:t>
            </a:r>
            <a:r>
              <a:rPr lang="fr-FR" sz="2800" dirty="0">
                <a:solidFill>
                  <a:srgbClr val="2D2D8A"/>
                </a:solidFill>
                <a:latin typeface="Courier New"/>
                <a:cs typeface="Courier New"/>
              </a:rPr>
              <a:t>'</a:t>
            </a:r>
            <a:r>
              <a:rPr lang="en-US" sz="2800" dirty="0">
                <a:solidFill>
                  <a:srgbClr val="2D2D8A"/>
                </a:solidFill>
                <a:latin typeface="Courier New"/>
                <a:cs typeface="Courier New"/>
              </a:rPr>
              <a:t>, [1, 2, 3], </a:t>
            </a:r>
            <a:r>
              <a:rPr lang="fr-FR" sz="2800" dirty="0">
                <a:solidFill>
                  <a:srgbClr val="2D2D8A"/>
                </a:solidFill>
                <a:latin typeface="Courier New"/>
                <a:cs typeface="Courier New"/>
              </a:rPr>
              <a:t>'</a:t>
            </a:r>
            <a:r>
              <a:rPr lang="en-US" sz="2800" dirty="0">
                <a:solidFill>
                  <a:srgbClr val="2D2D8A"/>
                </a:solidFill>
                <a:latin typeface="Courier New"/>
                <a:cs typeface="Courier New"/>
              </a:rPr>
              <a:t>z</a:t>
            </a:r>
            <a:r>
              <a:rPr lang="fr-FR" sz="2800" dirty="0">
                <a:solidFill>
                  <a:srgbClr val="2D2D8A"/>
                </a:solidFill>
                <a:latin typeface="Courier New"/>
                <a:cs typeface="Courier New"/>
              </a:rPr>
              <a:t>'</a:t>
            </a:r>
            <a:r>
              <a:rPr lang="en-US" sz="2800" dirty="0">
                <a:solidFill>
                  <a:srgbClr val="2D2D8A"/>
                </a:solidFill>
                <a:latin typeface="Courier New"/>
                <a:cs typeface="Courier New"/>
              </a:rPr>
              <a:t>]</a:t>
            </a:r>
            <a:endParaRPr lang="en-US" dirty="0"/>
          </a:p>
          <a:p>
            <a:r>
              <a:rPr lang="en-US" dirty="0"/>
              <a:t>What is the second element (index 1) of that list? Another list.</a:t>
            </a:r>
          </a:p>
          <a:p>
            <a:pPr>
              <a:buNone/>
            </a:pPr>
            <a:r>
              <a:rPr lang="en-US" sz="2800" dirty="0" err="1">
                <a:solidFill>
                  <a:srgbClr val="2D2D8A"/>
                </a:solidFill>
                <a:latin typeface="Courier New"/>
                <a:cs typeface="Courier New"/>
              </a:rPr>
              <a:t>my_list</a:t>
            </a:r>
            <a:r>
              <a:rPr lang="en-US" sz="2800" dirty="0">
                <a:solidFill>
                  <a:srgbClr val="2D2D8A"/>
                </a:solidFill>
                <a:latin typeface="Courier New"/>
                <a:cs typeface="Courier New"/>
              </a:rPr>
              <a:t>[1][0] </a:t>
            </a:r>
            <a:r>
              <a:rPr lang="en-US" sz="2800" dirty="0">
                <a:solidFill>
                  <a:srgbClr val="009999"/>
                </a:solidFill>
                <a:latin typeface="Courier New"/>
                <a:cs typeface="Courier New"/>
              </a:rPr>
              <a:t># apply left to right</a:t>
            </a:r>
          </a:p>
          <a:p>
            <a:pPr>
              <a:buNone/>
            </a:pPr>
            <a:r>
              <a:rPr lang="en-US" sz="2800" dirty="0">
                <a:solidFill>
                  <a:srgbClr val="2D2D8A"/>
                </a:solidFill>
                <a:latin typeface="Courier New"/>
                <a:cs typeface="Courier New"/>
              </a:rPr>
              <a:t>	</a:t>
            </a:r>
            <a:r>
              <a:rPr lang="en-US" sz="2800" dirty="0" err="1">
                <a:solidFill>
                  <a:srgbClr val="2D2D8A"/>
                </a:solidFill>
                <a:latin typeface="Courier New"/>
                <a:cs typeface="Courier New"/>
              </a:rPr>
              <a:t>my_list</a:t>
            </a:r>
            <a:r>
              <a:rPr lang="en-US" sz="2800" dirty="0">
                <a:solidFill>
                  <a:srgbClr val="2D2D8A"/>
                </a:solidFill>
                <a:latin typeface="Courier New"/>
                <a:cs typeface="Courier New"/>
              </a:rPr>
              <a:t>[1] </a:t>
            </a:r>
            <a:r>
              <a:rPr lang="en-US" sz="2800" dirty="0">
                <a:solidFill>
                  <a:srgbClr val="2D2D8A"/>
                </a:solidFill>
                <a:latin typeface="Courier New"/>
                <a:ea typeface="ＭＳ Ｐゴシック" pitchFamily="-111" charset="-128"/>
                <a:cs typeface="Courier New"/>
                <a:sym typeface="Symbol" pitchFamily="-111" charset="2"/>
              </a:rPr>
              <a:t> [1, 2, 3]</a:t>
            </a:r>
          </a:p>
          <a:p>
            <a:pPr>
              <a:buNone/>
            </a:pPr>
            <a:r>
              <a:rPr lang="en-US" sz="2800" dirty="0">
                <a:solidFill>
                  <a:srgbClr val="2D2D8A"/>
                </a:solidFill>
                <a:latin typeface="Courier New"/>
                <a:ea typeface="ＭＳ Ｐゴシック" pitchFamily="-111" charset="-128"/>
                <a:cs typeface="Courier New"/>
                <a:sym typeface="Symbol" pitchFamily="-111" charset="2"/>
              </a:rPr>
              <a:t>	[1, 2, 3][0] </a:t>
            </a:r>
            <a:r>
              <a:rPr lang="en-US" sz="2800" dirty="0" err="1">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 1</a:t>
            </a:r>
            <a:endParaRPr lang="en-US" sz="2800" dirty="0">
              <a:solidFill>
                <a:srgbClr val="2D2D8A"/>
              </a:solidFill>
              <a:latin typeface="Courier New"/>
              <a:cs typeface="Courier New"/>
            </a:endParaRPr>
          </a:p>
        </p:txBody>
      </p:sp>
    </p:spTree>
    <p:extLst>
      <p:ext uri="{BB962C8B-B14F-4D97-AF65-F5344CB8AC3E}">
        <p14:creationId xmlns:p14="http://schemas.microsoft.com/office/powerpoint/2010/main" val="24324647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Three Rules</a:t>
            </a:r>
          </a:p>
        </p:txBody>
      </p:sp>
      <p:sp>
        <p:nvSpPr>
          <p:cNvPr id="3" name="Content Placeholder 2"/>
          <p:cNvSpPr>
            <a:spLocks noGrp="1"/>
          </p:cNvSpPr>
          <p:nvPr>
            <p:ph idx="1"/>
          </p:nvPr>
        </p:nvSpPr>
        <p:spPr/>
        <p:txBody>
          <a:bodyPr/>
          <a:lstStyle/>
          <a:p>
            <a:r>
              <a:rPr lang="en-US" dirty="0"/>
              <a:t>Rule 1: Think before you program</a:t>
            </a:r>
          </a:p>
          <a:p>
            <a:r>
              <a:rPr lang="en-US" dirty="0"/>
              <a:t>Rule 2: A program is a human-readable essay on problem solving that also happens to execute on a computer</a:t>
            </a:r>
          </a:p>
          <a:p>
            <a:r>
              <a:rPr lang="en-US" dirty="0"/>
              <a:t>Rule 3: The best way to improve your programming and problem solving skills is to practice. </a:t>
            </a:r>
          </a:p>
        </p:txBody>
      </p:sp>
    </p:spTree>
    <p:extLst>
      <p:ext uri="{BB962C8B-B14F-4D97-AF65-F5344CB8AC3E}">
        <p14:creationId xmlns:p14="http://schemas.microsoft.com/office/powerpoint/2010/main" val="816846075"/>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Functions (</a:t>
            </a:r>
            <a:r>
              <a:rPr lang="en-US" dirty="0" err="1">
                <a:solidFill>
                  <a:srgbClr val="FF0000"/>
                </a:solidFill>
              </a:rPr>
              <a:t>listaföll</a:t>
            </a:r>
            <a:r>
              <a:rPr lang="en-US" dirty="0"/>
              <a:t>)</a:t>
            </a:r>
          </a:p>
        </p:txBody>
      </p:sp>
      <p:sp>
        <p:nvSpPr>
          <p:cNvPr id="3" name="Content Placeholder 2"/>
          <p:cNvSpPr>
            <a:spLocks noGrp="1"/>
          </p:cNvSpPr>
          <p:nvPr>
            <p:ph idx="1"/>
          </p:nvPr>
        </p:nvSpPr>
        <p:spPr/>
        <p:txBody>
          <a:bodyPr/>
          <a:lstStyle/>
          <a:p>
            <a:r>
              <a:rPr lang="en-US" dirty="0" err="1">
                <a:solidFill>
                  <a:schemeClr val="accent6"/>
                </a:solidFill>
                <a:latin typeface="Courier New"/>
                <a:cs typeface="Courier New"/>
              </a:rPr>
              <a:t>len(lst</a:t>
            </a:r>
            <a:r>
              <a:rPr lang="en-US" dirty="0">
                <a:solidFill>
                  <a:schemeClr val="accent6"/>
                </a:solidFill>
                <a:latin typeface="Courier New"/>
                <a:cs typeface="Courier New"/>
              </a:rPr>
              <a:t>)</a:t>
            </a:r>
            <a:r>
              <a:rPr lang="en-US" dirty="0"/>
              <a:t>: number of elements in list (top level). </a:t>
            </a:r>
            <a:r>
              <a:rPr lang="en-US" sz="2800" dirty="0">
                <a:solidFill>
                  <a:schemeClr val="accent6"/>
                </a:solidFill>
                <a:latin typeface="Courier New"/>
                <a:cs typeface="Courier New"/>
              </a:rPr>
              <a:t>len([1, [1, 2], 3]) </a:t>
            </a:r>
            <a:r>
              <a:rPr lang="en-US" sz="2800" dirty="0" err="1">
                <a:solidFill>
                  <a:schemeClr val="accent6"/>
                </a:solidFill>
                <a:latin typeface="Courier New"/>
                <a:ea typeface="ＭＳ Ｐゴシック" pitchFamily="-111" charset="-128"/>
                <a:cs typeface="Courier New"/>
                <a:sym typeface="Symbol" pitchFamily="-111" charset="2"/>
              </a:rPr>
              <a:t></a:t>
            </a:r>
            <a:r>
              <a:rPr lang="en-US" sz="2800" dirty="0">
                <a:solidFill>
                  <a:schemeClr val="accent6"/>
                </a:solidFill>
                <a:latin typeface="Courier New"/>
                <a:ea typeface="ＭＳ Ｐゴシック" pitchFamily="-111" charset="-128"/>
                <a:cs typeface="Courier New"/>
                <a:sym typeface="Symbol" pitchFamily="-111" charset="2"/>
              </a:rPr>
              <a:t> 3</a:t>
            </a:r>
          </a:p>
          <a:p>
            <a:r>
              <a:rPr lang="en-US" dirty="0">
                <a:solidFill>
                  <a:schemeClr val="accent6"/>
                </a:solidFill>
                <a:latin typeface="Courier New"/>
                <a:ea typeface="ＭＳ Ｐゴシック" pitchFamily="-111" charset="-128"/>
                <a:cs typeface="Courier New"/>
                <a:sym typeface="Symbol" pitchFamily="-111" charset="2"/>
              </a:rPr>
              <a:t>min(</a:t>
            </a:r>
            <a:r>
              <a:rPr lang="en-US" dirty="0" err="1">
                <a:solidFill>
                  <a:schemeClr val="accent6"/>
                </a:solidFill>
                <a:latin typeface="Courier New"/>
                <a:ea typeface="ＭＳ Ｐゴシック" pitchFamily="-111" charset="-128"/>
                <a:cs typeface="Courier New"/>
                <a:sym typeface="Symbol" pitchFamily="-111" charset="2"/>
              </a:rPr>
              <a:t>lst</a:t>
            </a:r>
            <a:r>
              <a:rPr lang="en-US" dirty="0">
                <a:solidFill>
                  <a:schemeClr val="accent6"/>
                </a:solidFill>
                <a:latin typeface="Courier New"/>
                <a:ea typeface="ＭＳ Ｐゴシック" pitchFamily="-111" charset="-128"/>
                <a:cs typeface="Courier New"/>
                <a:sym typeface="Symbol" pitchFamily="-111" charset="2"/>
              </a:rPr>
              <a:t>)</a:t>
            </a:r>
            <a:r>
              <a:rPr lang="en-US" dirty="0">
                <a:ea typeface="ＭＳ Ｐゴシック" pitchFamily="-111" charset="-128"/>
                <a:cs typeface="Courier New"/>
                <a:sym typeface="Symbol" pitchFamily="-111" charset="2"/>
              </a:rPr>
              <a:t>:</a:t>
            </a:r>
            <a:r>
              <a:rPr lang="en-US" dirty="0">
                <a:solidFill>
                  <a:schemeClr val="accent6"/>
                </a:solidFill>
                <a:ea typeface="ＭＳ Ｐゴシック" pitchFamily="-111" charset="-128"/>
                <a:cs typeface="Courier New"/>
                <a:sym typeface="Symbol" pitchFamily="-111" charset="2"/>
              </a:rPr>
              <a:t> </a:t>
            </a:r>
            <a:r>
              <a:rPr lang="en-US" dirty="0">
                <a:ea typeface="ＭＳ Ｐゴシック" pitchFamily="-111" charset="-128"/>
                <a:cs typeface="Courier New"/>
                <a:sym typeface="Symbol" pitchFamily="-111" charset="2"/>
              </a:rPr>
              <a:t>smallest element. Must all be the same type!</a:t>
            </a:r>
          </a:p>
          <a:p>
            <a:r>
              <a:rPr lang="en-US" dirty="0">
                <a:solidFill>
                  <a:schemeClr val="accent6"/>
                </a:solidFill>
                <a:latin typeface="Courier New"/>
                <a:ea typeface="ＭＳ Ｐゴシック" pitchFamily="-111" charset="-128"/>
                <a:cs typeface="Courier New"/>
                <a:sym typeface="Symbol" pitchFamily="-111" charset="2"/>
              </a:rPr>
              <a:t>max(</a:t>
            </a:r>
            <a:r>
              <a:rPr lang="en-US" dirty="0" err="1">
                <a:solidFill>
                  <a:schemeClr val="accent6"/>
                </a:solidFill>
                <a:latin typeface="Courier New"/>
                <a:ea typeface="ＭＳ Ｐゴシック" pitchFamily="-111" charset="-128"/>
                <a:cs typeface="Courier New"/>
                <a:sym typeface="Symbol" pitchFamily="-111" charset="2"/>
              </a:rPr>
              <a:t>lst</a:t>
            </a:r>
            <a:r>
              <a:rPr lang="en-US" dirty="0">
                <a:solidFill>
                  <a:schemeClr val="accent6"/>
                </a:solidFill>
                <a:latin typeface="Courier New"/>
                <a:ea typeface="ＭＳ Ｐゴシック" pitchFamily="-111" charset="-128"/>
                <a:cs typeface="Courier New"/>
                <a:sym typeface="Symbol" pitchFamily="-111" charset="2"/>
              </a:rPr>
              <a:t>)</a:t>
            </a:r>
            <a:r>
              <a:rPr lang="en-US" dirty="0">
                <a:ea typeface="ＭＳ Ｐゴシック" pitchFamily="-111" charset="-128"/>
                <a:cs typeface="Courier New"/>
                <a:sym typeface="Symbol" pitchFamily="-111" charset="2"/>
              </a:rPr>
              <a:t>: largest element, again all must be the same type</a:t>
            </a:r>
          </a:p>
          <a:p>
            <a:r>
              <a:rPr lang="en-US" dirty="0">
                <a:solidFill>
                  <a:srgbClr val="2D2D8A"/>
                </a:solidFill>
                <a:latin typeface="Courier New"/>
                <a:ea typeface="ＭＳ Ｐゴシック" pitchFamily="-111" charset="-128"/>
                <a:cs typeface="Courier New"/>
                <a:sym typeface="Symbol" pitchFamily="-111" charset="2"/>
              </a:rPr>
              <a:t>sum(</a:t>
            </a:r>
            <a:r>
              <a:rPr lang="en-US" dirty="0" err="1">
                <a:solidFill>
                  <a:srgbClr val="2D2D8A"/>
                </a:solidFill>
                <a:latin typeface="Courier New"/>
                <a:ea typeface="ＭＳ Ｐゴシック" pitchFamily="-111" charset="-128"/>
                <a:cs typeface="Courier New"/>
                <a:sym typeface="Symbol" pitchFamily="-111" charset="2"/>
              </a:rPr>
              <a:t>lst</a:t>
            </a:r>
            <a:r>
              <a:rPr lang="en-US" dirty="0">
                <a:solidFill>
                  <a:srgbClr val="2D2D8A"/>
                </a:solidFill>
                <a:latin typeface="Courier New"/>
                <a:ea typeface="ＭＳ Ｐゴシック" pitchFamily="-111" charset="-128"/>
                <a:cs typeface="Courier New"/>
                <a:sym typeface="Symbol" pitchFamily="-111" charset="2"/>
              </a:rPr>
              <a:t>)</a:t>
            </a:r>
            <a:r>
              <a:rPr lang="en-US" dirty="0">
                <a:ea typeface="ＭＳ Ｐゴシック" pitchFamily="-111" charset="-128"/>
                <a:cs typeface="Courier New"/>
                <a:sym typeface="Symbol" pitchFamily="-111" charset="2"/>
              </a:rPr>
              <a:t>: sum of the elements, numeric only </a:t>
            </a:r>
          </a:p>
          <a:p>
            <a:endParaRPr lang="en-US" dirty="0">
              <a:solidFill>
                <a:schemeClr val="accent6"/>
              </a:solidFill>
              <a:cs typeface="Courier New"/>
            </a:endParaRPr>
          </a:p>
        </p:txBody>
      </p:sp>
    </p:spTree>
    <p:extLst>
      <p:ext uri="{BB962C8B-B14F-4D97-AF65-F5344CB8AC3E}">
        <p14:creationId xmlns:p14="http://schemas.microsoft.com/office/powerpoint/2010/main" val="2575125572"/>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Iteration (</a:t>
            </a:r>
            <a:r>
              <a:rPr lang="en-US" dirty="0" err="1">
                <a:solidFill>
                  <a:srgbClr val="FF0000"/>
                </a:solidFill>
              </a:rPr>
              <a:t>ítrun</a:t>
            </a:r>
            <a:r>
              <a:rPr lang="en-US" dirty="0"/>
              <a:t>)</a:t>
            </a:r>
          </a:p>
        </p:txBody>
      </p:sp>
      <p:sp>
        <p:nvSpPr>
          <p:cNvPr id="3" name="Content Placeholder 2"/>
          <p:cNvSpPr>
            <a:spLocks noGrp="1"/>
          </p:cNvSpPr>
          <p:nvPr>
            <p:ph idx="1"/>
          </p:nvPr>
        </p:nvSpPr>
        <p:spPr/>
        <p:txBody>
          <a:bodyPr/>
          <a:lstStyle/>
          <a:p>
            <a:pPr marL="0" indent="0">
              <a:buNone/>
            </a:pPr>
            <a:r>
              <a:rPr lang="en-US" sz="2800" dirty="0">
                <a:solidFill>
                  <a:srgbClr val="000000"/>
                </a:solidFill>
                <a:cs typeface="Courier New"/>
              </a:rPr>
              <a:t>You can iterate through the elements of a list like you did with a string:</a:t>
            </a:r>
          </a:p>
          <a:p>
            <a:pPr marL="0" indent="0">
              <a:buNone/>
            </a:pPr>
            <a:endParaRPr lang="en-US" sz="2800" dirty="0">
              <a:cs typeface="Courier New"/>
            </a:endParaRPr>
          </a:p>
        </p:txBody>
      </p:sp>
      <p:pic>
        <p:nvPicPr>
          <p:cNvPr id="6" name="Picture 5"/>
          <p:cNvPicPr>
            <a:picLocks noChangeAspect="1"/>
          </p:cNvPicPr>
          <p:nvPr/>
        </p:nvPicPr>
        <p:blipFill>
          <a:blip r:embed="rId2"/>
          <a:stretch>
            <a:fillRect/>
          </a:stretch>
        </p:blipFill>
        <p:spPr>
          <a:xfrm>
            <a:off x="109183" y="2971800"/>
            <a:ext cx="9034817" cy="1828800"/>
          </a:xfrm>
          <a:prstGeom prst="rect">
            <a:avLst/>
          </a:prstGeom>
        </p:spPr>
      </p:pic>
    </p:spTree>
    <p:extLst>
      <p:ext uri="{BB962C8B-B14F-4D97-AF65-F5344CB8AC3E}">
        <p14:creationId xmlns:p14="http://schemas.microsoft.com/office/powerpoint/2010/main" val="1678629810"/>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Mutable</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47993111"/>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 an object</a:t>
            </a:r>
            <a:r>
              <a:rPr lang="fr-FR" dirty="0"/>
              <a:t>'</a:t>
            </a:r>
            <a:r>
              <a:rPr lang="en-US" dirty="0"/>
              <a:t>s contents</a:t>
            </a:r>
          </a:p>
        </p:txBody>
      </p:sp>
      <p:sp>
        <p:nvSpPr>
          <p:cNvPr id="3" name="Content Placeholder 2"/>
          <p:cNvSpPr>
            <a:spLocks noGrp="1"/>
          </p:cNvSpPr>
          <p:nvPr>
            <p:ph idx="1"/>
          </p:nvPr>
        </p:nvSpPr>
        <p:spPr/>
        <p:txBody>
          <a:bodyPr/>
          <a:lstStyle/>
          <a:p>
            <a:r>
              <a:rPr lang="en-US" dirty="0"/>
              <a:t>strings are immutable. Once created, the object</a:t>
            </a:r>
            <a:r>
              <a:rPr lang="fr-FR" dirty="0"/>
              <a:t>'</a:t>
            </a:r>
            <a:r>
              <a:rPr lang="en-US" dirty="0"/>
              <a:t>s contents cannot be changed. New objects can be created to reflect a change, but the object itself cannot be changed</a:t>
            </a:r>
          </a:p>
          <a:p>
            <a:pPr>
              <a:buNone/>
            </a:pPr>
            <a:r>
              <a:rPr lang="en-US" sz="2800" dirty="0" err="1">
                <a:solidFill>
                  <a:schemeClr val="accent6"/>
                </a:solidFill>
                <a:latin typeface="Courier New"/>
                <a:cs typeface="Courier New"/>
              </a:rPr>
              <a:t>my_str</a:t>
            </a:r>
            <a:r>
              <a:rPr lang="en-US" sz="2800" dirty="0">
                <a:solidFill>
                  <a:schemeClr val="accent6"/>
                </a:solidFill>
                <a:latin typeface="Courier New"/>
                <a:cs typeface="Courier New"/>
              </a:rPr>
              <a:t> = </a:t>
            </a:r>
            <a:r>
              <a:rPr lang="fr-FR" sz="2800" dirty="0">
                <a:solidFill>
                  <a:schemeClr val="accent6"/>
                </a:solidFill>
                <a:latin typeface="Courier New"/>
                <a:cs typeface="Courier New"/>
              </a:rPr>
              <a:t>'</a:t>
            </a:r>
            <a:r>
              <a:rPr lang="en-US" sz="2800" dirty="0" err="1">
                <a:solidFill>
                  <a:schemeClr val="accent6"/>
                </a:solidFill>
                <a:latin typeface="Courier New"/>
                <a:cs typeface="Courier New"/>
              </a:rPr>
              <a:t>abc</a:t>
            </a:r>
            <a:r>
              <a:rPr lang="fr-FR" sz="2800" dirty="0">
                <a:solidFill>
                  <a:schemeClr val="accent6"/>
                </a:solidFill>
                <a:latin typeface="Courier New"/>
                <a:cs typeface="Courier New"/>
              </a:rPr>
              <a:t>'</a:t>
            </a:r>
            <a:endParaRPr lang="en-US" sz="2800" dirty="0">
              <a:solidFill>
                <a:schemeClr val="accent6"/>
              </a:solidFill>
              <a:latin typeface="Courier New"/>
              <a:cs typeface="Courier New"/>
            </a:endParaRPr>
          </a:p>
          <a:p>
            <a:pPr>
              <a:buNone/>
            </a:pPr>
            <a:r>
              <a:rPr lang="en-US" sz="2800" dirty="0" err="1">
                <a:solidFill>
                  <a:schemeClr val="accent6"/>
                </a:solidFill>
                <a:latin typeface="Courier New"/>
                <a:cs typeface="Courier New"/>
              </a:rPr>
              <a:t>my_str</a:t>
            </a:r>
            <a:r>
              <a:rPr lang="en-US" sz="2800" dirty="0">
                <a:solidFill>
                  <a:schemeClr val="accent6"/>
                </a:solidFill>
                <a:latin typeface="Courier New"/>
                <a:cs typeface="Courier New"/>
              </a:rPr>
              <a:t>[0] = </a:t>
            </a:r>
            <a:r>
              <a:rPr lang="fr-FR" sz="2800" dirty="0">
                <a:solidFill>
                  <a:schemeClr val="accent6"/>
                </a:solidFill>
                <a:latin typeface="Courier New"/>
                <a:cs typeface="Courier New"/>
              </a:rPr>
              <a:t>'</a:t>
            </a:r>
            <a:r>
              <a:rPr lang="en-US" sz="2800" dirty="0">
                <a:solidFill>
                  <a:schemeClr val="accent6"/>
                </a:solidFill>
                <a:latin typeface="Courier New"/>
                <a:cs typeface="Courier New"/>
              </a:rPr>
              <a:t>z</a:t>
            </a:r>
            <a:r>
              <a:rPr lang="fr-FR" sz="2800" dirty="0">
                <a:solidFill>
                  <a:schemeClr val="accent6"/>
                </a:solidFill>
                <a:latin typeface="Courier New"/>
                <a:cs typeface="Courier New"/>
              </a:rPr>
              <a:t>'</a:t>
            </a:r>
            <a:r>
              <a:rPr lang="en-US" sz="2800" dirty="0">
                <a:solidFill>
                  <a:schemeClr val="accent6"/>
                </a:solidFill>
                <a:latin typeface="Courier New"/>
                <a:cs typeface="Courier New"/>
              </a:rPr>
              <a:t>	</a:t>
            </a:r>
            <a:r>
              <a:rPr lang="en-US" sz="2800" dirty="0">
                <a:solidFill>
                  <a:srgbClr val="009999"/>
                </a:solidFill>
                <a:latin typeface="Courier New"/>
                <a:cs typeface="Courier New"/>
              </a:rPr>
              <a:t># cannot do!</a:t>
            </a:r>
          </a:p>
          <a:p>
            <a:pPr>
              <a:buNone/>
            </a:pPr>
            <a:r>
              <a:rPr lang="en-US" sz="2800" dirty="0">
                <a:solidFill>
                  <a:srgbClr val="009999"/>
                </a:solidFill>
                <a:latin typeface="Courier New"/>
                <a:cs typeface="Courier New"/>
              </a:rPr>
              <a:t># instead, make new </a:t>
            </a:r>
            <a:r>
              <a:rPr lang="en-US" sz="2800" dirty="0" err="1">
                <a:solidFill>
                  <a:srgbClr val="009999"/>
                </a:solidFill>
                <a:latin typeface="Courier New"/>
                <a:cs typeface="Courier New"/>
              </a:rPr>
              <a:t>str</a:t>
            </a:r>
            <a:endParaRPr lang="en-US" sz="2800" dirty="0">
              <a:solidFill>
                <a:srgbClr val="009999"/>
              </a:solidFill>
              <a:latin typeface="Courier New"/>
              <a:cs typeface="Courier New"/>
            </a:endParaRPr>
          </a:p>
          <a:p>
            <a:pPr>
              <a:buNone/>
            </a:pPr>
            <a:r>
              <a:rPr lang="en-US" sz="2800" dirty="0" err="1">
                <a:solidFill>
                  <a:schemeClr val="accent6"/>
                </a:solidFill>
                <a:latin typeface="Courier New"/>
                <a:cs typeface="Courier New"/>
              </a:rPr>
              <a:t>new_str</a:t>
            </a:r>
            <a:r>
              <a:rPr lang="en-US" sz="2800" dirty="0">
                <a:solidFill>
                  <a:schemeClr val="accent6"/>
                </a:solidFill>
                <a:latin typeface="Courier New"/>
                <a:cs typeface="Courier New"/>
              </a:rPr>
              <a:t> = </a:t>
            </a:r>
            <a:r>
              <a:rPr lang="en-US" sz="2800" dirty="0" err="1">
                <a:solidFill>
                  <a:schemeClr val="accent6"/>
                </a:solidFill>
                <a:latin typeface="Courier New"/>
                <a:cs typeface="Courier New"/>
              </a:rPr>
              <a:t>my_str.replace</a:t>
            </a:r>
            <a:r>
              <a:rPr lang="en-US" sz="2800" dirty="0">
                <a:solidFill>
                  <a:schemeClr val="accent6"/>
                </a:solidFill>
                <a:latin typeface="Courier New"/>
                <a:cs typeface="Courier New"/>
              </a:rPr>
              <a:t>(</a:t>
            </a:r>
            <a:r>
              <a:rPr lang="fr-FR" sz="2800" dirty="0">
                <a:solidFill>
                  <a:schemeClr val="accent6"/>
                </a:solidFill>
                <a:latin typeface="Courier New"/>
                <a:cs typeface="Courier New"/>
              </a:rPr>
              <a:t>'</a:t>
            </a:r>
            <a:r>
              <a:rPr lang="en-US" sz="2800" dirty="0">
                <a:solidFill>
                  <a:schemeClr val="accent6"/>
                </a:solidFill>
                <a:latin typeface="Courier New"/>
                <a:cs typeface="Courier New"/>
              </a:rPr>
              <a:t>a</a:t>
            </a:r>
            <a:r>
              <a:rPr lang="fr-FR" sz="2800" dirty="0">
                <a:solidFill>
                  <a:schemeClr val="accent6"/>
                </a:solidFill>
                <a:latin typeface="Courier New"/>
                <a:cs typeface="Courier New"/>
              </a:rPr>
              <a:t>'</a:t>
            </a:r>
            <a:r>
              <a:rPr lang="en-US" sz="2800" dirty="0">
                <a:solidFill>
                  <a:schemeClr val="accent6"/>
                </a:solidFill>
                <a:latin typeface="Courier New"/>
                <a:cs typeface="Courier New"/>
              </a:rPr>
              <a:t>,</a:t>
            </a:r>
            <a:r>
              <a:rPr lang="fr-FR" sz="2800" dirty="0">
                <a:solidFill>
                  <a:schemeClr val="accent6"/>
                </a:solidFill>
                <a:latin typeface="Courier New"/>
                <a:cs typeface="Courier New"/>
              </a:rPr>
              <a:t>'</a:t>
            </a:r>
            <a:r>
              <a:rPr lang="en-US" sz="2800" dirty="0">
                <a:solidFill>
                  <a:schemeClr val="accent6"/>
                </a:solidFill>
                <a:latin typeface="Courier New"/>
                <a:cs typeface="Courier New"/>
              </a:rPr>
              <a:t>z</a:t>
            </a:r>
            <a:r>
              <a:rPr lang="fr-FR" sz="2800" dirty="0">
                <a:solidFill>
                  <a:schemeClr val="accent6"/>
                </a:solidFill>
                <a:latin typeface="Courier New"/>
                <a:cs typeface="Courier New"/>
              </a:rPr>
              <a:t>'</a:t>
            </a:r>
            <a:r>
              <a:rPr lang="en-US" sz="2800" dirty="0">
                <a:solidFill>
                  <a:schemeClr val="accent6"/>
                </a:solidFill>
                <a:latin typeface="Courier New"/>
                <a:cs typeface="Courier New"/>
              </a:rPr>
              <a:t>) </a:t>
            </a:r>
          </a:p>
        </p:txBody>
      </p:sp>
    </p:spTree>
    <p:extLst>
      <p:ext uri="{BB962C8B-B14F-4D97-AF65-F5344CB8AC3E}">
        <p14:creationId xmlns:p14="http://schemas.microsoft.com/office/powerpoint/2010/main" val="3805137457"/>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Lists are mutable</a:t>
            </a:r>
          </a:p>
        </p:txBody>
      </p:sp>
      <p:sp>
        <p:nvSpPr>
          <p:cNvPr id="3" name="Content Placeholder 2"/>
          <p:cNvSpPr>
            <a:spLocks noGrp="1"/>
          </p:cNvSpPr>
          <p:nvPr>
            <p:ph idx="1"/>
          </p:nvPr>
        </p:nvSpPr>
        <p:spPr/>
        <p:txBody>
          <a:bodyPr/>
          <a:lstStyle/>
          <a:p>
            <a:pPr marL="0" indent="0">
              <a:buNone/>
            </a:pPr>
            <a:r>
              <a:rPr lang="en-US" dirty="0"/>
              <a:t>Unlike strings, lists are mutable. You </a:t>
            </a:r>
            <a:r>
              <a:rPr lang="en-US" b="1" i="1" dirty="0"/>
              <a:t>can</a:t>
            </a:r>
            <a:r>
              <a:rPr lang="en-US" u="sng" dirty="0"/>
              <a:t> </a:t>
            </a:r>
            <a:r>
              <a:rPr lang="en-US" dirty="0"/>
              <a:t>change the object</a:t>
            </a:r>
            <a:r>
              <a:rPr lang="fr-FR" dirty="0"/>
              <a:t>'</a:t>
            </a:r>
            <a:r>
              <a:rPr lang="en-US" dirty="0"/>
              <a:t>s contents!</a:t>
            </a:r>
          </a:p>
          <a:p>
            <a:pPr>
              <a:buNone/>
            </a:pPr>
            <a:endParaRPr lang="en-US" dirty="0"/>
          </a:p>
          <a:p>
            <a:pPr>
              <a:buNone/>
            </a:pPr>
            <a:r>
              <a:rPr lang="en-US" sz="2800" dirty="0" err="1">
                <a:solidFill>
                  <a:srgbClr val="2D2D8A"/>
                </a:solidFill>
                <a:latin typeface="Courier New"/>
                <a:cs typeface="Courier New"/>
              </a:rPr>
              <a:t>my_list</a:t>
            </a:r>
            <a:r>
              <a:rPr lang="en-US" sz="2800" dirty="0">
                <a:solidFill>
                  <a:srgbClr val="2D2D8A"/>
                </a:solidFill>
                <a:latin typeface="Courier New"/>
                <a:cs typeface="Courier New"/>
              </a:rPr>
              <a:t> = [1, 2, 3]</a:t>
            </a:r>
          </a:p>
          <a:p>
            <a:pPr>
              <a:buNone/>
            </a:pPr>
            <a:r>
              <a:rPr lang="en-US" sz="2800" dirty="0" err="1">
                <a:solidFill>
                  <a:srgbClr val="2D2D8A"/>
                </a:solidFill>
                <a:latin typeface="Courier New"/>
                <a:cs typeface="Courier New"/>
              </a:rPr>
              <a:t>my_list</a:t>
            </a:r>
            <a:r>
              <a:rPr lang="en-US" sz="2800" dirty="0">
                <a:solidFill>
                  <a:srgbClr val="2D2D8A"/>
                </a:solidFill>
                <a:latin typeface="Courier New"/>
                <a:cs typeface="Courier New"/>
              </a:rPr>
              <a:t>[0] = 127</a:t>
            </a:r>
          </a:p>
          <a:p>
            <a:pPr>
              <a:buNone/>
            </a:pPr>
            <a:r>
              <a:rPr lang="en-US" sz="2800" dirty="0">
                <a:solidFill>
                  <a:srgbClr val="2D2D8A"/>
                </a:solidFill>
                <a:latin typeface="Courier New"/>
                <a:cs typeface="Courier New"/>
              </a:rPr>
              <a:t>print(</a:t>
            </a:r>
            <a:r>
              <a:rPr lang="en-US" sz="2800" dirty="0" err="1">
                <a:solidFill>
                  <a:srgbClr val="2D2D8A"/>
                </a:solidFill>
                <a:latin typeface="Courier New"/>
                <a:cs typeface="Courier New"/>
              </a:rPr>
              <a:t>my_list</a:t>
            </a:r>
            <a:r>
              <a:rPr lang="en-US" sz="2800" dirty="0">
                <a:solidFill>
                  <a:srgbClr val="2D2D8A"/>
                </a:solidFill>
                <a:latin typeface="Courier New"/>
                <a:cs typeface="Courier New"/>
              </a:rPr>
              <a:t>) </a:t>
            </a:r>
            <a:r>
              <a:rPr lang="en-US" sz="2800" dirty="0">
                <a:solidFill>
                  <a:srgbClr val="2D2D8A"/>
                </a:solidFill>
                <a:latin typeface="Courier New"/>
                <a:ea typeface="ＭＳ Ｐゴシック" pitchFamily="-111" charset="-128"/>
                <a:cs typeface="Courier New"/>
                <a:sym typeface="Symbol" pitchFamily="-111" charset="2"/>
              </a:rPr>
              <a:t> [127, 2, 3]</a:t>
            </a:r>
            <a:endParaRPr lang="en-US" sz="2800" dirty="0">
              <a:solidFill>
                <a:srgbClr val="2D2D8A"/>
              </a:solidFill>
              <a:latin typeface="Courier New"/>
              <a:cs typeface="Courier New"/>
            </a:endParaRPr>
          </a:p>
        </p:txBody>
      </p:sp>
    </p:spTree>
    <p:extLst>
      <p:ext uri="{BB962C8B-B14F-4D97-AF65-F5344CB8AC3E}">
        <p14:creationId xmlns:p14="http://schemas.microsoft.com/office/powerpoint/2010/main" val="1826373214"/>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methods</a:t>
            </a:r>
          </a:p>
        </p:txBody>
      </p:sp>
      <p:sp>
        <p:nvSpPr>
          <p:cNvPr id="3" name="Content Placeholder 2"/>
          <p:cNvSpPr>
            <a:spLocks noGrp="1"/>
          </p:cNvSpPr>
          <p:nvPr>
            <p:ph idx="1"/>
          </p:nvPr>
        </p:nvSpPr>
        <p:spPr/>
        <p:txBody>
          <a:bodyPr/>
          <a:lstStyle/>
          <a:p>
            <a:r>
              <a:rPr lang="en-US" dirty="0">
                <a:ea typeface="ＭＳ Ｐゴシック" pitchFamily="-108" charset="-128"/>
                <a:cs typeface="ＭＳ Ｐゴシック" pitchFamily="-108" charset="-128"/>
              </a:rPr>
              <a:t>Remember, a function is a small program (such as </a:t>
            </a:r>
            <a:r>
              <a:rPr lang="en-US" dirty="0" err="1">
                <a:solidFill>
                  <a:srgbClr val="2D2D8A"/>
                </a:solidFill>
                <a:ea typeface="ＭＳ Ｐゴシック" pitchFamily="-108" charset="-128"/>
                <a:cs typeface="ＭＳ Ｐゴシック" pitchFamily="-108" charset="-128"/>
              </a:rPr>
              <a:t>len</a:t>
            </a:r>
            <a:r>
              <a:rPr lang="en-US" dirty="0">
                <a:ea typeface="ＭＳ Ｐゴシック" pitchFamily="-108" charset="-128"/>
                <a:cs typeface="ＭＳ Ｐゴシック" pitchFamily="-108" charset="-128"/>
              </a:rPr>
              <a:t>) that takes some arguments, the stuff in the parenthesis, and returns some value</a:t>
            </a:r>
          </a:p>
          <a:p>
            <a:r>
              <a:rPr lang="en-US" dirty="0">
                <a:ea typeface="ＭＳ Ｐゴシック" pitchFamily="-108" charset="-128"/>
                <a:cs typeface="ＭＳ Ｐゴシック" pitchFamily="-108" charset="-128"/>
              </a:rPr>
              <a:t>a method is a function called in a special way, the </a:t>
            </a:r>
            <a:r>
              <a:rPr lang="en-US" b="1" i="1" dirty="0">
                <a:ea typeface="ＭＳ Ｐゴシック" pitchFamily="-108" charset="-128"/>
                <a:cs typeface="ＭＳ Ｐゴシック" pitchFamily="-108" charset="-128"/>
              </a:rPr>
              <a:t>dot call</a:t>
            </a:r>
            <a:r>
              <a:rPr lang="en-US" dirty="0">
                <a:ea typeface="ＭＳ Ｐゴシック" pitchFamily="-108" charset="-128"/>
                <a:cs typeface="ＭＳ Ｐゴシック" pitchFamily="-108" charset="-128"/>
              </a:rPr>
              <a:t>. It is called in the context of an object (or a variable associated with an object)</a:t>
            </a:r>
          </a:p>
          <a:p>
            <a:endParaRPr lang="en-US" dirty="0"/>
          </a:p>
        </p:txBody>
      </p:sp>
    </p:spTree>
    <p:extLst>
      <p:ext uri="{BB962C8B-B14F-4D97-AF65-F5344CB8AC3E}">
        <p14:creationId xmlns:p14="http://schemas.microsoft.com/office/powerpoint/2010/main" val="4184085483"/>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457200" y="457200"/>
            <a:ext cx="8229600" cy="838200"/>
          </a:xfrm>
        </p:spPr>
        <p:txBody>
          <a:bodyPr/>
          <a:lstStyle/>
          <a:p>
            <a:pPr eaLnBrk="1" hangingPunct="1"/>
            <a:r>
              <a:rPr lang="en-US" dirty="0">
                <a:ea typeface="ＭＳ Ｐゴシック" pitchFamily="-108" charset="-128"/>
                <a:cs typeface="ＭＳ Ｐゴシック" pitchFamily="-108" charset="-128"/>
              </a:rPr>
              <a:t>Again, lists have methods	</a:t>
            </a:r>
          </a:p>
        </p:txBody>
      </p:sp>
      <p:sp>
        <p:nvSpPr>
          <p:cNvPr id="28675" name="Rectangle 3"/>
          <p:cNvSpPr>
            <a:spLocks noGrp="1" noChangeArrowheads="1"/>
          </p:cNvSpPr>
          <p:nvPr>
            <p:ph idx="1"/>
          </p:nvPr>
        </p:nvSpPr>
        <p:spPr>
          <a:xfrm>
            <a:off x="457200" y="1600200"/>
            <a:ext cx="8229600" cy="1447800"/>
          </a:xfrm>
        </p:spPr>
        <p:txBody>
          <a:bodyPr/>
          <a:lstStyle/>
          <a:p>
            <a:pPr eaLnBrk="1" hangingPunct="1">
              <a:buFont typeface="Wingdings" pitchFamily="-108" charset="2"/>
              <a:buNone/>
            </a:pPr>
            <a:r>
              <a:rPr lang="en-US" dirty="0" err="1">
                <a:latin typeface="Courier New"/>
                <a:ea typeface="ＭＳ Ｐゴシック" pitchFamily="-108" charset="-128"/>
                <a:cs typeface="Courier New"/>
              </a:rPr>
              <a:t>my_list</a:t>
            </a:r>
            <a:r>
              <a:rPr lang="en-US" dirty="0">
                <a:latin typeface="Courier New"/>
                <a:ea typeface="ＭＳ Ｐゴシック" pitchFamily="-108" charset="-128"/>
                <a:cs typeface="Courier New"/>
              </a:rPr>
              <a:t> = [</a:t>
            </a:r>
            <a:r>
              <a:rPr lang="fr-FR" dirty="0">
                <a:latin typeface="Courier New"/>
                <a:ea typeface="ＭＳ Ｐゴシック" pitchFamily="-108" charset="-128"/>
                <a:cs typeface="Courier New"/>
              </a:rPr>
              <a:t>'</a:t>
            </a:r>
            <a:r>
              <a:rPr lang="en-US" dirty="0">
                <a:latin typeface="Courier New"/>
                <a:ea typeface="ＭＳ Ｐゴシック" pitchFamily="-108" charset="-128"/>
                <a:cs typeface="Courier New"/>
              </a:rPr>
              <a:t>a</a:t>
            </a:r>
            <a:r>
              <a:rPr lang="fr-FR" dirty="0">
                <a:latin typeface="Courier New"/>
                <a:ea typeface="ＭＳ Ｐゴシック" pitchFamily="-108" charset="-128"/>
                <a:cs typeface="Courier New"/>
              </a:rPr>
              <a:t>'</a:t>
            </a:r>
            <a:r>
              <a:rPr lang="en-US" dirty="0">
                <a:latin typeface="Courier New"/>
                <a:ea typeface="ＭＳ Ｐゴシック" pitchFamily="-108" charset="-128"/>
                <a:cs typeface="Courier New"/>
              </a:rPr>
              <a:t>,1,True]</a:t>
            </a:r>
          </a:p>
          <a:p>
            <a:pPr eaLnBrk="1" hangingPunct="1">
              <a:buFont typeface="Wingdings" pitchFamily="-108" charset="2"/>
              <a:buNone/>
            </a:pPr>
            <a:r>
              <a:rPr lang="en-US" dirty="0" err="1">
                <a:latin typeface="Courier New"/>
                <a:ea typeface="ＭＳ Ｐゴシック" pitchFamily="-108" charset="-128"/>
                <a:cs typeface="Courier New"/>
              </a:rPr>
              <a:t>my_list.append</a:t>
            </a:r>
            <a:r>
              <a:rPr lang="en-US" dirty="0">
                <a:latin typeface="Courier New"/>
                <a:ea typeface="ＭＳ Ｐゴシック" pitchFamily="-108" charset="-128"/>
                <a:cs typeface="Courier New"/>
              </a:rPr>
              <a:t>(</a:t>
            </a:r>
            <a:r>
              <a:rPr lang="fr-FR" dirty="0">
                <a:latin typeface="Courier New"/>
                <a:ea typeface="ＭＳ Ｐゴシック" pitchFamily="-108" charset="-128"/>
                <a:cs typeface="Courier New"/>
              </a:rPr>
              <a:t>'</a:t>
            </a:r>
            <a:r>
              <a:rPr lang="en-US" dirty="0">
                <a:latin typeface="Courier New"/>
                <a:ea typeface="ＭＳ Ｐゴシック" pitchFamily="-108" charset="-128"/>
                <a:cs typeface="Courier New"/>
              </a:rPr>
              <a:t>z</a:t>
            </a:r>
            <a:r>
              <a:rPr lang="fr-FR" dirty="0">
                <a:latin typeface="Courier New"/>
                <a:ea typeface="ＭＳ Ｐゴシック" pitchFamily="-108" charset="-128"/>
                <a:cs typeface="Courier New"/>
              </a:rPr>
              <a:t>'</a:t>
            </a:r>
            <a:r>
              <a:rPr lang="en-US" dirty="0">
                <a:latin typeface="Courier New"/>
                <a:ea typeface="ＭＳ Ｐゴシック" pitchFamily="-108" charset="-128"/>
                <a:cs typeface="Courier New"/>
              </a:rPr>
              <a:t>)</a:t>
            </a:r>
          </a:p>
        </p:txBody>
      </p:sp>
      <p:sp>
        <p:nvSpPr>
          <p:cNvPr id="28676" name="Line 4"/>
          <p:cNvSpPr>
            <a:spLocks noChangeShapeType="1"/>
          </p:cNvSpPr>
          <p:nvPr/>
        </p:nvSpPr>
        <p:spPr bwMode="auto">
          <a:xfrm flipV="1">
            <a:off x="914400" y="2971800"/>
            <a:ext cx="228600" cy="990600"/>
          </a:xfrm>
          <a:prstGeom prst="line">
            <a:avLst/>
          </a:prstGeom>
          <a:ln>
            <a:headEnd/>
            <a:tailEnd type="triangle" w="med" len="med"/>
          </a:ln>
        </p:spPr>
        <p:style>
          <a:lnRef idx="3">
            <a:schemeClr val="dk1"/>
          </a:lnRef>
          <a:fillRef idx="0">
            <a:schemeClr val="dk1"/>
          </a:fillRef>
          <a:effectRef idx="2">
            <a:schemeClr val="dk1"/>
          </a:effectRef>
          <a:fontRef idx="minor">
            <a:schemeClr val="tx1"/>
          </a:fontRef>
        </p:style>
        <p:txBody>
          <a:bodyPr wrap="none" anchor="ctr">
            <a:prstTxWarp prst="textNoShape">
              <a:avLst/>
            </a:prstTxWarp>
          </a:bodyPr>
          <a:lstStyle/>
          <a:p>
            <a:endParaRPr lang="en-US"/>
          </a:p>
        </p:txBody>
      </p:sp>
      <p:sp>
        <p:nvSpPr>
          <p:cNvPr id="28677" name="Text Box 5"/>
          <p:cNvSpPr txBox="1">
            <a:spLocks noChangeArrowheads="1"/>
          </p:cNvSpPr>
          <p:nvPr/>
        </p:nvSpPr>
        <p:spPr bwMode="auto">
          <a:xfrm>
            <a:off x="365125" y="4010025"/>
            <a:ext cx="2555875" cy="1187450"/>
          </a:xfrm>
          <a:prstGeom prst="rect">
            <a:avLst/>
          </a:prstGeom>
          <a:noFill/>
          <a:ln w="9525">
            <a:noFill/>
            <a:miter lim="800000"/>
            <a:headEnd/>
            <a:tailEnd/>
          </a:ln>
        </p:spPr>
        <p:txBody>
          <a:bodyPr wrap="none">
            <a:prstTxWarp prst="textNoShape">
              <a:avLst/>
            </a:prstTxWarp>
            <a:spAutoFit/>
          </a:bodyPr>
          <a:lstStyle/>
          <a:p>
            <a:r>
              <a:rPr lang="en-US"/>
              <a:t>the object that</a:t>
            </a:r>
          </a:p>
          <a:p>
            <a:r>
              <a:rPr lang="en-US"/>
              <a:t>we are calling the</a:t>
            </a:r>
          </a:p>
          <a:p>
            <a:r>
              <a:rPr lang="en-US"/>
              <a:t>method with</a:t>
            </a:r>
          </a:p>
        </p:txBody>
      </p:sp>
      <p:sp>
        <p:nvSpPr>
          <p:cNvPr id="28678" name="Text Box 6"/>
          <p:cNvSpPr txBox="1">
            <a:spLocks noChangeArrowheads="1"/>
          </p:cNvSpPr>
          <p:nvPr/>
        </p:nvSpPr>
        <p:spPr bwMode="auto">
          <a:xfrm>
            <a:off x="3733800" y="4038600"/>
            <a:ext cx="1878013" cy="822325"/>
          </a:xfrm>
          <a:prstGeom prst="rect">
            <a:avLst/>
          </a:prstGeom>
          <a:noFill/>
          <a:ln w="9525">
            <a:noFill/>
            <a:miter lim="800000"/>
            <a:headEnd/>
            <a:tailEnd/>
          </a:ln>
        </p:spPr>
        <p:txBody>
          <a:bodyPr wrap="none">
            <a:prstTxWarp prst="textNoShape">
              <a:avLst/>
            </a:prstTxWarp>
            <a:spAutoFit/>
          </a:bodyPr>
          <a:lstStyle/>
          <a:p>
            <a:r>
              <a:rPr lang="en-US"/>
              <a:t>the name of </a:t>
            </a:r>
          </a:p>
          <a:p>
            <a:r>
              <a:rPr lang="en-US"/>
              <a:t>the method</a:t>
            </a:r>
          </a:p>
        </p:txBody>
      </p:sp>
      <p:sp>
        <p:nvSpPr>
          <p:cNvPr id="28679" name="Line 7"/>
          <p:cNvSpPr>
            <a:spLocks noChangeShapeType="1"/>
          </p:cNvSpPr>
          <p:nvPr/>
        </p:nvSpPr>
        <p:spPr bwMode="auto">
          <a:xfrm flipH="1" flipV="1">
            <a:off x="3276600" y="2743200"/>
            <a:ext cx="533400" cy="1143000"/>
          </a:xfrm>
          <a:prstGeom prst="line">
            <a:avLst/>
          </a:prstGeom>
          <a:ln>
            <a:headEnd/>
            <a:tailEnd type="triangle" w="med" len="med"/>
          </a:ln>
        </p:spPr>
        <p:style>
          <a:lnRef idx="3">
            <a:schemeClr val="dk1"/>
          </a:lnRef>
          <a:fillRef idx="0">
            <a:schemeClr val="dk1"/>
          </a:fillRef>
          <a:effectRef idx="2">
            <a:schemeClr val="dk1"/>
          </a:effectRef>
          <a:fontRef idx="minor">
            <a:schemeClr val="tx1"/>
          </a:fontRef>
        </p:style>
        <p:txBody>
          <a:bodyPr wrap="none" anchor="ctr">
            <a:prstTxWarp prst="textNoShape">
              <a:avLst/>
            </a:prstTxWarp>
          </a:bodyPr>
          <a:lstStyle/>
          <a:p>
            <a:endParaRPr lang="en-US"/>
          </a:p>
        </p:txBody>
      </p:sp>
      <p:sp>
        <p:nvSpPr>
          <p:cNvPr id="28680" name="Text Box 8"/>
          <p:cNvSpPr txBox="1">
            <a:spLocks noChangeArrowheads="1"/>
          </p:cNvSpPr>
          <p:nvPr/>
        </p:nvSpPr>
        <p:spPr bwMode="auto">
          <a:xfrm>
            <a:off x="6096000" y="2286000"/>
            <a:ext cx="1963738" cy="822325"/>
          </a:xfrm>
          <a:prstGeom prst="rect">
            <a:avLst/>
          </a:prstGeom>
          <a:noFill/>
          <a:ln w="9525">
            <a:noFill/>
            <a:miter lim="800000"/>
            <a:headEnd/>
            <a:tailEnd/>
          </a:ln>
        </p:spPr>
        <p:txBody>
          <a:bodyPr wrap="none">
            <a:prstTxWarp prst="textNoShape">
              <a:avLst/>
            </a:prstTxWarp>
            <a:spAutoFit/>
          </a:bodyPr>
          <a:lstStyle/>
          <a:p>
            <a:r>
              <a:rPr lang="en-US" dirty="0"/>
              <a:t>arguments to</a:t>
            </a:r>
          </a:p>
          <a:p>
            <a:r>
              <a:rPr lang="en-US" dirty="0"/>
              <a:t>the method</a:t>
            </a:r>
          </a:p>
        </p:txBody>
      </p:sp>
      <p:sp>
        <p:nvSpPr>
          <p:cNvPr id="28681" name="Line 9"/>
          <p:cNvSpPr>
            <a:spLocks noChangeShapeType="1"/>
          </p:cNvSpPr>
          <p:nvPr/>
        </p:nvSpPr>
        <p:spPr bwMode="auto">
          <a:xfrm flipH="1" flipV="1">
            <a:off x="5105400" y="2590800"/>
            <a:ext cx="990600" cy="76200"/>
          </a:xfrm>
          <a:prstGeom prst="line">
            <a:avLst/>
          </a:prstGeom>
          <a:ln>
            <a:headEnd/>
            <a:tailEnd type="triangle" w="med" len="med"/>
          </a:ln>
        </p:spPr>
        <p:style>
          <a:lnRef idx="3">
            <a:schemeClr val="dk1"/>
          </a:lnRef>
          <a:fillRef idx="0">
            <a:schemeClr val="dk1"/>
          </a:fillRef>
          <a:effectRef idx="2">
            <a:schemeClr val="dk1"/>
          </a:effectRef>
          <a:fontRef idx="minor">
            <a:schemeClr val="tx1"/>
          </a:fontRef>
        </p:style>
        <p:txBody>
          <a:bodyPr wrap="none" anchor="ctr">
            <a:prstTxWarp prst="textNoShape">
              <a:avLst/>
            </a:prstTxWarp>
          </a:bodyPr>
          <a:lstStyle/>
          <a:p>
            <a:endParaRPr lang="en-US"/>
          </a:p>
        </p:txBody>
      </p:sp>
    </p:spTree>
    <p:extLst>
      <p:ext uri="{BB962C8B-B14F-4D97-AF65-F5344CB8AC3E}">
        <p14:creationId xmlns:p14="http://schemas.microsoft.com/office/powerpoint/2010/main" val="4218278809"/>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dirty="0">
                <a:ea typeface="ＭＳ Ｐゴシック" pitchFamily="-108" charset="-128"/>
                <a:cs typeface="ＭＳ Ｐゴシック" pitchFamily="-108" charset="-128"/>
              </a:rPr>
              <a:t>Some new methods</a:t>
            </a:r>
          </a:p>
        </p:txBody>
      </p:sp>
      <p:sp>
        <p:nvSpPr>
          <p:cNvPr id="29699" name="Rectangle 3"/>
          <p:cNvSpPr>
            <a:spLocks noGrp="1" noChangeArrowheads="1"/>
          </p:cNvSpPr>
          <p:nvPr>
            <p:ph idx="1"/>
          </p:nvPr>
        </p:nvSpPr>
        <p:spPr/>
        <p:txBody>
          <a:bodyPr/>
          <a:lstStyle/>
          <a:p>
            <a:pPr eaLnBrk="1" hangingPunct="1"/>
            <a:r>
              <a:rPr lang="en-US" dirty="0">
                <a:ea typeface="ＭＳ Ｐゴシック" pitchFamily="-108" charset="-128"/>
                <a:cs typeface="ＭＳ Ｐゴシック" pitchFamily="-108" charset="-128"/>
              </a:rPr>
              <a:t>A list is mutable and can change:</a:t>
            </a:r>
          </a:p>
          <a:p>
            <a:pPr lvl="1" eaLnBrk="1" hangingPunct="1"/>
            <a:r>
              <a:rPr lang="en-US" dirty="0" err="1">
                <a:latin typeface="Courier New"/>
                <a:cs typeface="Courier New"/>
              </a:rPr>
              <a:t>my_list</a:t>
            </a:r>
            <a:r>
              <a:rPr lang="en-US" dirty="0">
                <a:latin typeface="Courier New"/>
                <a:cs typeface="Courier New"/>
              </a:rPr>
              <a:t>[0]=</a:t>
            </a:r>
            <a:r>
              <a:rPr lang="fr-FR" dirty="0">
                <a:latin typeface="Courier New"/>
                <a:cs typeface="Courier New"/>
              </a:rPr>
              <a:t>'</a:t>
            </a:r>
            <a:r>
              <a:rPr lang="en-US" dirty="0">
                <a:latin typeface="Courier New"/>
                <a:cs typeface="Courier New"/>
              </a:rPr>
              <a:t>a</a:t>
            </a:r>
            <a:r>
              <a:rPr lang="fr-FR" dirty="0">
                <a:latin typeface="Courier New"/>
                <a:cs typeface="Courier New"/>
              </a:rPr>
              <a:t>'</a:t>
            </a:r>
            <a:r>
              <a:rPr lang="en-US" dirty="0">
                <a:latin typeface="Courier New"/>
                <a:cs typeface="Courier New"/>
              </a:rPr>
              <a:t>  #index assignment</a:t>
            </a:r>
          </a:p>
          <a:p>
            <a:pPr lvl="1" eaLnBrk="1" hangingPunct="1"/>
            <a:r>
              <a:rPr lang="en-US" dirty="0" err="1">
                <a:latin typeface="Courier New"/>
                <a:cs typeface="Courier New"/>
              </a:rPr>
              <a:t>my_list.append</a:t>
            </a:r>
            <a:r>
              <a:rPr lang="en-US" dirty="0">
                <a:latin typeface="Courier New"/>
                <a:cs typeface="Courier New"/>
              </a:rPr>
              <a:t>(), </a:t>
            </a:r>
            <a:r>
              <a:rPr lang="en-US" dirty="0" err="1">
                <a:latin typeface="Courier New"/>
                <a:cs typeface="Courier New"/>
              </a:rPr>
              <a:t>my_list.extend</a:t>
            </a:r>
            <a:r>
              <a:rPr lang="en-US" dirty="0">
                <a:latin typeface="Courier New"/>
                <a:cs typeface="Courier New"/>
              </a:rPr>
              <a:t>()</a:t>
            </a:r>
          </a:p>
          <a:p>
            <a:pPr lvl="1" eaLnBrk="1" hangingPunct="1"/>
            <a:r>
              <a:rPr lang="en-US" dirty="0" err="1">
                <a:latin typeface="Courier New"/>
                <a:cs typeface="Courier New"/>
              </a:rPr>
              <a:t>my_list.pop</a:t>
            </a:r>
            <a:r>
              <a:rPr lang="en-US" dirty="0">
                <a:latin typeface="Courier New"/>
                <a:cs typeface="Courier New"/>
              </a:rPr>
              <a:t>()</a:t>
            </a:r>
          </a:p>
          <a:p>
            <a:pPr lvl="1" eaLnBrk="1" hangingPunct="1"/>
            <a:r>
              <a:rPr lang="en-US" dirty="0" err="1">
                <a:latin typeface="Courier New"/>
                <a:cs typeface="Courier New"/>
              </a:rPr>
              <a:t>my_list.insert</a:t>
            </a:r>
            <a:r>
              <a:rPr lang="en-US" dirty="0">
                <a:latin typeface="Courier New"/>
                <a:cs typeface="Courier New"/>
              </a:rPr>
              <a:t>(), </a:t>
            </a:r>
            <a:r>
              <a:rPr lang="en-US" dirty="0" err="1">
                <a:latin typeface="Courier New"/>
                <a:cs typeface="Courier New"/>
              </a:rPr>
              <a:t>my_list.remove</a:t>
            </a:r>
            <a:r>
              <a:rPr lang="en-US" dirty="0">
                <a:latin typeface="Courier New"/>
                <a:cs typeface="Courier New"/>
              </a:rPr>
              <a:t>()</a:t>
            </a:r>
          </a:p>
          <a:p>
            <a:pPr lvl="1" eaLnBrk="1" hangingPunct="1"/>
            <a:r>
              <a:rPr lang="en-US" dirty="0" err="1">
                <a:latin typeface="Courier New"/>
                <a:cs typeface="Courier New"/>
              </a:rPr>
              <a:t>my_list.sort</a:t>
            </a:r>
            <a:r>
              <a:rPr lang="en-US" dirty="0">
                <a:latin typeface="Courier New"/>
                <a:cs typeface="Courier New"/>
              </a:rPr>
              <a:t>()</a:t>
            </a:r>
          </a:p>
          <a:p>
            <a:pPr lvl="1" eaLnBrk="1" hangingPunct="1"/>
            <a:r>
              <a:rPr lang="en-US" dirty="0" err="1">
                <a:latin typeface="Courier New"/>
                <a:cs typeface="Courier New"/>
              </a:rPr>
              <a:t>my_list.reverse</a:t>
            </a:r>
            <a:r>
              <a:rPr lang="en-US" dirty="0">
                <a:latin typeface="Courier New"/>
                <a:cs typeface="Courier New"/>
              </a:rPr>
              <a:t>()</a:t>
            </a:r>
          </a:p>
        </p:txBody>
      </p:sp>
    </p:spTree>
    <p:extLst>
      <p:ext uri="{BB962C8B-B14F-4D97-AF65-F5344CB8AC3E}">
        <p14:creationId xmlns:p14="http://schemas.microsoft.com/office/powerpoint/2010/main" val="992736088"/>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about list methods</a:t>
            </a:r>
          </a:p>
        </p:txBody>
      </p:sp>
      <p:sp>
        <p:nvSpPr>
          <p:cNvPr id="3" name="Content Placeholder 2"/>
          <p:cNvSpPr>
            <a:spLocks noGrp="1"/>
          </p:cNvSpPr>
          <p:nvPr>
            <p:ph idx="1"/>
          </p:nvPr>
        </p:nvSpPr>
        <p:spPr/>
        <p:txBody>
          <a:bodyPr/>
          <a:lstStyle/>
          <a:p>
            <a:r>
              <a:rPr lang="en-US" dirty="0"/>
              <a:t>most of these methods </a:t>
            </a:r>
            <a:r>
              <a:rPr lang="en-US" b="1" i="1" dirty="0"/>
              <a:t>do not return a value</a:t>
            </a:r>
          </a:p>
          <a:p>
            <a:r>
              <a:rPr lang="en-US" dirty="0"/>
              <a:t>This is because lists are mutable, so the methods modify the list directly. No need to return anything.</a:t>
            </a:r>
          </a:p>
          <a:p>
            <a:r>
              <a:rPr lang="en-US" dirty="0"/>
              <a:t>Can be confusing</a:t>
            </a:r>
          </a:p>
        </p:txBody>
      </p:sp>
    </p:spTree>
    <p:extLst>
      <p:ext uri="{BB962C8B-B14F-4D97-AF65-F5344CB8AC3E}">
        <p14:creationId xmlns:p14="http://schemas.microsoft.com/office/powerpoint/2010/main" val="579154381"/>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Unusual results</a:t>
            </a:r>
          </a:p>
        </p:txBody>
      </p:sp>
      <p:sp>
        <p:nvSpPr>
          <p:cNvPr id="3" name="Content Placeholder 2"/>
          <p:cNvSpPr>
            <a:spLocks noGrp="1"/>
          </p:cNvSpPr>
          <p:nvPr>
            <p:ph idx="1"/>
          </p:nvPr>
        </p:nvSpPr>
        <p:spPr>
          <a:xfrm>
            <a:off x="457200" y="1371600"/>
            <a:ext cx="8229600" cy="4525963"/>
          </a:xfrm>
        </p:spPr>
        <p:txBody>
          <a:bodyPr/>
          <a:lstStyle/>
          <a:p>
            <a:pPr>
              <a:buNone/>
            </a:pPr>
            <a:r>
              <a:rPr lang="en-US" sz="2800" dirty="0" err="1">
                <a:solidFill>
                  <a:srgbClr val="2D2D8A"/>
                </a:solidFill>
                <a:latin typeface="Courier New"/>
                <a:cs typeface="Courier New"/>
              </a:rPr>
              <a:t>my_list</a:t>
            </a:r>
            <a:r>
              <a:rPr lang="en-US" sz="2800" dirty="0">
                <a:solidFill>
                  <a:srgbClr val="2D2D8A"/>
                </a:solidFill>
                <a:latin typeface="Courier New"/>
                <a:cs typeface="Courier New"/>
              </a:rPr>
              <a:t> = [4, 7, 1, 2]</a:t>
            </a:r>
          </a:p>
          <a:p>
            <a:pPr>
              <a:buNone/>
            </a:pPr>
            <a:r>
              <a:rPr lang="en-US" sz="2800" dirty="0" err="1">
                <a:solidFill>
                  <a:srgbClr val="2D2D8A"/>
                </a:solidFill>
                <a:latin typeface="Courier New"/>
                <a:cs typeface="Courier New"/>
              </a:rPr>
              <a:t>my_list</a:t>
            </a:r>
            <a:r>
              <a:rPr lang="en-US" sz="2800" dirty="0">
                <a:solidFill>
                  <a:srgbClr val="2D2D8A"/>
                </a:solidFill>
                <a:latin typeface="Courier New"/>
                <a:cs typeface="Courier New"/>
              </a:rPr>
              <a:t> = </a:t>
            </a:r>
            <a:r>
              <a:rPr lang="en-US" sz="2800" dirty="0" err="1">
                <a:solidFill>
                  <a:srgbClr val="2D2D8A"/>
                </a:solidFill>
                <a:latin typeface="Courier New"/>
                <a:cs typeface="Courier New"/>
              </a:rPr>
              <a:t>my_list.sort</a:t>
            </a:r>
            <a:r>
              <a:rPr lang="en-US" sz="2800" dirty="0">
                <a:solidFill>
                  <a:srgbClr val="2D2D8A"/>
                </a:solidFill>
                <a:latin typeface="Courier New"/>
                <a:cs typeface="Courier New"/>
              </a:rPr>
              <a:t>()</a:t>
            </a:r>
          </a:p>
          <a:p>
            <a:pPr>
              <a:buNone/>
            </a:pPr>
            <a:r>
              <a:rPr lang="en-US" sz="2800" dirty="0" err="1">
                <a:solidFill>
                  <a:srgbClr val="2D2D8A"/>
                </a:solidFill>
                <a:latin typeface="Courier New"/>
                <a:cs typeface="Courier New"/>
              </a:rPr>
              <a:t>my_list</a:t>
            </a:r>
            <a:r>
              <a:rPr lang="en-US" sz="2800" dirty="0">
                <a:solidFill>
                  <a:srgbClr val="2D2D8A"/>
                </a:solidFill>
                <a:latin typeface="Courier New"/>
                <a:cs typeface="Courier New"/>
              </a:rPr>
              <a:t> </a:t>
            </a:r>
            <a:r>
              <a:rPr lang="en-US" sz="2800" dirty="0">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 None	  </a:t>
            </a:r>
            <a:r>
              <a:rPr lang="en-US" sz="2800" dirty="0">
                <a:solidFill>
                  <a:srgbClr val="009999"/>
                </a:solidFill>
                <a:latin typeface="Courier New"/>
                <a:ea typeface="ＭＳ Ｐゴシック" pitchFamily="-111" charset="-128"/>
                <a:cs typeface="Courier New"/>
                <a:sym typeface="Symbol" pitchFamily="-111" charset="2"/>
              </a:rPr>
              <a:t># what happened?</a:t>
            </a:r>
          </a:p>
          <a:p>
            <a:pPr>
              <a:buNone/>
            </a:pPr>
            <a:endParaRPr lang="en-US" sz="2800" dirty="0">
              <a:solidFill>
                <a:srgbClr val="009999"/>
              </a:solidFill>
              <a:latin typeface="Courier New"/>
              <a:cs typeface="Courier New"/>
            </a:endParaRPr>
          </a:p>
          <a:p>
            <a:pPr marL="0" indent="0">
              <a:buNone/>
            </a:pPr>
            <a:r>
              <a:rPr lang="en-US" sz="2800" dirty="0">
                <a:latin typeface="Arial"/>
                <a:cs typeface="Arial"/>
              </a:rPr>
              <a:t>What happened was the sort operation changed the order of the list in place (right side of assignment). Then the sort method returned </a:t>
            </a:r>
            <a:r>
              <a:rPr lang="en-US" sz="2800" dirty="0">
                <a:solidFill>
                  <a:srgbClr val="000090"/>
                </a:solidFill>
                <a:latin typeface="Courier New"/>
                <a:cs typeface="Courier New"/>
              </a:rPr>
              <a:t>None</a:t>
            </a:r>
            <a:r>
              <a:rPr lang="en-US" sz="2800" dirty="0">
                <a:latin typeface="Arial"/>
                <a:cs typeface="Arial"/>
              </a:rPr>
              <a:t>, which was assigned to the variable. The list was lost and </a:t>
            </a:r>
            <a:r>
              <a:rPr lang="en-US" sz="2800" dirty="0">
                <a:solidFill>
                  <a:srgbClr val="000090"/>
                </a:solidFill>
                <a:latin typeface="Courier New"/>
                <a:cs typeface="Courier New"/>
              </a:rPr>
              <a:t>None</a:t>
            </a:r>
            <a:r>
              <a:rPr lang="en-US" sz="2800" dirty="0">
                <a:solidFill>
                  <a:srgbClr val="000090"/>
                </a:solidFill>
                <a:latin typeface="Arial"/>
                <a:cs typeface="Arial"/>
              </a:rPr>
              <a:t> </a:t>
            </a:r>
            <a:r>
              <a:rPr lang="en-US" sz="2800" dirty="0">
                <a:latin typeface="Arial"/>
                <a:cs typeface="Arial"/>
              </a:rPr>
              <a:t>is now the value of the variable.</a:t>
            </a:r>
          </a:p>
        </p:txBody>
      </p:sp>
    </p:spTree>
    <p:extLst>
      <p:ext uri="{BB962C8B-B14F-4D97-AF65-F5344CB8AC3E}">
        <p14:creationId xmlns:p14="http://schemas.microsoft.com/office/powerpoint/2010/main" val="379496708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1026"/>
          <p:cNvSpPr>
            <a:spLocks noGrp="1" noChangeArrowheads="1"/>
          </p:cNvSpPr>
          <p:nvPr>
            <p:ph type="ctrTitle"/>
          </p:nvPr>
        </p:nvSpPr>
        <p:spPr/>
        <p:txBody>
          <a:bodyPr/>
          <a:lstStyle/>
          <a:p>
            <a:pPr eaLnBrk="1" hangingPunct="1"/>
            <a:r>
              <a:rPr lang="en-US">
                <a:ea typeface="ＭＳ Ｐゴシック" pitchFamily="-109" charset="-128"/>
                <a:cs typeface="ＭＳ Ｐゴシック" pitchFamily="-109" charset="-128"/>
              </a:rPr>
              <a:t>What is a Computer Program?</a:t>
            </a:r>
          </a:p>
        </p:txBody>
      </p:sp>
      <p:sp>
        <p:nvSpPr>
          <p:cNvPr id="30723" name="Rectangle 1027"/>
          <p:cNvSpPr>
            <a:spLocks noGrp="1" noChangeArrowheads="1"/>
          </p:cNvSpPr>
          <p:nvPr>
            <p:ph type="subTitle" idx="1"/>
          </p:nvPr>
        </p:nvSpPr>
        <p:spPr/>
        <p:txBody>
          <a:bodyPr/>
          <a:lstStyle/>
          <a:p>
            <a:pPr eaLnBrk="1" hangingPunct="1">
              <a:buFont typeface="Wingdings" pitchFamily="-109" charset="2"/>
              <a:buNone/>
            </a:pPr>
            <a:endParaRPr lang="en-US">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810098985"/>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Split</a:t>
            </a:r>
          </a:p>
        </p:txBody>
      </p:sp>
      <p:sp>
        <p:nvSpPr>
          <p:cNvPr id="3" name="Content Placeholder 2"/>
          <p:cNvSpPr>
            <a:spLocks noGrp="1"/>
          </p:cNvSpPr>
          <p:nvPr>
            <p:ph idx="1"/>
          </p:nvPr>
        </p:nvSpPr>
        <p:spPr/>
        <p:txBody>
          <a:bodyPr/>
          <a:lstStyle/>
          <a:p>
            <a:r>
              <a:rPr lang="en-US" dirty="0"/>
              <a:t>The string method split generates a sequence of characters by splitting the string at certain split-characters.</a:t>
            </a:r>
          </a:p>
          <a:p>
            <a:r>
              <a:rPr lang="en-US" b="1" i="1" dirty="0"/>
              <a:t>It returns a list </a:t>
            </a:r>
            <a:r>
              <a:rPr lang="en-US" dirty="0"/>
              <a:t>(we didn't mention that before)</a:t>
            </a:r>
          </a:p>
          <a:p>
            <a:pPr>
              <a:buNone/>
            </a:pPr>
            <a:r>
              <a:rPr lang="en-US" sz="2800" dirty="0" err="1">
                <a:solidFill>
                  <a:schemeClr val="accent6"/>
                </a:solidFill>
                <a:latin typeface="Courier New"/>
                <a:cs typeface="Courier New"/>
              </a:rPr>
              <a:t>split_list</a:t>
            </a:r>
            <a:r>
              <a:rPr lang="en-US" sz="2800" dirty="0">
                <a:solidFill>
                  <a:schemeClr val="accent6"/>
                </a:solidFill>
                <a:latin typeface="Courier New"/>
                <a:cs typeface="Courier New"/>
              </a:rPr>
              <a:t> = </a:t>
            </a:r>
            <a:r>
              <a:rPr lang="fr-FR" sz="2800" dirty="0">
                <a:solidFill>
                  <a:schemeClr val="accent6"/>
                </a:solidFill>
                <a:latin typeface="Courier New"/>
                <a:cs typeface="Courier New"/>
              </a:rPr>
              <a:t>'</a:t>
            </a:r>
            <a:r>
              <a:rPr lang="en-US" sz="2800" dirty="0">
                <a:solidFill>
                  <a:schemeClr val="accent6"/>
                </a:solidFill>
                <a:latin typeface="Courier New"/>
                <a:cs typeface="Courier New"/>
              </a:rPr>
              <a:t>this is a test</a:t>
            </a:r>
            <a:r>
              <a:rPr lang="fr-FR" sz="2800" dirty="0">
                <a:solidFill>
                  <a:schemeClr val="accent6"/>
                </a:solidFill>
                <a:latin typeface="Courier New"/>
                <a:cs typeface="Courier New"/>
              </a:rPr>
              <a:t>'</a:t>
            </a:r>
            <a:r>
              <a:rPr lang="en-US" sz="2800" dirty="0">
                <a:solidFill>
                  <a:schemeClr val="accent6"/>
                </a:solidFill>
                <a:latin typeface="Courier New"/>
                <a:cs typeface="Courier New"/>
              </a:rPr>
              <a:t>.split()</a:t>
            </a:r>
          </a:p>
          <a:p>
            <a:pPr>
              <a:buNone/>
            </a:pPr>
            <a:r>
              <a:rPr lang="en-US" sz="2800" dirty="0" err="1">
                <a:solidFill>
                  <a:schemeClr val="accent6"/>
                </a:solidFill>
                <a:latin typeface="Courier New"/>
                <a:cs typeface="Courier New"/>
              </a:rPr>
              <a:t>split_list</a:t>
            </a:r>
            <a:r>
              <a:rPr lang="en-US" sz="2800" dirty="0">
                <a:solidFill>
                  <a:schemeClr val="accent6"/>
                </a:solidFill>
                <a:latin typeface="Courier New"/>
                <a:cs typeface="Courier New"/>
              </a:rPr>
              <a:t> </a:t>
            </a:r>
          </a:p>
          <a:p>
            <a:pPr>
              <a:buNone/>
            </a:pPr>
            <a:r>
              <a:rPr lang="en-US" sz="2800" dirty="0">
                <a:solidFill>
                  <a:schemeClr val="accent6"/>
                </a:solidFill>
                <a:latin typeface="Courier New"/>
                <a:ea typeface="ＭＳ Ｐゴシック" pitchFamily="-111" charset="-128"/>
                <a:cs typeface="Courier New"/>
                <a:sym typeface="Symbol" pitchFamily="-111" charset="2"/>
              </a:rPr>
              <a:t>     </a:t>
            </a:r>
            <a:r>
              <a:rPr lang="en-US" sz="2800" dirty="0">
                <a:latin typeface="Courier New"/>
                <a:ea typeface="ＭＳ Ｐゴシック" pitchFamily="-111" charset="-128"/>
                <a:cs typeface="Courier New"/>
                <a:sym typeface="Symbol" pitchFamily="-111" charset="2"/>
              </a:rPr>
              <a:t></a:t>
            </a:r>
            <a:r>
              <a:rPr lang="en-US" sz="2800" dirty="0">
                <a:solidFill>
                  <a:schemeClr val="accent6"/>
                </a:solidFill>
                <a:latin typeface="Courier New"/>
                <a:ea typeface="ＭＳ Ｐゴシック" pitchFamily="-111" charset="-128"/>
                <a:cs typeface="Courier New"/>
                <a:sym typeface="Symbol" pitchFamily="-111" charset="2"/>
              </a:rPr>
              <a:t> [</a:t>
            </a:r>
            <a:r>
              <a:rPr lang="fr-FR" sz="2800" dirty="0">
                <a:solidFill>
                  <a:schemeClr val="accent6"/>
                </a:solidFill>
                <a:latin typeface="Courier New"/>
                <a:ea typeface="ＭＳ Ｐゴシック" pitchFamily="-111" charset="-128"/>
                <a:cs typeface="Courier New"/>
                <a:sym typeface="Symbol" pitchFamily="-111" charset="2"/>
              </a:rPr>
              <a:t>'</a:t>
            </a:r>
            <a:r>
              <a:rPr lang="en-US" sz="2800" dirty="0">
                <a:solidFill>
                  <a:schemeClr val="accent6"/>
                </a:solidFill>
                <a:latin typeface="Courier New"/>
                <a:ea typeface="ＭＳ Ｐゴシック" pitchFamily="-111" charset="-128"/>
                <a:cs typeface="Courier New"/>
                <a:sym typeface="Symbol" pitchFamily="-111" charset="2"/>
              </a:rPr>
              <a:t>this</a:t>
            </a:r>
            <a:r>
              <a:rPr lang="fr-FR" sz="2800" dirty="0">
                <a:solidFill>
                  <a:schemeClr val="accent6"/>
                </a:solidFill>
                <a:latin typeface="Courier New"/>
                <a:ea typeface="ＭＳ Ｐゴシック" pitchFamily="-111" charset="-128"/>
                <a:cs typeface="Courier New"/>
                <a:sym typeface="Symbol" pitchFamily="-111" charset="2"/>
              </a:rPr>
              <a:t>'</a:t>
            </a:r>
            <a:r>
              <a:rPr lang="en-US" sz="2800" dirty="0">
                <a:solidFill>
                  <a:schemeClr val="accent6"/>
                </a:solidFill>
                <a:latin typeface="Courier New"/>
                <a:ea typeface="ＭＳ Ｐゴシック" pitchFamily="-111" charset="-128"/>
                <a:cs typeface="Courier New"/>
                <a:sym typeface="Symbol" pitchFamily="-111" charset="2"/>
              </a:rPr>
              <a:t>, </a:t>
            </a:r>
            <a:r>
              <a:rPr lang="fr-FR" sz="2800" dirty="0">
                <a:solidFill>
                  <a:schemeClr val="accent6"/>
                </a:solidFill>
                <a:latin typeface="Courier New"/>
                <a:ea typeface="ＭＳ Ｐゴシック" pitchFamily="-111" charset="-128"/>
                <a:cs typeface="Courier New"/>
                <a:sym typeface="Symbol" pitchFamily="-111" charset="2"/>
              </a:rPr>
              <a:t>'</a:t>
            </a:r>
            <a:r>
              <a:rPr lang="en-US" sz="2800" dirty="0">
                <a:solidFill>
                  <a:schemeClr val="accent6"/>
                </a:solidFill>
                <a:latin typeface="Courier New"/>
                <a:ea typeface="ＭＳ Ｐゴシック" pitchFamily="-111" charset="-128"/>
                <a:cs typeface="Courier New"/>
                <a:sym typeface="Symbol" pitchFamily="-111" charset="2"/>
              </a:rPr>
              <a:t>is</a:t>
            </a:r>
            <a:r>
              <a:rPr lang="fr-FR" sz="2800" dirty="0">
                <a:solidFill>
                  <a:schemeClr val="accent6"/>
                </a:solidFill>
                <a:latin typeface="Courier New"/>
                <a:ea typeface="ＭＳ Ｐゴシック" pitchFamily="-111" charset="-128"/>
                <a:cs typeface="Courier New"/>
                <a:sym typeface="Symbol" pitchFamily="-111" charset="2"/>
              </a:rPr>
              <a:t>'</a:t>
            </a:r>
            <a:r>
              <a:rPr lang="en-US" sz="2800" dirty="0">
                <a:solidFill>
                  <a:schemeClr val="accent6"/>
                </a:solidFill>
                <a:latin typeface="Courier New"/>
                <a:ea typeface="ＭＳ Ｐゴシック" pitchFamily="-111" charset="-128"/>
                <a:cs typeface="Courier New"/>
                <a:sym typeface="Symbol" pitchFamily="-111" charset="2"/>
              </a:rPr>
              <a:t>, </a:t>
            </a:r>
            <a:r>
              <a:rPr lang="fr-FR" sz="2800" dirty="0">
                <a:solidFill>
                  <a:schemeClr val="accent6"/>
                </a:solidFill>
                <a:latin typeface="Courier New"/>
                <a:ea typeface="ＭＳ Ｐゴシック" pitchFamily="-111" charset="-128"/>
                <a:cs typeface="Courier New"/>
                <a:sym typeface="Symbol" pitchFamily="-111" charset="2"/>
              </a:rPr>
              <a:t>'</a:t>
            </a:r>
            <a:r>
              <a:rPr lang="en-US" sz="2800" dirty="0">
                <a:solidFill>
                  <a:schemeClr val="accent6"/>
                </a:solidFill>
                <a:latin typeface="Courier New"/>
                <a:ea typeface="ＭＳ Ｐゴシック" pitchFamily="-111" charset="-128"/>
                <a:cs typeface="Courier New"/>
                <a:sym typeface="Symbol" pitchFamily="-111" charset="2"/>
              </a:rPr>
              <a:t>a</a:t>
            </a:r>
            <a:r>
              <a:rPr lang="fr-FR" sz="2800" dirty="0">
                <a:solidFill>
                  <a:schemeClr val="accent6"/>
                </a:solidFill>
                <a:latin typeface="Courier New"/>
                <a:ea typeface="ＭＳ Ｐゴシック" pitchFamily="-111" charset="-128"/>
                <a:cs typeface="Courier New"/>
                <a:sym typeface="Symbol" pitchFamily="-111" charset="2"/>
              </a:rPr>
              <a:t>'</a:t>
            </a:r>
            <a:r>
              <a:rPr lang="en-US" sz="2800" dirty="0">
                <a:solidFill>
                  <a:schemeClr val="accent6"/>
                </a:solidFill>
                <a:latin typeface="Courier New"/>
                <a:ea typeface="ＭＳ Ｐゴシック" pitchFamily="-111" charset="-128"/>
                <a:cs typeface="Courier New"/>
                <a:sym typeface="Symbol" pitchFamily="-111" charset="2"/>
              </a:rPr>
              <a:t>, </a:t>
            </a:r>
            <a:r>
              <a:rPr lang="fr-FR" sz="2800" dirty="0">
                <a:solidFill>
                  <a:schemeClr val="accent6"/>
                </a:solidFill>
                <a:latin typeface="Courier New"/>
                <a:ea typeface="ＭＳ Ｐゴシック" pitchFamily="-111" charset="-128"/>
                <a:cs typeface="Courier New"/>
                <a:sym typeface="Symbol" pitchFamily="-111" charset="2"/>
              </a:rPr>
              <a:t>'</a:t>
            </a:r>
            <a:r>
              <a:rPr lang="en-US" sz="2800" dirty="0">
                <a:solidFill>
                  <a:schemeClr val="accent6"/>
                </a:solidFill>
                <a:latin typeface="Courier New"/>
                <a:ea typeface="ＭＳ Ｐゴシック" pitchFamily="-111" charset="-128"/>
                <a:cs typeface="Courier New"/>
                <a:sym typeface="Symbol" pitchFamily="-111" charset="2"/>
              </a:rPr>
              <a:t>test</a:t>
            </a:r>
            <a:r>
              <a:rPr lang="fr-FR" sz="2800" dirty="0">
                <a:solidFill>
                  <a:schemeClr val="accent6"/>
                </a:solidFill>
                <a:latin typeface="Courier New"/>
                <a:ea typeface="ＭＳ Ｐゴシック" pitchFamily="-111" charset="-128"/>
                <a:cs typeface="Courier New"/>
                <a:sym typeface="Symbol" pitchFamily="-111" charset="2"/>
              </a:rPr>
              <a:t>'</a:t>
            </a:r>
            <a:r>
              <a:rPr lang="en-US" sz="2800" dirty="0">
                <a:solidFill>
                  <a:schemeClr val="accent6"/>
                </a:solidFill>
                <a:latin typeface="Courier New"/>
                <a:ea typeface="ＭＳ Ｐゴシック" pitchFamily="-111" charset="-128"/>
                <a:cs typeface="Courier New"/>
                <a:sym typeface="Symbol" pitchFamily="-111" charset="2"/>
              </a:rPr>
              <a:t>]</a:t>
            </a:r>
            <a:endParaRPr lang="en-US" sz="2800" dirty="0">
              <a:solidFill>
                <a:schemeClr val="accent6"/>
              </a:solidFill>
              <a:latin typeface="Courier New"/>
              <a:cs typeface="Courier New"/>
            </a:endParaRPr>
          </a:p>
        </p:txBody>
      </p:sp>
    </p:spTree>
    <p:extLst>
      <p:ext uri="{BB962C8B-B14F-4D97-AF65-F5344CB8AC3E}">
        <p14:creationId xmlns:p14="http://schemas.microsoft.com/office/powerpoint/2010/main" val="606791166"/>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Sorting</a:t>
            </a:r>
          </a:p>
        </p:txBody>
      </p:sp>
      <p:sp>
        <p:nvSpPr>
          <p:cNvPr id="3" name="Content Placeholder 2"/>
          <p:cNvSpPr>
            <a:spLocks noGrp="1"/>
          </p:cNvSpPr>
          <p:nvPr>
            <p:ph idx="1"/>
          </p:nvPr>
        </p:nvSpPr>
        <p:spPr>
          <a:xfrm>
            <a:off x="457200" y="1371600"/>
            <a:ext cx="8229600" cy="4525963"/>
          </a:xfrm>
        </p:spPr>
        <p:txBody>
          <a:bodyPr/>
          <a:lstStyle/>
          <a:p>
            <a:pPr marL="0" indent="0">
              <a:buNone/>
            </a:pPr>
            <a:r>
              <a:rPr lang="en-US" dirty="0"/>
              <a:t>Only lists have a built in sorting method. Thus you often convert your data to a list if it needs sorting</a:t>
            </a:r>
          </a:p>
          <a:p>
            <a:pPr>
              <a:buNone/>
            </a:pPr>
            <a:r>
              <a:rPr lang="en-US" sz="2800" dirty="0" err="1">
                <a:solidFill>
                  <a:schemeClr val="accent6"/>
                </a:solidFill>
                <a:latin typeface="Courier New"/>
                <a:cs typeface="Courier New"/>
              </a:rPr>
              <a:t>my_list</a:t>
            </a:r>
            <a:r>
              <a:rPr lang="en-US" sz="2800" dirty="0">
                <a:solidFill>
                  <a:schemeClr val="accent6"/>
                </a:solidFill>
                <a:latin typeface="Courier New"/>
                <a:cs typeface="Courier New"/>
              </a:rPr>
              <a:t> = list(</a:t>
            </a:r>
            <a:r>
              <a:rPr lang="fr-FR" sz="2800" dirty="0">
                <a:solidFill>
                  <a:schemeClr val="accent6"/>
                </a:solidFill>
                <a:latin typeface="Courier New"/>
                <a:cs typeface="Courier New"/>
              </a:rPr>
              <a:t>'</a:t>
            </a:r>
            <a:r>
              <a:rPr lang="en-US" sz="2800" dirty="0" err="1">
                <a:solidFill>
                  <a:schemeClr val="accent6"/>
                </a:solidFill>
                <a:latin typeface="Courier New"/>
                <a:cs typeface="Courier New"/>
              </a:rPr>
              <a:t>xyzabc</a:t>
            </a:r>
            <a:r>
              <a:rPr lang="fr-FR" sz="2800" dirty="0">
                <a:solidFill>
                  <a:schemeClr val="accent6"/>
                </a:solidFill>
                <a:latin typeface="Courier New"/>
                <a:cs typeface="Courier New"/>
              </a:rPr>
              <a:t>'</a:t>
            </a:r>
            <a:r>
              <a:rPr lang="en-US" sz="2800" dirty="0">
                <a:solidFill>
                  <a:schemeClr val="accent6"/>
                </a:solidFill>
                <a:latin typeface="Courier New"/>
                <a:cs typeface="Courier New"/>
              </a:rPr>
              <a:t>)</a:t>
            </a:r>
          </a:p>
          <a:p>
            <a:pPr>
              <a:buNone/>
            </a:pPr>
            <a:r>
              <a:rPr lang="en-US" sz="2800" dirty="0" err="1">
                <a:solidFill>
                  <a:schemeClr val="accent6"/>
                </a:solidFill>
                <a:latin typeface="Courier New"/>
                <a:cs typeface="Courier New"/>
              </a:rPr>
              <a:t>my_list</a:t>
            </a:r>
            <a:r>
              <a:rPr lang="en-US" sz="2800" dirty="0">
                <a:solidFill>
                  <a:schemeClr val="accent6"/>
                </a:solidFill>
                <a:latin typeface="Courier New"/>
                <a:cs typeface="Courier New"/>
              </a:rPr>
              <a:t> </a:t>
            </a:r>
            <a:r>
              <a:rPr lang="en-US" sz="2800" dirty="0">
                <a:solidFill>
                  <a:schemeClr val="accent6"/>
                </a:solidFill>
                <a:latin typeface="Courier New"/>
                <a:cs typeface="Courier New"/>
                <a:sym typeface="Wingdings"/>
              </a:rPr>
              <a:t></a:t>
            </a:r>
            <a:r>
              <a:rPr lang="en-US" sz="2800" dirty="0">
                <a:solidFill>
                  <a:srgbClr val="2D2D8A"/>
                </a:solidFill>
                <a:latin typeface="Courier New"/>
                <a:ea typeface="ＭＳ Ｐゴシック" pitchFamily="-111" charset="-128"/>
                <a:cs typeface="Courier New"/>
                <a:sym typeface="Symbol" pitchFamily="-111" charset="2"/>
              </a:rPr>
              <a:t>[</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x</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y</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z</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a</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b</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c</a:t>
            </a:r>
            <a:r>
              <a:rPr lang="fr-FR" sz="2800" dirty="0">
                <a:solidFill>
                  <a:srgbClr val="2D2D8A"/>
                </a:solidFill>
                <a:latin typeface="Courier New"/>
                <a:ea typeface="ＭＳ Ｐゴシック" pitchFamily="-111" charset="-128"/>
                <a:cs typeface="Courier New"/>
                <a:sym typeface="Symbol" pitchFamily="-111" charset="2"/>
              </a:rPr>
              <a:t>'</a:t>
            </a:r>
            <a:r>
              <a:rPr lang="en-US" sz="2800" dirty="0">
                <a:solidFill>
                  <a:srgbClr val="2D2D8A"/>
                </a:solidFill>
                <a:latin typeface="Courier New"/>
                <a:ea typeface="ＭＳ Ｐゴシック" pitchFamily="-111" charset="-128"/>
                <a:cs typeface="Courier New"/>
                <a:sym typeface="Symbol" pitchFamily="-111" charset="2"/>
              </a:rPr>
              <a:t>]</a:t>
            </a:r>
            <a:endParaRPr lang="en-US" sz="2800" dirty="0">
              <a:solidFill>
                <a:schemeClr val="accent6"/>
              </a:solidFill>
              <a:latin typeface="Courier New"/>
              <a:cs typeface="Courier New"/>
            </a:endParaRPr>
          </a:p>
          <a:p>
            <a:pPr>
              <a:buNone/>
            </a:pPr>
            <a:r>
              <a:rPr lang="en-US" sz="2800" dirty="0" err="1">
                <a:solidFill>
                  <a:schemeClr val="accent6"/>
                </a:solidFill>
                <a:latin typeface="Courier New"/>
                <a:cs typeface="Courier New"/>
              </a:rPr>
              <a:t>my_list.sort</a:t>
            </a:r>
            <a:r>
              <a:rPr lang="en-US" sz="2800" dirty="0">
                <a:solidFill>
                  <a:schemeClr val="accent6"/>
                </a:solidFill>
                <a:latin typeface="Courier New"/>
                <a:cs typeface="Courier New"/>
              </a:rPr>
              <a:t>()   # no return</a:t>
            </a:r>
          </a:p>
          <a:p>
            <a:pPr>
              <a:buNone/>
            </a:pPr>
            <a:r>
              <a:rPr lang="en-US" sz="2800" dirty="0" err="1">
                <a:solidFill>
                  <a:schemeClr val="accent6"/>
                </a:solidFill>
                <a:latin typeface="Courier New"/>
                <a:cs typeface="Courier New"/>
              </a:rPr>
              <a:t>my_list</a:t>
            </a:r>
            <a:r>
              <a:rPr lang="en-US" sz="2800" dirty="0">
                <a:solidFill>
                  <a:schemeClr val="accent6"/>
                </a:solidFill>
                <a:latin typeface="Courier New"/>
                <a:cs typeface="Courier New"/>
              </a:rPr>
              <a:t> </a:t>
            </a:r>
            <a:r>
              <a:rPr lang="en-US" sz="2800" dirty="0">
                <a:solidFill>
                  <a:schemeClr val="accent6"/>
                </a:solidFill>
                <a:latin typeface="Courier New"/>
                <a:cs typeface="Courier New"/>
                <a:sym typeface="Wingdings"/>
              </a:rPr>
              <a:t> </a:t>
            </a:r>
          </a:p>
          <a:p>
            <a:pPr>
              <a:buNone/>
            </a:pPr>
            <a:r>
              <a:rPr lang="en-US" sz="2800" dirty="0">
                <a:solidFill>
                  <a:schemeClr val="accent6"/>
                </a:solidFill>
                <a:latin typeface="Courier New"/>
                <a:cs typeface="Courier New"/>
                <a:sym typeface="Wingdings"/>
              </a:rPr>
              <a:t>	['a', 'b', 'c', 'x', 'y', 'z']</a:t>
            </a:r>
            <a:endParaRPr lang="en-US" sz="2800" dirty="0">
              <a:solidFill>
                <a:schemeClr val="accent6"/>
              </a:solidFill>
              <a:latin typeface="Courier New"/>
              <a:cs typeface="Courier New"/>
            </a:endParaRPr>
          </a:p>
        </p:txBody>
      </p:sp>
    </p:spTree>
    <p:extLst>
      <p:ext uri="{BB962C8B-B14F-4D97-AF65-F5344CB8AC3E}">
        <p14:creationId xmlns:p14="http://schemas.microsoft.com/office/powerpoint/2010/main" val="1927821125"/>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lstStyle/>
          <a:p>
            <a:r>
              <a:rPr lang="en-US" dirty="0"/>
              <a:t>reverse words in a string</a:t>
            </a:r>
          </a:p>
        </p:txBody>
      </p:sp>
      <p:sp>
        <p:nvSpPr>
          <p:cNvPr id="3" name="Content Placeholder 2"/>
          <p:cNvSpPr>
            <a:spLocks noGrp="1"/>
          </p:cNvSpPr>
          <p:nvPr>
            <p:ph idx="1"/>
          </p:nvPr>
        </p:nvSpPr>
        <p:spPr>
          <a:xfrm>
            <a:off x="0" y="914400"/>
            <a:ext cx="8229600" cy="1219200"/>
          </a:xfrm>
        </p:spPr>
        <p:txBody>
          <a:bodyPr/>
          <a:lstStyle/>
          <a:p>
            <a:pPr marL="0" indent="0">
              <a:buNone/>
            </a:pPr>
            <a:r>
              <a:rPr lang="en-US" dirty="0">
                <a:solidFill>
                  <a:srgbClr val="000090"/>
                </a:solidFill>
                <a:latin typeface="Courier New"/>
                <a:cs typeface="Courier New"/>
              </a:rPr>
              <a:t>join</a:t>
            </a:r>
            <a:r>
              <a:rPr lang="en-US" dirty="0">
                <a:solidFill>
                  <a:srgbClr val="000090"/>
                </a:solidFill>
              </a:rPr>
              <a:t> </a:t>
            </a:r>
            <a:r>
              <a:rPr lang="en-US" dirty="0"/>
              <a:t>method of string places the calling string between every element of a list</a:t>
            </a:r>
          </a:p>
        </p:txBody>
      </p:sp>
      <p:pic>
        <p:nvPicPr>
          <p:cNvPr id="4" name="Picture 3"/>
          <p:cNvPicPr>
            <a:picLocks noChangeAspect="1"/>
          </p:cNvPicPr>
          <p:nvPr/>
        </p:nvPicPr>
        <p:blipFill>
          <a:blip r:embed="rId2"/>
          <a:stretch>
            <a:fillRect/>
          </a:stretch>
        </p:blipFill>
        <p:spPr>
          <a:xfrm>
            <a:off x="0" y="2164411"/>
            <a:ext cx="9053945" cy="3855389"/>
          </a:xfrm>
          <a:prstGeom prst="rect">
            <a:avLst/>
          </a:prstGeom>
        </p:spPr>
      </p:pic>
    </p:spTree>
    <p:extLst>
      <p:ext uri="{BB962C8B-B14F-4D97-AF65-F5344CB8AC3E}">
        <p14:creationId xmlns:p14="http://schemas.microsoft.com/office/powerpoint/2010/main" val="573131034"/>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Sorted function</a:t>
            </a:r>
          </a:p>
        </p:txBody>
      </p:sp>
      <p:sp>
        <p:nvSpPr>
          <p:cNvPr id="3" name="Content Placeholder 2"/>
          <p:cNvSpPr>
            <a:spLocks noGrp="1"/>
          </p:cNvSpPr>
          <p:nvPr>
            <p:ph idx="1"/>
          </p:nvPr>
        </p:nvSpPr>
        <p:spPr/>
        <p:txBody>
          <a:bodyPr/>
          <a:lstStyle/>
          <a:p>
            <a:pPr marL="0" indent="0">
              <a:buNone/>
            </a:pPr>
            <a:r>
              <a:rPr lang="en-US" dirty="0"/>
              <a:t>The </a:t>
            </a:r>
            <a:r>
              <a:rPr lang="en-US" dirty="0">
                <a:solidFill>
                  <a:srgbClr val="660066"/>
                </a:solidFill>
                <a:latin typeface="Courier New"/>
                <a:cs typeface="Courier New"/>
              </a:rPr>
              <a:t>sorted</a:t>
            </a:r>
            <a:r>
              <a:rPr lang="en-US" dirty="0">
                <a:solidFill>
                  <a:srgbClr val="660066"/>
                </a:solidFill>
              </a:rPr>
              <a:t> </a:t>
            </a:r>
            <a:r>
              <a:rPr lang="en-US" dirty="0"/>
              <a:t>function will break a sequence into elements and sort the sequence, placing the results in a list</a:t>
            </a:r>
          </a:p>
          <a:p>
            <a:pPr>
              <a:buNone/>
            </a:pPr>
            <a:r>
              <a:rPr lang="en-US" dirty="0" err="1">
                <a:solidFill>
                  <a:schemeClr val="accent6"/>
                </a:solidFill>
                <a:latin typeface="Courier New"/>
                <a:cs typeface="Courier New"/>
              </a:rPr>
              <a:t>sort_list</a:t>
            </a:r>
            <a:r>
              <a:rPr lang="en-US" dirty="0">
                <a:solidFill>
                  <a:schemeClr val="accent6"/>
                </a:solidFill>
                <a:latin typeface="Courier New"/>
                <a:cs typeface="Courier New"/>
              </a:rPr>
              <a:t> = sorted(</a:t>
            </a:r>
            <a:r>
              <a:rPr lang="fr-FR" dirty="0">
                <a:solidFill>
                  <a:schemeClr val="accent6"/>
                </a:solidFill>
                <a:latin typeface="Courier New"/>
                <a:cs typeface="Courier New"/>
              </a:rPr>
              <a:t>'</a:t>
            </a:r>
            <a:r>
              <a:rPr lang="en-US" dirty="0">
                <a:solidFill>
                  <a:schemeClr val="accent6"/>
                </a:solidFill>
                <a:latin typeface="Courier New"/>
                <a:cs typeface="Courier New"/>
              </a:rPr>
              <a:t>hi mom</a:t>
            </a:r>
            <a:r>
              <a:rPr lang="fr-FR" dirty="0">
                <a:solidFill>
                  <a:schemeClr val="accent6"/>
                </a:solidFill>
                <a:latin typeface="Courier New"/>
                <a:cs typeface="Courier New"/>
              </a:rPr>
              <a:t>'</a:t>
            </a:r>
            <a:r>
              <a:rPr lang="en-US" dirty="0">
                <a:solidFill>
                  <a:schemeClr val="accent6"/>
                </a:solidFill>
                <a:latin typeface="Courier New"/>
                <a:cs typeface="Courier New"/>
              </a:rPr>
              <a:t>) </a:t>
            </a:r>
          </a:p>
          <a:p>
            <a:pPr>
              <a:buNone/>
            </a:pPr>
            <a:r>
              <a:rPr lang="en-US" dirty="0" err="1">
                <a:solidFill>
                  <a:srgbClr val="2D2D8A"/>
                </a:solidFill>
                <a:latin typeface="Courier New"/>
                <a:ea typeface="ＭＳ Ｐゴシック" pitchFamily="-111" charset="-128"/>
                <a:cs typeface="Courier New"/>
                <a:sym typeface="Symbol" pitchFamily="-111" charset="2"/>
              </a:rPr>
              <a:t>sort_list</a:t>
            </a:r>
            <a:r>
              <a:rPr lang="en-US" dirty="0">
                <a:solidFill>
                  <a:srgbClr val="2D2D8A"/>
                </a:solidFill>
                <a:latin typeface="Courier New"/>
                <a:ea typeface="ＭＳ Ｐゴシック" pitchFamily="-111" charset="-128"/>
                <a:cs typeface="Courier New"/>
                <a:sym typeface="Symbol" pitchFamily="-111" charset="2"/>
              </a:rPr>
              <a:t> </a:t>
            </a:r>
            <a:r>
              <a:rPr lang="en-US" dirty="0">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 [</a:t>
            </a:r>
            <a:r>
              <a:rPr lang="fr-FR" dirty="0">
                <a:solidFill>
                  <a:srgbClr val="2D2D8A"/>
                </a:solidFill>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 </a:t>
            </a:r>
            <a:r>
              <a:rPr lang="fr-FR" dirty="0">
                <a:solidFill>
                  <a:srgbClr val="2D2D8A"/>
                </a:solidFill>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a:t>
            </a:r>
            <a:r>
              <a:rPr lang="fr-FR" dirty="0">
                <a:solidFill>
                  <a:srgbClr val="2D2D8A"/>
                </a:solidFill>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h</a:t>
            </a:r>
            <a:r>
              <a:rPr lang="fr-FR" dirty="0">
                <a:solidFill>
                  <a:srgbClr val="2D2D8A"/>
                </a:solidFill>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a:t>
            </a:r>
            <a:r>
              <a:rPr lang="fr-FR" dirty="0">
                <a:solidFill>
                  <a:srgbClr val="2D2D8A"/>
                </a:solidFill>
                <a:latin typeface="Courier New"/>
                <a:ea typeface="ＭＳ Ｐゴシック" pitchFamily="-111" charset="-128"/>
                <a:cs typeface="Courier New"/>
                <a:sym typeface="Symbol" pitchFamily="-111" charset="2"/>
              </a:rPr>
              <a:t>'</a:t>
            </a:r>
            <a:r>
              <a:rPr lang="en-US" dirty="0" err="1">
                <a:solidFill>
                  <a:srgbClr val="2D2D8A"/>
                </a:solidFill>
                <a:latin typeface="Courier New"/>
                <a:ea typeface="ＭＳ Ｐゴシック" pitchFamily="-111" charset="-128"/>
                <a:cs typeface="Courier New"/>
                <a:sym typeface="Symbol" pitchFamily="-111" charset="2"/>
              </a:rPr>
              <a:t>i</a:t>
            </a:r>
            <a:r>
              <a:rPr lang="fr-FR" dirty="0">
                <a:solidFill>
                  <a:srgbClr val="2D2D8A"/>
                </a:solidFill>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a:t>
            </a:r>
            <a:r>
              <a:rPr lang="fr-FR" dirty="0">
                <a:solidFill>
                  <a:srgbClr val="2D2D8A"/>
                </a:solidFill>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m</a:t>
            </a:r>
            <a:r>
              <a:rPr lang="fr-FR" dirty="0">
                <a:solidFill>
                  <a:srgbClr val="2D2D8A"/>
                </a:solidFill>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a:t>
            </a:r>
            <a:r>
              <a:rPr lang="fr-FR" dirty="0">
                <a:solidFill>
                  <a:srgbClr val="2D2D8A"/>
                </a:solidFill>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m</a:t>
            </a:r>
            <a:r>
              <a:rPr lang="fr-FR" dirty="0">
                <a:solidFill>
                  <a:srgbClr val="2D2D8A"/>
                </a:solidFill>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a:t>
            </a:r>
            <a:r>
              <a:rPr lang="fr-FR" dirty="0">
                <a:solidFill>
                  <a:srgbClr val="2D2D8A"/>
                </a:solidFill>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o</a:t>
            </a:r>
            <a:r>
              <a:rPr lang="fr-FR" dirty="0">
                <a:solidFill>
                  <a:srgbClr val="2D2D8A"/>
                </a:solidFill>
                <a:latin typeface="Courier New"/>
                <a:ea typeface="ＭＳ Ｐゴシック" pitchFamily="-111" charset="-128"/>
                <a:cs typeface="Courier New"/>
                <a:sym typeface="Symbol" pitchFamily="-111" charset="2"/>
              </a:rPr>
              <a:t>'</a:t>
            </a:r>
            <a:r>
              <a:rPr lang="en-US" dirty="0">
                <a:solidFill>
                  <a:srgbClr val="2D2D8A"/>
                </a:solidFill>
                <a:latin typeface="Courier New"/>
                <a:ea typeface="ＭＳ Ｐゴシック" pitchFamily="-111" charset="-128"/>
                <a:cs typeface="Courier New"/>
                <a:sym typeface="Symbol" pitchFamily="-111" charset="2"/>
              </a:rPr>
              <a:t>]</a:t>
            </a:r>
          </a:p>
        </p:txBody>
      </p:sp>
    </p:spTree>
    <p:extLst>
      <p:ext uri="{BB962C8B-B14F-4D97-AF65-F5344CB8AC3E}">
        <p14:creationId xmlns:p14="http://schemas.microsoft.com/office/powerpoint/2010/main" val="157707700"/>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Some Examples</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2402365809"/>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Anagram example</a:t>
            </a:r>
          </a:p>
        </p:txBody>
      </p:sp>
      <p:sp>
        <p:nvSpPr>
          <p:cNvPr id="3" name="Content Placeholder 2"/>
          <p:cNvSpPr>
            <a:spLocks noGrp="1"/>
          </p:cNvSpPr>
          <p:nvPr>
            <p:ph idx="1"/>
          </p:nvPr>
        </p:nvSpPr>
        <p:spPr/>
        <p:txBody>
          <a:bodyPr/>
          <a:lstStyle/>
          <a:p>
            <a:r>
              <a:rPr lang="en-US" dirty="0"/>
              <a:t>Anagrams are words that contain the same letters arranged in a different order. For example: </a:t>
            </a:r>
            <a:r>
              <a:rPr lang="fr-FR" dirty="0"/>
              <a:t>'</a:t>
            </a:r>
            <a:r>
              <a:rPr lang="en-US" dirty="0"/>
              <a:t>iceman</a:t>
            </a:r>
            <a:r>
              <a:rPr lang="fr-FR" dirty="0"/>
              <a:t>'</a:t>
            </a:r>
            <a:r>
              <a:rPr lang="en-US" dirty="0"/>
              <a:t> and </a:t>
            </a:r>
            <a:r>
              <a:rPr lang="fr-FR" dirty="0"/>
              <a:t>'</a:t>
            </a:r>
            <a:r>
              <a:rPr lang="en-US" dirty="0"/>
              <a:t>cinema</a:t>
            </a:r>
            <a:r>
              <a:rPr lang="fr-FR" dirty="0"/>
              <a:t>'</a:t>
            </a:r>
            <a:endParaRPr lang="en-US" dirty="0"/>
          </a:p>
          <a:p>
            <a:r>
              <a:rPr lang="en-US" dirty="0"/>
              <a:t>Strategy to identify anagrams is to take the letters of a word, sort those letters, than compare the sorted sequences. Anagrams should have the same sorted sequence</a:t>
            </a:r>
          </a:p>
        </p:txBody>
      </p:sp>
    </p:spTree>
    <p:extLst>
      <p:ext uri="{BB962C8B-B14F-4D97-AF65-F5344CB8AC3E}">
        <p14:creationId xmlns:p14="http://schemas.microsoft.com/office/powerpoint/2010/main" val="335463979"/>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a:t>
            </a:r>
          </a:p>
          <a:p>
            <a:r>
              <a:rPr lang="en-US" dirty="0"/>
              <a:t>7.1</a:t>
            </a:r>
          </a:p>
        </p:txBody>
      </p:sp>
    </p:spTree>
    <p:extLst>
      <p:ext uri="{BB962C8B-B14F-4D97-AF65-F5344CB8AC3E}">
        <p14:creationId xmlns:p14="http://schemas.microsoft.com/office/powerpoint/2010/main" val="3085866603"/>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stretch>
            <a:fillRect/>
          </a:stretch>
        </p:blipFill>
        <p:spPr>
          <a:xfrm>
            <a:off x="84062" y="1676400"/>
            <a:ext cx="8975876" cy="3124200"/>
          </a:xfrm>
        </p:spPr>
      </p:pic>
    </p:spTree>
    <p:extLst>
      <p:ext uri="{BB962C8B-B14F-4D97-AF65-F5344CB8AC3E}">
        <p14:creationId xmlns:p14="http://schemas.microsoft.com/office/powerpoint/2010/main" val="2989056502"/>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Code Listing 7.3</a:t>
            </a:r>
          </a:p>
          <a:p>
            <a:r>
              <a:rPr lang="en-US" dirty="0"/>
              <a:t>Full Program</a:t>
            </a:r>
          </a:p>
        </p:txBody>
      </p:sp>
    </p:spTree>
    <p:extLst>
      <p:ext uri="{BB962C8B-B14F-4D97-AF65-F5344CB8AC3E}">
        <p14:creationId xmlns:p14="http://schemas.microsoft.com/office/powerpoint/2010/main" val="1821567560"/>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pPr marL="0" indent="0">
              <a:buNone/>
            </a:pPr>
            <a:endParaRPr lang="en-US" dirty="0"/>
          </a:p>
          <a:p>
            <a:endParaRPr lang="en-US" dirty="0"/>
          </a:p>
        </p:txBody>
      </p:sp>
      <p:pic>
        <p:nvPicPr>
          <p:cNvPr id="4" name="Picture 3"/>
          <p:cNvPicPr>
            <a:picLocks noChangeAspect="1"/>
          </p:cNvPicPr>
          <p:nvPr/>
        </p:nvPicPr>
        <p:blipFill>
          <a:blip r:embed="rId2"/>
          <a:stretch>
            <a:fillRect/>
          </a:stretch>
        </p:blipFill>
        <p:spPr>
          <a:xfrm>
            <a:off x="-11546" y="838200"/>
            <a:ext cx="8961383" cy="1447800"/>
          </a:xfrm>
          <a:prstGeom prst="rect">
            <a:avLst/>
          </a:prstGeom>
        </p:spPr>
      </p:pic>
      <p:pic>
        <p:nvPicPr>
          <p:cNvPr id="5" name="Picture 4"/>
          <p:cNvPicPr>
            <a:picLocks noChangeAspect="1"/>
          </p:cNvPicPr>
          <p:nvPr/>
        </p:nvPicPr>
        <p:blipFill>
          <a:blip r:embed="rId3"/>
          <a:stretch>
            <a:fillRect/>
          </a:stretch>
        </p:blipFill>
        <p:spPr>
          <a:xfrm>
            <a:off x="76200" y="2133600"/>
            <a:ext cx="8077200" cy="4002648"/>
          </a:xfrm>
          <a:prstGeom prst="rect">
            <a:avLst/>
          </a:prstGeom>
        </p:spPr>
      </p:pic>
    </p:spTree>
    <p:extLst>
      <p:ext uri="{BB962C8B-B14F-4D97-AF65-F5344CB8AC3E}">
        <p14:creationId xmlns:p14="http://schemas.microsoft.com/office/powerpoint/2010/main" val="21452706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1026"/>
          <p:cNvSpPr>
            <a:spLocks noGrp="1" noChangeArrowheads="1"/>
          </p:cNvSpPr>
          <p:nvPr>
            <p:ph type="title"/>
          </p:nvPr>
        </p:nvSpPr>
        <p:spPr>
          <a:xfrm>
            <a:off x="457200" y="457200"/>
            <a:ext cx="8229600" cy="762000"/>
          </a:xfrm>
        </p:spPr>
        <p:txBody>
          <a:bodyPr/>
          <a:lstStyle/>
          <a:p>
            <a:pPr eaLnBrk="1" hangingPunct="1"/>
            <a:r>
              <a:rPr lang="en-US" dirty="0">
                <a:ea typeface="ＭＳ Ｐゴシック" pitchFamily="-109" charset="-128"/>
                <a:cs typeface="ＭＳ Ｐゴシック" pitchFamily="-109" charset="-128"/>
              </a:rPr>
              <a:t>Program (</a:t>
            </a:r>
            <a:r>
              <a:rPr lang="en-US" dirty="0" err="1">
                <a:solidFill>
                  <a:srgbClr val="FF0000"/>
                </a:solidFill>
                <a:ea typeface="ＭＳ Ｐゴシック" pitchFamily="-109" charset="-128"/>
                <a:cs typeface="ＭＳ Ｐゴシック" pitchFamily="-109" charset="-128"/>
              </a:rPr>
              <a:t>forrit</a:t>
            </a:r>
            <a:r>
              <a:rPr lang="en-US" dirty="0">
                <a:ea typeface="ＭＳ Ｐゴシック" pitchFamily="-109" charset="-128"/>
                <a:cs typeface="ＭＳ Ｐゴシック" pitchFamily="-109" charset="-128"/>
              </a:rPr>
              <a:t>)</a:t>
            </a:r>
          </a:p>
        </p:txBody>
      </p:sp>
      <p:sp>
        <p:nvSpPr>
          <p:cNvPr id="200707" name="Rectangle 1027"/>
          <p:cNvSpPr>
            <a:spLocks noGrp="1" noChangeArrowheads="1"/>
          </p:cNvSpPr>
          <p:nvPr>
            <p:ph idx="1"/>
          </p:nvPr>
        </p:nvSpPr>
        <p:spPr>
          <a:xfrm>
            <a:off x="457200" y="1447800"/>
            <a:ext cx="8229600" cy="4419600"/>
          </a:xfrm>
        </p:spPr>
        <p:txBody>
          <a:bodyPr/>
          <a:lstStyle/>
          <a:p>
            <a:pPr eaLnBrk="1" hangingPunct="1"/>
            <a:r>
              <a:rPr lang="en-US" sz="2800" dirty="0">
                <a:ea typeface="ＭＳ Ｐゴシック" pitchFamily="-109" charset="-128"/>
                <a:cs typeface="ＭＳ Ｐゴシック" pitchFamily="-109" charset="-128"/>
              </a:rPr>
              <a:t>A program is a sequence (</a:t>
            </a:r>
            <a:r>
              <a:rPr lang="en-US" sz="2800" dirty="0" err="1">
                <a:solidFill>
                  <a:srgbClr val="FF0000"/>
                </a:solidFill>
                <a:ea typeface="ＭＳ Ｐゴシック" pitchFamily="-109" charset="-128"/>
                <a:cs typeface="ＭＳ Ｐゴシック" pitchFamily="-109" charset="-128"/>
              </a:rPr>
              <a:t>röð</a:t>
            </a:r>
            <a:r>
              <a:rPr lang="en-US" sz="2800" dirty="0">
                <a:ea typeface="ＭＳ Ｐゴシック" pitchFamily="-109" charset="-128"/>
                <a:cs typeface="ＭＳ Ｐゴシック" pitchFamily="-109" charset="-128"/>
              </a:rPr>
              <a:t>) of instructions (</a:t>
            </a:r>
            <a:r>
              <a:rPr lang="en-US" sz="2800" dirty="0" err="1">
                <a:solidFill>
                  <a:srgbClr val="FF0000"/>
                </a:solidFill>
                <a:ea typeface="ＭＳ Ｐゴシック" pitchFamily="-109" charset="-128"/>
                <a:cs typeface="ＭＳ Ｐゴシック" pitchFamily="-109" charset="-128"/>
              </a:rPr>
              <a:t>skipanir</a:t>
            </a:r>
            <a:r>
              <a:rPr lang="en-US" sz="2800" dirty="0">
                <a:ea typeface="ＭＳ Ｐゴシック" pitchFamily="-109" charset="-128"/>
                <a:cs typeface="ＭＳ Ｐゴシック" pitchFamily="-109" charset="-128"/>
              </a:rPr>
              <a:t>).</a:t>
            </a:r>
          </a:p>
          <a:p>
            <a:pPr eaLnBrk="1" hangingPunct="1"/>
            <a:r>
              <a:rPr lang="en-US" sz="2800" dirty="0">
                <a:ea typeface="ＭＳ Ｐゴシック" pitchFamily="-109" charset="-128"/>
                <a:cs typeface="ＭＳ Ｐゴシック" pitchFamily="-109" charset="-128"/>
              </a:rPr>
              <a:t>To </a:t>
            </a:r>
            <a:r>
              <a:rPr lang="en-US" sz="2800" i="1" dirty="0">
                <a:ea typeface="ＭＳ Ｐゴシック" pitchFamily="-109" charset="-128"/>
                <a:cs typeface="ＭＳ Ｐゴシック" pitchFamily="-109" charset="-128"/>
              </a:rPr>
              <a:t>run (</a:t>
            </a:r>
            <a:r>
              <a:rPr lang="en-US" sz="2800" i="1" dirty="0" err="1">
                <a:solidFill>
                  <a:srgbClr val="FF0000"/>
                </a:solidFill>
                <a:ea typeface="ＭＳ Ｐゴシック" pitchFamily="-109" charset="-128"/>
                <a:cs typeface="ＭＳ Ｐゴシック" pitchFamily="-109" charset="-128"/>
              </a:rPr>
              <a:t>keyra</a:t>
            </a:r>
            <a:r>
              <a:rPr lang="en-US" sz="2800" i="1" dirty="0">
                <a:ea typeface="ＭＳ Ｐゴシック" pitchFamily="-109" charset="-128"/>
                <a:cs typeface="ＭＳ Ｐゴシック" pitchFamily="-109" charset="-128"/>
              </a:rPr>
              <a:t>)</a:t>
            </a:r>
            <a:r>
              <a:rPr lang="en-US" sz="2800" dirty="0">
                <a:ea typeface="ＭＳ Ｐゴシック" pitchFamily="-109" charset="-128"/>
                <a:cs typeface="ＭＳ Ｐゴシック" pitchFamily="-109" charset="-128"/>
              </a:rPr>
              <a:t> a program is to:</a:t>
            </a:r>
          </a:p>
          <a:p>
            <a:pPr lvl="1" eaLnBrk="1" hangingPunct="1"/>
            <a:r>
              <a:rPr lang="en-US" sz="2400" dirty="0"/>
              <a:t>create the sequence of instructions according to your design and the language rules</a:t>
            </a:r>
          </a:p>
          <a:p>
            <a:pPr lvl="1" eaLnBrk="1" hangingPunct="1"/>
            <a:r>
              <a:rPr lang="en-US" sz="2400" dirty="0"/>
              <a:t>turn that program into the binary commands the processor (</a:t>
            </a:r>
            <a:r>
              <a:rPr lang="en-US" sz="2400" dirty="0" err="1">
                <a:solidFill>
                  <a:srgbClr val="FF0000"/>
                </a:solidFill>
              </a:rPr>
              <a:t>örgjörvi</a:t>
            </a:r>
            <a:r>
              <a:rPr lang="en-US" sz="2400" dirty="0"/>
              <a:t>) understands</a:t>
            </a:r>
          </a:p>
          <a:p>
            <a:pPr lvl="1" eaLnBrk="1" hangingPunct="1"/>
            <a:r>
              <a:rPr lang="en-US" sz="2400" dirty="0"/>
              <a:t>give the binary code to the OS (</a:t>
            </a:r>
            <a:r>
              <a:rPr lang="en-US" sz="2400" dirty="0" err="1">
                <a:solidFill>
                  <a:srgbClr val="FF0000"/>
                </a:solidFill>
              </a:rPr>
              <a:t>stýrikerfi</a:t>
            </a:r>
            <a:r>
              <a:rPr lang="en-US" sz="2400" dirty="0"/>
              <a:t>), so it can give it to the processor</a:t>
            </a:r>
          </a:p>
          <a:p>
            <a:pPr lvl="1" eaLnBrk="1" hangingPunct="1"/>
            <a:r>
              <a:rPr lang="en-US" sz="2400" dirty="0"/>
              <a:t>OS tells the processor to run the program</a:t>
            </a:r>
          </a:p>
          <a:p>
            <a:pPr lvl="1" eaLnBrk="1" hangingPunct="1"/>
            <a:r>
              <a:rPr lang="en-US" sz="2400" dirty="0"/>
              <a:t>when finished (or it dies :-), OS cleans up.</a:t>
            </a:r>
          </a:p>
        </p:txBody>
      </p:sp>
    </p:spTree>
    <p:extLst>
      <p:ext uri="{BB962C8B-B14F-4D97-AF65-F5344CB8AC3E}">
        <p14:creationId xmlns:p14="http://schemas.microsoft.com/office/powerpoint/2010/main" val="3238154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0707">
                                            <p:txEl>
                                              <p:pRg st="0" end="0"/>
                                            </p:txEl>
                                          </p:spTgt>
                                        </p:tgtEl>
                                        <p:attrNameLst>
                                          <p:attrName>style.visibility</p:attrName>
                                        </p:attrNameLst>
                                      </p:cBhvr>
                                      <p:to>
                                        <p:strVal val="visible"/>
                                      </p:to>
                                    </p:set>
                                    <p:anim calcmode="lin" valueType="num">
                                      <p:cBhvr additive="base">
                                        <p:cTn id="7" dur="500" fill="hold"/>
                                        <p:tgtEl>
                                          <p:spTgt spid="20070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0070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00707">
                                            <p:txEl>
                                              <p:pRg st="1" end="1"/>
                                            </p:txEl>
                                          </p:spTgt>
                                        </p:tgtEl>
                                        <p:attrNameLst>
                                          <p:attrName>style.visibility</p:attrName>
                                        </p:attrNameLst>
                                      </p:cBhvr>
                                      <p:to>
                                        <p:strVal val="visible"/>
                                      </p:to>
                                    </p:set>
                                    <p:anim calcmode="lin" valueType="num">
                                      <p:cBhvr additive="base">
                                        <p:cTn id="13" dur="500" fill="hold"/>
                                        <p:tgtEl>
                                          <p:spTgt spid="20070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00707">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200707">
                                            <p:txEl>
                                              <p:pRg st="2" end="2"/>
                                            </p:txEl>
                                          </p:spTgt>
                                        </p:tgtEl>
                                        <p:attrNameLst>
                                          <p:attrName>style.visibility</p:attrName>
                                        </p:attrNameLst>
                                      </p:cBhvr>
                                      <p:to>
                                        <p:strVal val="visible"/>
                                      </p:to>
                                    </p:set>
                                    <p:anim calcmode="lin" valueType="num">
                                      <p:cBhvr additive="base">
                                        <p:cTn id="17" dur="500" fill="hold"/>
                                        <p:tgtEl>
                                          <p:spTgt spid="200707">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200707">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00707">
                                            <p:txEl>
                                              <p:pRg st="3" end="3"/>
                                            </p:txEl>
                                          </p:spTgt>
                                        </p:tgtEl>
                                        <p:attrNameLst>
                                          <p:attrName>style.visibility</p:attrName>
                                        </p:attrNameLst>
                                      </p:cBhvr>
                                      <p:to>
                                        <p:strVal val="visible"/>
                                      </p:to>
                                    </p:set>
                                    <p:anim calcmode="lin" valueType="num">
                                      <p:cBhvr additive="base">
                                        <p:cTn id="21" dur="500" fill="hold"/>
                                        <p:tgtEl>
                                          <p:spTgt spid="200707">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200707">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00707">
                                            <p:txEl>
                                              <p:pRg st="4" end="4"/>
                                            </p:txEl>
                                          </p:spTgt>
                                        </p:tgtEl>
                                        <p:attrNameLst>
                                          <p:attrName>style.visibility</p:attrName>
                                        </p:attrNameLst>
                                      </p:cBhvr>
                                      <p:to>
                                        <p:strVal val="visible"/>
                                      </p:to>
                                    </p:set>
                                    <p:anim calcmode="lin" valueType="num">
                                      <p:cBhvr additive="base">
                                        <p:cTn id="25" dur="500" fill="hold"/>
                                        <p:tgtEl>
                                          <p:spTgt spid="200707">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00707">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00707">
                                            <p:txEl>
                                              <p:pRg st="5" end="5"/>
                                            </p:txEl>
                                          </p:spTgt>
                                        </p:tgtEl>
                                        <p:attrNameLst>
                                          <p:attrName>style.visibility</p:attrName>
                                        </p:attrNameLst>
                                      </p:cBhvr>
                                      <p:to>
                                        <p:strVal val="visible"/>
                                      </p:to>
                                    </p:set>
                                    <p:anim calcmode="lin" valueType="num">
                                      <p:cBhvr additive="base">
                                        <p:cTn id="29" dur="500" fill="hold"/>
                                        <p:tgtEl>
                                          <p:spTgt spid="200707">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200707">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00707">
                                            <p:txEl>
                                              <p:pRg st="6" end="6"/>
                                            </p:txEl>
                                          </p:spTgt>
                                        </p:tgtEl>
                                        <p:attrNameLst>
                                          <p:attrName>style.visibility</p:attrName>
                                        </p:attrNameLst>
                                      </p:cBhvr>
                                      <p:to>
                                        <p:strVal val="visible"/>
                                      </p:to>
                                    </p:set>
                                    <p:anim calcmode="lin" valueType="num">
                                      <p:cBhvr additive="base">
                                        <p:cTn id="33" dur="500" fill="hold"/>
                                        <p:tgtEl>
                                          <p:spTgt spid="200707">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200707">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707" grpId="0" build="p"/>
    </p:bldLst>
  </p:timing>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Code Listing 7.4</a:t>
            </a:r>
          </a:p>
          <a:p>
            <a:r>
              <a:rPr lang="en-US" dirty="0"/>
              <a:t>Check those errors</a:t>
            </a:r>
          </a:p>
        </p:txBody>
      </p:sp>
    </p:spTree>
    <p:extLst>
      <p:ext uri="{BB962C8B-B14F-4D97-AF65-F5344CB8AC3E}">
        <p14:creationId xmlns:p14="http://schemas.microsoft.com/office/powerpoint/2010/main" val="3541222012"/>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14400" y="3276600"/>
            <a:ext cx="4419600" cy="381000"/>
          </a:xfrm>
          <a:prstGeom prst="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76200" y="0"/>
            <a:ext cx="8610600" cy="1143000"/>
          </a:xfrm>
        </p:spPr>
        <p:txBody>
          <a:bodyPr/>
          <a:lstStyle/>
          <a:p>
            <a:r>
              <a:rPr lang="en-US" dirty="0"/>
              <a:t>repeat input prompt for valid input</a:t>
            </a:r>
          </a:p>
        </p:txBody>
      </p:sp>
      <p:sp>
        <p:nvSpPr>
          <p:cNvPr id="4" name="Content Placeholder 3"/>
          <p:cNvSpPr>
            <a:spLocks noGrp="1"/>
          </p:cNvSpPr>
          <p:nvPr>
            <p:ph idx="1"/>
          </p:nvPr>
        </p:nvSpPr>
        <p:spPr>
          <a:xfrm>
            <a:off x="13855" y="990601"/>
            <a:ext cx="7529945" cy="3657600"/>
          </a:xfrm>
        </p:spPr>
        <p:txBody>
          <a:bodyPr/>
          <a:lstStyle/>
          <a:p>
            <a:pPr marL="0" indent="0">
              <a:buNone/>
            </a:pPr>
            <a:r>
              <a:rPr lang="en-US" sz="2400" dirty="0" err="1">
                <a:latin typeface="Courier New"/>
                <a:cs typeface="Courier New"/>
              </a:rPr>
              <a:t>valid_input_bool</a:t>
            </a:r>
            <a:r>
              <a:rPr lang="en-US" sz="2400" dirty="0">
                <a:latin typeface="Courier New"/>
                <a:cs typeface="Courier New"/>
              </a:rPr>
              <a:t> = </a:t>
            </a:r>
            <a:r>
              <a:rPr lang="en-US" sz="2400" i="1" dirty="0">
                <a:latin typeface="Courier New"/>
                <a:cs typeface="Courier New"/>
              </a:rPr>
              <a:t>False</a:t>
            </a:r>
          </a:p>
          <a:p>
            <a:pPr marL="0" indent="0">
              <a:buNone/>
            </a:pPr>
            <a:r>
              <a:rPr lang="en-US" sz="2400" b="1" dirty="0">
                <a:latin typeface="Courier New"/>
                <a:cs typeface="Courier New"/>
              </a:rPr>
              <a:t>while</a:t>
            </a:r>
            <a:r>
              <a:rPr lang="en-US" sz="2400" dirty="0">
                <a:latin typeface="Courier New"/>
                <a:cs typeface="Courier New"/>
              </a:rPr>
              <a:t> </a:t>
            </a:r>
            <a:r>
              <a:rPr lang="en-US" sz="2400" b="1" dirty="0">
                <a:latin typeface="Courier New"/>
                <a:cs typeface="Courier New"/>
              </a:rPr>
              <a:t>not</a:t>
            </a:r>
            <a:r>
              <a:rPr lang="en-US" sz="2400" dirty="0">
                <a:latin typeface="Courier New"/>
                <a:cs typeface="Courier New"/>
              </a:rPr>
              <a:t> </a:t>
            </a:r>
            <a:r>
              <a:rPr lang="en-US" sz="2400" dirty="0" err="1">
                <a:latin typeface="Courier New"/>
                <a:cs typeface="Courier New"/>
              </a:rPr>
              <a:t>valid_input_bool</a:t>
            </a:r>
            <a:r>
              <a:rPr lang="en-US" sz="2400" dirty="0">
                <a:latin typeface="Courier New"/>
                <a:cs typeface="Courier New"/>
              </a:rPr>
              <a:t>:</a:t>
            </a:r>
          </a:p>
          <a:p>
            <a:pPr marL="0" indent="0">
              <a:buNone/>
            </a:pPr>
            <a:r>
              <a:rPr lang="en-US" sz="2400" dirty="0">
                <a:latin typeface="Courier New"/>
                <a:cs typeface="Courier New"/>
              </a:rPr>
              <a:t>    </a:t>
            </a:r>
            <a:r>
              <a:rPr lang="en-US" sz="2400" b="1" dirty="0">
                <a:latin typeface="Courier New"/>
                <a:cs typeface="Courier New"/>
              </a:rPr>
              <a:t>try</a:t>
            </a:r>
            <a:r>
              <a:rPr lang="en-US" sz="2400" dirty="0">
                <a:latin typeface="Courier New"/>
                <a:cs typeface="Courier New"/>
              </a:rPr>
              <a:t>:</a:t>
            </a:r>
          </a:p>
          <a:p>
            <a:pPr marL="0" indent="0">
              <a:buNone/>
            </a:pPr>
            <a:r>
              <a:rPr lang="en-US" sz="2400" dirty="0">
                <a:latin typeface="Courier New"/>
                <a:cs typeface="Courier New"/>
              </a:rPr>
              <a:t>        </a:t>
            </a:r>
            <a:r>
              <a:rPr lang="en-US" sz="2400" dirty="0" err="1">
                <a:latin typeface="Courier New"/>
                <a:cs typeface="Courier New"/>
              </a:rPr>
              <a:t>two_words</a:t>
            </a:r>
            <a:r>
              <a:rPr lang="en-US" sz="2400" dirty="0">
                <a:latin typeface="Courier New"/>
                <a:cs typeface="Courier New"/>
              </a:rPr>
              <a:t> = </a:t>
            </a:r>
            <a:r>
              <a:rPr lang="en-US" sz="2400" b="1" dirty="0">
                <a:latin typeface="Courier New"/>
                <a:cs typeface="Courier New"/>
              </a:rPr>
              <a:t>input</a:t>
            </a:r>
            <a:r>
              <a:rPr lang="en-US" sz="2400" dirty="0">
                <a:latin typeface="Courier New"/>
                <a:cs typeface="Courier New"/>
              </a:rPr>
              <a:t>("Enter two …")</a:t>
            </a:r>
          </a:p>
          <a:p>
            <a:pPr marL="0" indent="0">
              <a:buNone/>
            </a:pPr>
            <a:r>
              <a:rPr lang="en-US" sz="2400" dirty="0">
                <a:latin typeface="Courier New"/>
                <a:cs typeface="Courier New"/>
              </a:rPr>
              <a:t>	word1, word2 = </a:t>
            </a:r>
            <a:r>
              <a:rPr lang="en-US" sz="2400" dirty="0" err="1">
                <a:latin typeface="Courier New"/>
                <a:cs typeface="Courier New"/>
              </a:rPr>
              <a:t>two_words.split</a:t>
            </a:r>
            <a:r>
              <a:rPr lang="en-US" sz="2400" dirty="0">
                <a:latin typeface="Courier New"/>
                <a:cs typeface="Courier New"/>
              </a:rPr>
              <a:t>()</a:t>
            </a:r>
          </a:p>
          <a:p>
            <a:pPr marL="0" indent="0">
              <a:buNone/>
            </a:pPr>
            <a:r>
              <a:rPr lang="en-US" sz="2400" dirty="0">
                <a:latin typeface="Courier New"/>
                <a:cs typeface="Courier New"/>
              </a:rPr>
              <a:t>	</a:t>
            </a:r>
            <a:r>
              <a:rPr lang="en-US" sz="2400" dirty="0" err="1">
                <a:latin typeface="Courier New"/>
                <a:cs typeface="Courier New"/>
              </a:rPr>
              <a:t>valid_input_bool</a:t>
            </a:r>
            <a:r>
              <a:rPr lang="en-US" sz="2400" dirty="0">
                <a:latin typeface="Courier New"/>
                <a:cs typeface="Courier New"/>
              </a:rPr>
              <a:t> = </a:t>
            </a:r>
            <a:r>
              <a:rPr lang="en-US" sz="2400" i="1" dirty="0">
                <a:latin typeface="Courier New"/>
                <a:cs typeface="Courier New"/>
              </a:rPr>
              <a:t>True</a:t>
            </a:r>
          </a:p>
          <a:p>
            <a:pPr marL="0" indent="0">
              <a:buNone/>
            </a:pPr>
            <a:r>
              <a:rPr lang="en-US" sz="2400" dirty="0">
                <a:latin typeface="Courier New"/>
                <a:cs typeface="Courier New"/>
              </a:rPr>
              <a:t>    </a:t>
            </a:r>
            <a:r>
              <a:rPr lang="en-US" sz="2400" b="1" dirty="0">
                <a:latin typeface="Courier New"/>
                <a:cs typeface="Courier New"/>
              </a:rPr>
              <a:t>except</a:t>
            </a:r>
            <a:r>
              <a:rPr lang="en-US" sz="2400" dirty="0">
                <a:latin typeface="Courier New"/>
                <a:cs typeface="Courier New"/>
              </a:rPr>
              <a:t> </a:t>
            </a:r>
            <a:r>
              <a:rPr lang="en-US" sz="2400" dirty="0" err="1">
                <a:latin typeface="Courier New"/>
                <a:cs typeface="Courier New"/>
              </a:rPr>
              <a:t>ValueError</a:t>
            </a:r>
            <a:r>
              <a:rPr lang="en-US" sz="2400" dirty="0">
                <a:latin typeface="Courier New"/>
                <a:cs typeface="Courier New"/>
              </a:rPr>
              <a:t>:</a:t>
            </a:r>
          </a:p>
          <a:p>
            <a:pPr marL="0" indent="0">
              <a:buNone/>
            </a:pPr>
            <a:r>
              <a:rPr lang="en-US" sz="2400" dirty="0">
                <a:latin typeface="Courier New"/>
                <a:cs typeface="Courier New"/>
              </a:rPr>
              <a:t>        </a:t>
            </a:r>
            <a:r>
              <a:rPr lang="en-US" sz="2400" b="1" dirty="0">
                <a:latin typeface="Courier New"/>
                <a:cs typeface="Courier New"/>
              </a:rPr>
              <a:t>print</a:t>
            </a:r>
            <a:r>
              <a:rPr lang="en-US" sz="2400" dirty="0">
                <a:latin typeface="Courier New"/>
                <a:cs typeface="Courier New"/>
              </a:rPr>
              <a:t>("</a:t>
            </a:r>
            <a:r>
              <a:rPr lang="en-US" sz="2400" i="1" dirty="0">
                <a:latin typeface="Courier New"/>
                <a:cs typeface="Courier New"/>
              </a:rPr>
              <a:t>Bad Input</a:t>
            </a:r>
            <a:r>
              <a:rPr lang="en-US" sz="2400" dirty="0">
                <a:latin typeface="Courier New"/>
                <a:cs typeface="Courier New"/>
              </a:rPr>
              <a:t>")</a:t>
            </a:r>
          </a:p>
        </p:txBody>
      </p:sp>
      <p:sp>
        <p:nvSpPr>
          <p:cNvPr id="5" name="TextBox 4"/>
          <p:cNvSpPr txBox="1"/>
          <p:nvPr/>
        </p:nvSpPr>
        <p:spPr bwMode="auto">
          <a:xfrm>
            <a:off x="3518091" y="4953000"/>
            <a:ext cx="5625909" cy="12003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3600" dirty="0">
                <a:latin typeface="+mn-lt"/>
              </a:rPr>
              <a:t>only runs when no error,</a:t>
            </a:r>
          </a:p>
          <a:p>
            <a:r>
              <a:rPr lang="en-US" sz="3600" dirty="0">
                <a:latin typeface="+mn-lt"/>
              </a:rPr>
              <a:t>otherwise go around again</a:t>
            </a:r>
          </a:p>
        </p:txBody>
      </p:sp>
      <p:cxnSp>
        <p:nvCxnSpPr>
          <p:cNvPr id="7" name="Straight Arrow Connector 6"/>
          <p:cNvCxnSpPr>
            <a:stCxn id="5" idx="0"/>
          </p:cNvCxnSpPr>
          <p:nvPr/>
        </p:nvCxnSpPr>
        <p:spPr>
          <a:xfrm flipH="1" flipV="1">
            <a:off x="5181600" y="3657600"/>
            <a:ext cx="1149446" cy="1295400"/>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681209330"/>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stretch>
            <a:fillRect/>
          </a:stretch>
        </p:blipFill>
        <p:spPr>
          <a:xfrm>
            <a:off x="314847" y="228599"/>
            <a:ext cx="8219553" cy="5811403"/>
          </a:xfrm>
        </p:spPr>
      </p:pic>
    </p:spTree>
    <p:extLst>
      <p:ext uri="{BB962C8B-B14F-4D97-AF65-F5344CB8AC3E}">
        <p14:creationId xmlns:p14="http://schemas.microsoft.com/office/powerpoint/2010/main" val="568994531"/>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Code Listing 7.5</a:t>
            </a:r>
          </a:p>
          <a:p>
            <a:r>
              <a:rPr lang="en-US" dirty="0"/>
              <a:t>Words from text file</a:t>
            </a:r>
          </a:p>
        </p:txBody>
      </p:sp>
    </p:spTree>
    <p:extLst>
      <p:ext uri="{BB962C8B-B14F-4D97-AF65-F5344CB8AC3E}">
        <p14:creationId xmlns:p14="http://schemas.microsoft.com/office/powerpoint/2010/main" val="1703730253"/>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stretch>
            <a:fillRect/>
          </a:stretch>
        </p:blipFill>
        <p:spPr>
          <a:xfrm>
            <a:off x="51923" y="1905000"/>
            <a:ext cx="9092077" cy="2568512"/>
          </a:xfrm>
        </p:spPr>
      </p:pic>
    </p:spTree>
    <p:extLst>
      <p:ext uri="{BB962C8B-B14F-4D97-AF65-F5344CB8AC3E}">
        <p14:creationId xmlns:p14="http://schemas.microsoft.com/office/powerpoint/2010/main" val="944806997"/>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Code Listing 7.7</a:t>
            </a:r>
          </a:p>
          <a:p>
            <a:r>
              <a:rPr lang="en-US" dirty="0"/>
              <a:t>Unique Words, Gettysburg Address</a:t>
            </a:r>
          </a:p>
        </p:txBody>
      </p:sp>
    </p:spTree>
    <p:extLst>
      <p:ext uri="{BB962C8B-B14F-4D97-AF65-F5344CB8AC3E}">
        <p14:creationId xmlns:p14="http://schemas.microsoft.com/office/powerpoint/2010/main" val="1893694480"/>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stretch>
            <a:fillRect/>
          </a:stretch>
        </p:blipFill>
        <p:spPr>
          <a:xfrm>
            <a:off x="1066800" y="38479"/>
            <a:ext cx="6934200" cy="6330476"/>
          </a:xfrm>
        </p:spPr>
      </p:pic>
    </p:spTree>
    <p:extLst>
      <p:ext uri="{BB962C8B-B14F-4D97-AF65-F5344CB8AC3E}">
        <p14:creationId xmlns:p14="http://schemas.microsoft.com/office/powerpoint/2010/main" val="2733353175"/>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More about </a:t>
            </a:r>
            <a:r>
              <a:rPr lang="en-US" dirty="0" err="1"/>
              <a:t>mutables</a:t>
            </a: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96147692"/>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Reminder, assignment</a:t>
            </a:r>
          </a:p>
        </p:txBody>
      </p:sp>
      <p:sp>
        <p:nvSpPr>
          <p:cNvPr id="3" name="Content Placeholder 2"/>
          <p:cNvSpPr>
            <a:spLocks noGrp="1"/>
          </p:cNvSpPr>
          <p:nvPr>
            <p:ph idx="1"/>
          </p:nvPr>
        </p:nvSpPr>
        <p:spPr/>
        <p:txBody>
          <a:bodyPr/>
          <a:lstStyle/>
          <a:p>
            <a:r>
              <a:rPr lang="en-US" dirty="0"/>
              <a:t>Assignment takes an object (the final object after all operations) from the RHS and associates it with a variable on the left hand side</a:t>
            </a:r>
          </a:p>
          <a:p>
            <a:r>
              <a:rPr lang="en-US" dirty="0"/>
              <a:t>When you assign one variable to another, you </a:t>
            </a:r>
            <a:r>
              <a:rPr lang="en-US" b="1" i="1" dirty="0"/>
              <a:t>share the association</a:t>
            </a:r>
            <a:r>
              <a:rPr lang="en-US" i="1" dirty="0"/>
              <a:t> </a:t>
            </a:r>
            <a:r>
              <a:rPr lang="en-US" dirty="0"/>
              <a:t>with the same object</a:t>
            </a:r>
          </a:p>
        </p:txBody>
      </p:sp>
    </p:spTree>
    <p:extLst>
      <p:ext uri="{BB962C8B-B14F-4D97-AF65-F5344CB8AC3E}">
        <p14:creationId xmlns:p14="http://schemas.microsoft.com/office/powerpoint/2010/main" val="522226161"/>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752600" y="295365"/>
            <a:ext cx="5715000" cy="5965815"/>
          </a:xfrm>
        </p:spPr>
      </p:pic>
    </p:spTree>
    <p:extLst>
      <p:ext uri="{BB962C8B-B14F-4D97-AF65-F5344CB8AC3E}">
        <p14:creationId xmlns:p14="http://schemas.microsoft.com/office/powerpoint/2010/main" val="1900299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1026"/>
          <p:cNvSpPr>
            <a:spLocks noGrp="1" noChangeArrowheads="1"/>
          </p:cNvSpPr>
          <p:nvPr>
            <p:ph type="title"/>
          </p:nvPr>
        </p:nvSpPr>
        <p:spPr>
          <a:xfrm>
            <a:off x="457200" y="457200"/>
            <a:ext cx="8229600" cy="609600"/>
          </a:xfrm>
        </p:spPr>
        <p:txBody>
          <a:bodyPr>
            <a:normAutofit fontScale="90000"/>
          </a:bodyPr>
          <a:lstStyle/>
          <a:p>
            <a:pPr eaLnBrk="1" hangingPunct="1"/>
            <a:r>
              <a:rPr lang="en-US">
                <a:ea typeface="ＭＳ Ｐゴシック" pitchFamily="-109" charset="-128"/>
                <a:cs typeface="ＭＳ Ｐゴシック" pitchFamily="-109" charset="-128"/>
              </a:rPr>
              <a:t>Interpreted</a:t>
            </a:r>
          </a:p>
        </p:txBody>
      </p:sp>
      <p:sp>
        <p:nvSpPr>
          <p:cNvPr id="34819" name="Rectangle 1027"/>
          <p:cNvSpPr>
            <a:spLocks noGrp="1" noChangeArrowheads="1"/>
          </p:cNvSpPr>
          <p:nvPr>
            <p:ph idx="1"/>
          </p:nvPr>
        </p:nvSpPr>
        <p:spPr>
          <a:xfrm>
            <a:off x="304800" y="1219200"/>
            <a:ext cx="8382000" cy="4572000"/>
          </a:xfrm>
        </p:spPr>
        <p:txBody>
          <a:bodyPr/>
          <a:lstStyle/>
          <a:p>
            <a:pPr eaLnBrk="1" hangingPunct="1">
              <a:lnSpc>
                <a:spcPct val="90000"/>
              </a:lnSpc>
            </a:pPr>
            <a:r>
              <a:rPr lang="en-US" sz="2800" dirty="0">
                <a:ea typeface="ＭＳ Ｐゴシック" pitchFamily="-109" charset="-128"/>
                <a:cs typeface="ＭＳ Ｐゴシック" pitchFamily="-109" charset="-128"/>
              </a:rPr>
              <a:t>Python is an </a:t>
            </a:r>
            <a:r>
              <a:rPr lang="en-US" sz="2800" i="1" dirty="0">
                <a:ea typeface="ＭＳ Ｐゴシック" pitchFamily="-109" charset="-128"/>
                <a:cs typeface="ＭＳ Ｐゴシック" pitchFamily="-109" charset="-128"/>
              </a:rPr>
              <a:t>interpreted (</a:t>
            </a:r>
            <a:r>
              <a:rPr lang="en-US" sz="2800" i="1" dirty="0" err="1">
                <a:solidFill>
                  <a:srgbClr val="FF0000"/>
                </a:solidFill>
                <a:ea typeface="ＭＳ Ｐゴシック" pitchFamily="-109" charset="-128"/>
                <a:cs typeface="ＭＳ Ｐゴシック" pitchFamily="-109" charset="-128"/>
              </a:rPr>
              <a:t>túlkað</a:t>
            </a:r>
            <a:r>
              <a:rPr lang="en-US" sz="2800" i="1" dirty="0">
                <a:ea typeface="ＭＳ Ｐゴシック" pitchFamily="-109" charset="-128"/>
                <a:cs typeface="ＭＳ Ｐゴシック" pitchFamily="-109" charset="-128"/>
              </a:rPr>
              <a:t>)</a:t>
            </a:r>
            <a:r>
              <a:rPr lang="en-US" sz="2800" dirty="0">
                <a:ea typeface="ＭＳ Ｐゴシック" pitchFamily="-109" charset="-128"/>
                <a:cs typeface="ＭＳ Ｐゴシック" pitchFamily="-109" charset="-128"/>
              </a:rPr>
              <a:t> language</a:t>
            </a:r>
          </a:p>
          <a:p>
            <a:pPr eaLnBrk="1" hangingPunct="1">
              <a:lnSpc>
                <a:spcPct val="90000"/>
              </a:lnSpc>
            </a:pPr>
            <a:r>
              <a:rPr lang="en-US" sz="2800" dirty="0">
                <a:ea typeface="ＭＳ Ｐゴシック" pitchFamily="-109" charset="-128"/>
                <a:cs typeface="ＭＳ Ｐゴシック" pitchFamily="-109" charset="-128"/>
              </a:rPr>
              <a:t>interpreted means that Python looks at each instruction, one at a time, and turns that instruction into something that can be run.</a:t>
            </a:r>
          </a:p>
          <a:p>
            <a:pPr eaLnBrk="1" hangingPunct="1">
              <a:lnSpc>
                <a:spcPct val="90000"/>
              </a:lnSpc>
            </a:pPr>
            <a:r>
              <a:rPr lang="en-US" sz="2800" dirty="0">
                <a:ea typeface="ＭＳ Ｐゴシック" pitchFamily="-109" charset="-128"/>
                <a:cs typeface="ＭＳ Ｐゴシック" pitchFamily="-109" charset="-128"/>
              </a:rPr>
              <a:t>That means that you can simply open the Python interpreter and enter instructions one-at-a-time.</a:t>
            </a:r>
          </a:p>
          <a:p>
            <a:pPr eaLnBrk="1" hangingPunct="1">
              <a:lnSpc>
                <a:spcPct val="90000"/>
              </a:lnSpc>
            </a:pPr>
            <a:r>
              <a:rPr lang="en-US" sz="2800" dirty="0">
                <a:ea typeface="ＭＳ Ｐゴシック" pitchFamily="-109" charset="-128"/>
                <a:cs typeface="ＭＳ Ｐゴシック" pitchFamily="-109" charset="-128"/>
              </a:rPr>
              <a:t>You can also </a:t>
            </a:r>
            <a:r>
              <a:rPr lang="en-US" sz="2800" i="1" dirty="0">
                <a:ea typeface="ＭＳ Ｐゴシック" pitchFamily="-109" charset="-128"/>
                <a:cs typeface="ＭＳ Ｐゴシック" pitchFamily="-109" charset="-128"/>
              </a:rPr>
              <a:t>import</a:t>
            </a:r>
            <a:r>
              <a:rPr lang="en-US" sz="2800" dirty="0">
                <a:ea typeface="ＭＳ Ｐゴシック" pitchFamily="-109" charset="-128"/>
                <a:cs typeface="ＭＳ Ｐゴシック" pitchFamily="-109" charset="-128"/>
              </a:rPr>
              <a:t> a program which causes the instructions in the program to be executed, as if you had typed them in.</a:t>
            </a:r>
          </a:p>
          <a:p>
            <a:pPr eaLnBrk="1" hangingPunct="1">
              <a:lnSpc>
                <a:spcPct val="90000"/>
              </a:lnSpc>
            </a:pPr>
            <a:r>
              <a:rPr lang="en-US" sz="2800" dirty="0">
                <a:ea typeface="ＭＳ Ｐゴシック" pitchFamily="-109" charset="-128"/>
                <a:cs typeface="ＭＳ Ｐゴシック" pitchFamily="-109" charset="-128"/>
              </a:rPr>
              <a:t>To rerun an imported program you </a:t>
            </a:r>
            <a:r>
              <a:rPr lang="en-US" sz="2800" i="1" dirty="0">
                <a:ea typeface="ＭＳ Ｐゴシック" pitchFamily="-109" charset="-128"/>
                <a:cs typeface="ＭＳ Ｐゴシック" pitchFamily="-109" charset="-128"/>
              </a:rPr>
              <a:t>reload</a:t>
            </a:r>
            <a:r>
              <a:rPr lang="en-US" sz="2800" dirty="0">
                <a:ea typeface="ＭＳ Ｐゴシック" pitchFamily="-109" charset="-128"/>
                <a:cs typeface="ＭＳ Ｐゴシック" pitchFamily="-109" charset="-128"/>
              </a:rPr>
              <a:t> it.</a:t>
            </a:r>
          </a:p>
        </p:txBody>
      </p:sp>
    </p:spTree>
    <p:extLst>
      <p:ext uri="{BB962C8B-B14F-4D97-AF65-F5344CB8AC3E}">
        <p14:creationId xmlns:p14="http://schemas.microsoft.com/office/powerpoint/2010/main" val="3985253339"/>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immutables</a:t>
            </a:r>
            <a:endParaRPr lang="en-US" dirty="0"/>
          </a:p>
        </p:txBody>
      </p:sp>
      <p:sp>
        <p:nvSpPr>
          <p:cNvPr id="4" name="Content Placeholder 3"/>
          <p:cNvSpPr>
            <a:spLocks noGrp="1"/>
          </p:cNvSpPr>
          <p:nvPr>
            <p:ph idx="1"/>
          </p:nvPr>
        </p:nvSpPr>
        <p:spPr/>
        <p:txBody>
          <a:bodyPr/>
          <a:lstStyle/>
          <a:p>
            <a:r>
              <a:rPr lang="en-US" dirty="0"/>
              <a:t>Object sharing, two variables associated with the same object, is not a problem since the object cannot be changed</a:t>
            </a:r>
          </a:p>
          <a:p>
            <a:r>
              <a:rPr lang="en-US" dirty="0"/>
              <a:t>Any changes that occur generate a </a:t>
            </a:r>
            <a:r>
              <a:rPr lang="en-US" b="1" i="1" dirty="0"/>
              <a:t>new</a:t>
            </a:r>
            <a:r>
              <a:rPr lang="en-US" b="1" u="sng" dirty="0"/>
              <a:t> </a:t>
            </a:r>
            <a:r>
              <a:rPr lang="en-US" dirty="0"/>
              <a:t>object.</a:t>
            </a:r>
          </a:p>
        </p:txBody>
      </p:sp>
    </p:spTree>
    <p:extLst>
      <p:ext uri="{BB962C8B-B14F-4D97-AF65-F5344CB8AC3E}">
        <p14:creationId xmlns:p14="http://schemas.microsoft.com/office/powerpoint/2010/main" val="4136695408"/>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673753" y="304800"/>
            <a:ext cx="5717647" cy="5787588"/>
          </a:xfrm>
        </p:spPr>
      </p:pic>
    </p:spTree>
    <p:extLst>
      <p:ext uri="{BB962C8B-B14F-4D97-AF65-F5344CB8AC3E}">
        <p14:creationId xmlns:p14="http://schemas.microsoft.com/office/powerpoint/2010/main" val="941434890"/>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Mutability </a:t>
            </a:r>
          </a:p>
        </p:txBody>
      </p:sp>
      <p:sp>
        <p:nvSpPr>
          <p:cNvPr id="4" name="Content Placeholder 3"/>
          <p:cNvSpPr>
            <a:spLocks noGrp="1"/>
          </p:cNvSpPr>
          <p:nvPr>
            <p:ph idx="1"/>
          </p:nvPr>
        </p:nvSpPr>
        <p:spPr/>
        <p:txBody>
          <a:bodyPr/>
          <a:lstStyle/>
          <a:p>
            <a:r>
              <a:rPr lang="en-US" dirty="0"/>
              <a:t>If two variables associate with the same object, then </a:t>
            </a:r>
            <a:r>
              <a:rPr lang="en-US" b="1" i="1" dirty="0"/>
              <a:t>both reflect </a:t>
            </a:r>
            <a:r>
              <a:rPr lang="en-US" dirty="0"/>
              <a:t>any change to that object</a:t>
            </a:r>
          </a:p>
          <a:p>
            <a:pPr>
              <a:buNone/>
            </a:pPr>
            <a:endParaRPr lang="en-US" dirty="0"/>
          </a:p>
        </p:txBody>
      </p:sp>
    </p:spTree>
    <p:extLst>
      <p:ext uri="{BB962C8B-B14F-4D97-AF65-F5344CB8AC3E}">
        <p14:creationId xmlns:p14="http://schemas.microsoft.com/office/powerpoint/2010/main" val="3430560330"/>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375049" y="838199"/>
            <a:ext cx="6549751" cy="4917613"/>
          </a:xfrm>
        </p:spPr>
      </p:pic>
    </p:spTree>
    <p:extLst>
      <p:ext uri="{BB962C8B-B14F-4D97-AF65-F5344CB8AC3E}">
        <p14:creationId xmlns:p14="http://schemas.microsoft.com/office/powerpoint/2010/main" val="1501426810"/>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143000" y="688731"/>
            <a:ext cx="6477000" cy="4816230"/>
          </a:xfrm>
        </p:spPr>
      </p:pic>
    </p:spTree>
    <p:extLst>
      <p:ext uri="{BB962C8B-B14F-4D97-AF65-F5344CB8AC3E}">
        <p14:creationId xmlns:p14="http://schemas.microsoft.com/office/powerpoint/2010/main" val="2015796802"/>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Copying</a:t>
            </a:r>
          </a:p>
        </p:txBody>
      </p:sp>
      <p:sp>
        <p:nvSpPr>
          <p:cNvPr id="4" name="Content Placeholder 3"/>
          <p:cNvSpPr>
            <a:spLocks noGrp="1"/>
          </p:cNvSpPr>
          <p:nvPr>
            <p:ph idx="1"/>
          </p:nvPr>
        </p:nvSpPr>
        <p:spPr/>
        <p:txBody>
          <a:bodyPr/>
          <a:lstStyle/>
          <a:p>
            <a:pPr>
              <a:buNone/>
            </a:pPr>
            <a:r>
              <a:rPr lang="en-US" dirty="0"/>
              <a:t>If we copy, does that solve the problem?</a:t>
            </a:r>
          </a:p>
          <a:p>
            <a:pPr>
              <a:buNone/>
            </a:pPr>
            <a:endParaRPr lang="en-US" dirty="0"/>
          </a:p>
          <a:p>
            <a:pPr>
              <a:buNone/>
            </a:pPr>
            <a:r>
              <a:rPr lang="en-US" dirty="0" err="1">
                <a:latin typeface="Courier New"/>
                <a:cs typeface="Courier New"/>
              </a:rPr>
              <a:t>my_list</a:t>
            </a:r>
            <a:r>
              <a:rPr lang="en-US" dirty="0">
                <a:latin typeface="Courier New"/>
                <a:cs typeface="Courier New"/>
              </a:rPr>
              <a:t> = [1, 2, 3]</a:t>
            </a:r>
          </a:p>
          <a:p>
            <a:pPr>
              <a:buNone/>
            </a:pPr>
            <a:r>
              <a:rPr lang="en-US" dirty="0" err="1">
                <a:latin typeface="Courier New"/>
                <a:cs typeface="Courier New"/>
              </a:rPr>
              <a:t>newLst</a:t>
            </a:r>
            <a:r>
              <a:rPr lang="en-US" dirty="0">
                <a:latin typeface="Courier New"/>
                <a:cs typeface="Courier New"/>
              </a:rPr>
              <a:t> = </a:t>
            </a:r>
            <a:r>
              <a:rPr lang="en-US" dirty="0" err="1">
                <a:latin typeface="Courier New"/>
                <a:cs typeface="Courier New"/>
              </a:rPr>
              <a:t>my_list</a:t>
            </a:r>
            <a:r>
              <a:rPr lang="en-US" dirty="0">
                <a:latin typeface="Courier New"/>
                <a:cs typeface="Courier New"/>
              </a:rPr>
              <a:t>[:]</a:t>
            </a:r>
          </a:p>
          <a:p>
            <a:pPr>
              <a:buNone/>
            </a:pPr>
            <a:endParaRPr lang="en-US" dirty="0"/>
          </a:p>
        </p:txBody>
      </p:sp>
    </p:spTree>
    <p:extLst>
      <p:ext uri="{BB962C8B-B14F-4D97-AF65-F5344CB8AC3E}">
        <p14:creationId xmlns:p14="http://schemas.microsoft.com/office/powerpoint/2010/main" val="1732366253"/>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143000" y="672142"/>
            <a:ext cx="6629400" cy="4961626"/>
          </a:xfrm>
        </p:spPr>
      </p:pic>
    </p:spTree>
    <p:extLst>
      <p:ext uri="{BB962C8B-B14F-4D97-AF65-F5344CB8AC3E}">
        <p14:creationId xmlns:p14="http://schemas.microsoft.com/office/powerpoint/2010/main" val="3573223972"/>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Sort_of</a:t>
            </a:r>
            <a:r>
              <a:rPr lang="en-US" dirty="0"/>
              <a:t>/depends</a:t>
            </a:r>
          </a:p>
        </p:txBody>
      </p:sp>
      <p:sp>
        <p:nvSpPr>
          <p:cNvPr id="5" name="Content Placeholder 4"/>
          <p:cNvSpPr>
            <a:spLocks noGrp="1"/>
          </p:cNvSpPr>
          <p:nvPr>
            <p:ph idx="1"/>
          </p:nvPr>
        </p:nvSpPr>
        <p:spPr/>
        <p:txBody>
          <a:bodyPr/>
          <a:lstStyle/>
          <a:p>
            <a:pPr marL="0" indent="0">
              <a:buNone/>
            </a:pPr>
            <a:r>
              <a:rPr lang="en-US" dirty="0"/>
              <a:t>The big question is, what gets copied?</a:t>
            </a:r>
          </a:p>
          <a:p>
            <a:r>
              <a:rPr lang="en-US" dirty="0"/>
              <a:t>What actually gets copied is the top level reference. If the list has nested lists or uses other associations, the association gets copied. This is termed a </a:t>
            </a:r>
            <a:r>
              <a:rPr lang="en-US" b="1" i="1" dirty="0"/>
              <a:t>shallow copy</a:t>
            </a:r>
            <a:r>
              <a:rPr lang="en-US" dirty="0"/>
              <a:t>.</a:t>
            </a:r>
          </a:p>
        </p:txBody>
      </p:sp>
    </p:spTree>
    <p:extLst>
      <p:ext uri="{BB962C8B-B14F-4D97-AF65-F5344CB8AC3E}">
        <p14:creationId xmlns:p14="http://schemas.microsoft.com/office/powerpoint/2010/main" val="3143723561"/>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838200" y="497987"/>
            <a:ext cx="6858000" cy="5033596"/>
          </a:xfrm>
        </p:spPr>
      </p:pic>
    </p:spTree>
    <p:extLst>
      <p:ext uri="{BB962C8B-B14F-4D97-AF65-F5344CB8AC3E}">
        <p14:creationId xmlns:p14="http://schemas.microsoft.com/office/powerpoint/2010/main" val="1778894620"/>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914400" y="422265"/>
            <a:ext cx="7010400" cy="5397784"/>
          </a:xfrm>
        </p:spPr>
      </p:pic>
    </p:spTree>
    <p:extLst>
      <p:ext uri="{BB962C8B-B14F-4D97-AF65-F5344CB8AC3E}">
        <p14:creationId xmlns:p14="http://schemas.microsoft.com/office/powerpoint/2010/main" val="25536582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3"/>
          <p:cNvSpPr>
            <a:spLocks noGrp="1" noChangeArrowheads="1"/>
          </p:cNvSpPr>
          <p:nvPr>
            <p:ph type="subTitle" idx="1"/>
          </p:nvPr>
        </p:nvSpPr>
        <p:spPr>
          <a:prstGeom prst="rect">
            <a:avLst/>
          </a:prstGeom>
        </p:spPr>
        <p:txBody>
          <a:bodyPr/>
          <a:lstStyle/>
          <a:p>
            <a:pPr eaLnBrk="1" hangingPunct="1">
              <a:buFont typeface="Wingdings" pitchFamily="-109" charset="2"/>
              <a:buNone/>
            </a:pPr>
            <a:endParaRPr lang="en-US" dirty="0">
              <a:ea typeface="ＭＳ Ｐゴシック" pitchFamily="-109" charset="-128"/>
              <a:cs typeface="ＭＳ Ｐゴシック" pitchFamily="-109" charset="-128"/>
            </a:endParaRPr>
          </a:p>
          <a:p>
            <a:pPr eaLnBrk="1" hangingPunct="1">
              <a:buFont typeface="Wingdings" pitchFamily="-109" charset="2"/>
              <a:buNone/>
            </a:pPr>
            <a:endParaRPr lang="en-US" dirty="0">
              <a:ea typeface="ＭＳ Ｐゴシック" pitchFamily="-109" charset="-128"/>
              <a:cs typeface="ＭＳ Ｐゴシック" pitchFamily="-109" charset="-128"/>
            </a:endParaRPr>
          </a:p>
        </p:txBody>
      </p:sp>
      <p:sp>
        <p:nvSpPr>
          <p:cNvPr id="36866" name="Rectangle 2"/>
          <p:cNvSpPr>
            <a:spLocks noGrp="1" noChangeArrowheads="1"/>
          </p:cNvSpPr>
          <p:nvPr>
            <p:ph type="ctrTitle" idx="4294967295"/>
          </p:nvPr>
        </p:nvSpPr>
        <p:spPr>
          <a:xfrm>
            <a:off x="1752600" y="1143000"/>
            <a:ext cx="5562600" cy="1143000"/>
          </a:xfrm>
          <a:prstGeom prst="rect">
            <a:avLst/>
          </a:prstGeom>
        </p:spPr>
        <p:txBody>
          <a:bodyPr>
            <a:normAutofit fontScale="90000"/>
          </a:bodyPr>
          <a:lstStyle/>
          <a:p>
            <a:pPr eaLnBrk="1" hangingPunct="1"/>
            <a:r>
              <a:rPr lang="en-US" dirty="0">
                <a:ea typeface="ＭＳ Ｐゴシック" pitchFamily="-109" charset="-128"/>
                <a:cs typeface="ＭＳ Ｐゴシック" pitchFamily="-109" charset="-128"/>
              </a:rPr>
              <a:t>Your First Program</a:t>
            </a:r>
            <a:br>
              <a:rPr lang="en-US" dirty="0">
                <a:ea typeface="ＭＳ Ｐゴシック" pitchFamily="-109" charset="-128"/>
                <a:cs typeface="ＭＳ Ｐゴシック" pitchFamily="-109" charset="-128"/>
              </a:rPr>
            </a:br>
            <a:r>
              <a:rPr lang="en-US" dirty="0" err="1">
                <a:ea typeface="ＭＳ Ｐゴシック" pitchFamily="-109" charset="-128"/>
                <a:cs typeface="ＭＳ Ｐゴシック" pitchFamily="-109" charset="-128"/>
              </a:rPr>
              <a:t>QuickStart</a:t>
            </a:r>
            <a:r>
              <a:rPr lang="en-US" dirty="0">
                <a:ea typeface="ＭＳ Ｐゴシック" pitchFamily="-109" charset="-128"/>
                <a:cs typeface="ＭＳ Ｐゴシック" pitchFamily="-109" charset="-128"/>
              </a:rPr>
              <a:t> 1</a:t>
            </a:r>
          </a:p>
        </p:txBody>
      </p:sp>
    </p:spTree>
    <p:extLst>
      <p:ext uri="{BB962C8B-B14F-4D97-AF65-F5344CB8AC3E}">
        <p14:creationId xmlns:p14="http://schemas.microsoft.com/office/powerpoint/2010/main" val="3186527809"/>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1143000" y="526172"/>
            <a:ext cx="6629400" cy="5243834"/>
          </a:xfrm>
        </p:spPr>
      </p:pic>
    </p:spTree>
    <p:extLst>
      <p:ext uri="{BB962C8B-B14F-4D97-AF65-F5344CB8AC3E}">
        <p14:creationId xmlns:p14="http://schemas.microsoft.com/office/powerpoint/2010/main" val="2925306671"/>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1066800" y="427621"/>
            <a:ext cx="6934200" cy="5560652"/>
          </a:xfrm>
        </p:spPr>
      </p:pic>
    </p:spTree>
    <p:extLst>
      <p:ext uri="{BB962C8B-B14F-4D97-AF65-F5344CB8AC3E}">
        <p14:creationId xmlns:p14="http://schemas.microsoft.com/office/powerpoint/2010/main" val="2884651216"/>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shallow </a:t>
            </a:r>
            <a:r>
              <a:rPr lang="en-US" dirty="0" err="1"/>
              <a:t>vs</a:t>
            </a:r>
            <a:r>
              <a:rPr lang="en-US" dirty="0"/>
              <a:t> deep</a:t>
            </a:r>
          </a:p>
        </p:txBody>
      </p:sp>
      <p:sp>
        <p:nvSpPr>
          <p:cNvPr id="4" name="Content Placeholder 3"/>
          <p:cNvSpPr>
            <a:spLocks noGrp="1"/>
          </p:cNvSpPr>
          <p:nvPr>
            <p:ph idx="1"/>
          </p:nvPr>
        </p:nvSpPr>
        <p:spPr/>
        <p:txBody>
          <a:bodyPr/>
          <a:lstStyle/>
          <a:p>
            <a:pPr marL="0" indent="0">
              <a:buNone/>
            </a:pPr>
            <a:r>
              <a:rPr lang="en-US" dirty="0"/>
              <a:t>Regular copy, the </a:t>
            </a:r>
            <a:r>
              <a:rPr lang="en-US" dirty="0">
                <a:solidFill>
                  <a:srgbClr val="000090"/>
                </a:solidFill>
                <a:latin typeface="Courier New"/>
                <a:cs typeface="Courier New"/>
              </a:rPr>
              <a:t>[:] </a:t>
            </a:r>
            <a:r>
              <a:rPr lang="en-US" dirty="0"/>
              <a:t>approach, only copies the top level reference/association</a:t>
            </a:r>
          </a:p>
          <a:p>
            <a:r>
              <a:rPr lang="en-US" dirty="0"/>
              <a:t>if you want a full copy, you can use </a:t>
            </a:r>
            <a:r>
              <a:rPr lang="en-US" dirty="0" err="1"/>
              <a:t>deepcopy</a:t>
            </a:r>
            <a:endParaRPr lang="en-US" dirty="0"/>
          </a:p>
        </p:txBody>
      </p:sp>
      <p:pic>
        <p:nvPicPr>
          <p:cNvPr id="5" name="Picture 4"/>
          <p:cNvPicPr>
            <a:picLocks noChangeAspect="1"/>
          </p:cNvPicPr>
          <p:nvPr/>
        </p:nvPicPr>
        <p:blipFill>
          <a:blip r:embed="rId2"/>
          <a:stretch>
            <a:fillRect/>
          </a:stretch>
        </p:blipFill>
        <p:spPr>
          <a:xfrm>
            <a:off x="2895600" y="3200400"/>
            <a:ext cx="5181600" cy="3671534"/>
          </a:xfrm>
          <a:prstGeom prst="rect">
            <a:avLst/>
          </a:prstGeom>
        </p:spPr>
      </p:pic>
    </p:spTree>
    <p:extLst>
      <p:ext uri="{BB962C8B-B14F-4D97-AF65-F5344CB8AC3E}">
        <p14:creationId xmlns:p14="http://schemas.microsoft.com/office/powerpoint/2010/main" val="1953288482"/>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1219200" y="305849"/>
            <a:ext cx="6781800" cy="5931951"/>
          </a:xfrm>
        </p:spPr>
      </p:pic>
    </p:spTree>
    <p:extLst>
      <p:ext uri="{BB962C8B-B14F-4D97-AF65-F5344CB8AC3E}">
        <p14:creationId xmlns:p14="http://schemas.microsoft.com/office/powerpoint/2010/main" val="72429360"/>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Tuples (</a:t>
            </a:r>
            <a:r>
              <a:rPr lang="en-US" dirty="0" err="1">
                <a:solidFill>
                  <a:srgbClr val="FF0000"/>
                </a:solidFill>
              </a:rPr>
              <a:t>túplur</a:t>
            </a:r>
            <a:r>
              <a:rPr lang="en-US" dirty="0"/>
              <a:t>)</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377141724"/>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457200" y="274638"/>
            <a:ext cx="8229600" cy="792162"/>
          </a:xfrm>
        </p:spPr>
        <p:txBody>
          <a:bodyPr/>
          <a:lstStyle/>
          <a:p>
            <a:pPr eaLnBrk="1" hangingPunct="1"/>
            <a:r>
              <a:rPr lang="en-US" dirty="0">
                <a:ea typeface="ＭＳ Ｐゴシック" pitchFamily="-108" charset="-128"/>
                <a:cs typeface="ＭＳ Ｐゴシック" pitchFamily="-108" charset="-128"/>
              </a:rPr>
              <a:t>Tuples</a:t>
            </a:r>
          </a:p>
        </p:txBody>
      </p:sp>
      <p:sp>
        <p:nvSpPr>
          <p:cNvPr id="51203" name="Rectangle 3"/>
          <p:cNvSpPr>
            <a:spLocks noGrp="1" noChangeArrowheads="1"/>
          </p:cNvSpPr>
          <p:nvPr>
            <p:ph idx="1"/>
          </p:nvPr>
        </p:nvSpPr>
        <p:spPr>
          <a:xfrm>
            <a:off x="457200" y="1143000"/>
            <a:ext cx="8229600" cy="4983163"/>
          </a:xfrm>
        </p:spPr>
        <p:txBody>
          <a:bodyPr/>
          <a:lstStyle/>
          <a:p>
            <a:pPr eaLnBrk="1" hangingPunct="1"/>
            <a:r>
              <a:rPr lang="en-US" dirty="0">
                <a:ea typeface="ＭＳ Ｐゴシック" pitchFamily="-108" charset="-128"/>
                <a:cs typeface="ＭＳ Ｐゴシック" pitchFamily="-108" charset="-128"/>
              </a:rPr>
              <a:t>Tuples are simply immutable lists</a:t>
            </a:r>
          </a:p>
          <a:p>
            <a:pPr eaLnBrk="1" hangingPunct="1"/>
            <a:r>
              <a:rPr lang="en-US" dirty="0">
                <a:ea typeface="ＭＳ Ｐゴシック" pitchFamily="-108" charset="-128"/>
                <a:cs typeface="ＭＳ Ｐゴシック" pitchFamily="-108" charset="-128"/>
              </a:rPr>
              <a:t>They are printed with (,)</a:t>
            </a:r>
          </a:p>
          <a:p>
            <a:pPr eaLnBrk="1" hangingPunct="1">
              <a:buFont typeface="Wingdings" pitchFamily="-108" charset="2"/>
              <a:buNone/>
            </a:pPr>
            <a:endParaRPr lang="en-US" dirty="0">
              <a:ea typeface="ＭＳ Ｐゴシック" pitchFamily="-108" charset="-128"/>
              <a:cs typeface="ＭＳ Ｐゴシック" pitchFamily="-108" charset="-128"/>
            </a:endParaRPr>
          </a:p>
        </p:txBody>
      </p:sp>
      <p:pic>
        <p:nvPicPr>
          <p:cNvPr id="2" name="Picture 1"/>
          <p:cNvPicPr>
            <a:picLocks noChangeAspect="1"/>
          </p:cNvPicPr>
          <p:nvPr/>
        </p:nvPicPr>
        <p:blipFill>
          <a:blip r:embed="rId2"/>
          <a:stretch>
            <a:fillRect/>
          </a:stretch>
        </p:blipFill>
        <p:spPr>
          <a:xfrm>
            <a:off x="1054792" y="2743201"/>
            <a:ext cx="7479608" cy="4083822"/>
          </a:xfrm>
          <a:prstGeom prst="rect">
            <a:avLst/>
          </a:prstGeom>
        </p:spPr>
      </p:pic>
    </p:spTree>
    <p:extLst>
      <p:ext uri="{BB962C8B-B14F-4D97-AF65-F5344CB8AC3E}">
        <p14:creationId xmlns:p14="http://schemas.microsoft.com/office/powerpoint/2010/main" val="1794290653"/>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The question is, Why?</a:t>
            </a:r>
          </a:p>
        </p:txBody>
      </p:sp>
      <p:sp>
        <p:nvSpPr>
          <p:cNvPr id="52227" name="Rectangle 3"/>
          <p:cNvSpPr>
            <a:spLocks noGrp="1" noChangeArrowheads="1"/>
          </p:cNvSpPr>
          <p:nvPr>
            <p:ph idx="1"/>
          </p:nvPr>
        </p:nvSpPr>
        <p:spPr/>
        <p:txBody>
          <a:bodyPr/>
          <a:lstStyle/>
          <a:p>
            <a:pPr eaLnBrk="1" hangingPunct="1">
              <a:lnSpc>
                <a:spcPct val="90000"/>
              </a:lnSpc>
            </a:pPr>
            <a:r>
              <a:rPr lang="en-US">
                <a:ea typeface="ＭＳ Ｐゴシック" pitchFamily="-108" charset="-128"/>
                <a:cs typeface="ＭＳ Ｐゴシック" pitchFamily="-108" charset="-128"/>
              </a:rPr>
              <a:t>The real question is, why have an immutable list, a tuple, as a separate type?</a:t>
            </a:r>
          </a:p>
          <a:p>
            <a:pPr eaLnBrk="1" hangingPunct="1">
              <a:lnSpc>
                <a:spcPct val="90000"/>
              </a:lnSpc>
            </a:pPr>
            <a:r>
              <a:rPr lang="en-US">
                <a:ea typeface="ＭＳ Ｐゴシック" pitchFamily="-108" charset="-128"/>
                <a:cs typeface="ＭＳ Ｐゴシック" pitchFamily="-108" charset="-128"/>
              </a:rPr>
              <a:t>An immutable list gives you a data structure with some integrity, some permanent-ness if you will</a:t>
            </a:r>
          </a:p>
          <a:p>
            <a:pPr eaLnBrk="1" hangingPunct="1">
              <a:lnSpc>
                <a:spcPct val="90000"/>
              </a:lnSpc>
            </a:pPr>
            <a:r>
              <a:rPr lang="en-US">
                <a:ea typeface="ＭＳ Ｐゴシック" pitchFamily="-108" charset="-128"/>
                <a:cs typeface="ＭＳ Ｐゴシック" pitchFamily="-108" charset="-128"/>
              </a:rPr>
              <a:t>You know you cannot accidentally change one.</a:t>
            </a:r>
          </a:p>
        </p:txBody>
      </p:sp>
    </p:spTree>
    <p:extLst>
      <p:ext uri="{BB962C8B-B14F-4D97-AF65-F5344CB8AC3E}">
        <p14:creationId xmlns:p14="http://schemas.microsoft.com/office/powerpoint/2010/main" val="1731736452"/>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pPr eaLnBrk="1" hangingPunct="1"/>
            <a:r>
              <a:rPr lang="en-US" dirty="0">
                <a:ea typeface="ＭＳ Ｐゴシック" pitchFamily="-108" charset="-128"/>
                <a:cs typeface="ＭＳ Ｐゴシック" pitchFamily="-108" charset="-128"/>
              </a:rPr>
              <a:t>Lists and Tuple</a:t>
            </a:r>
          </a:p>
        </p:txBody>
      </p:sp>
      <p:sp>
        <p:nvSpPr>
          <p:cNvPr id="53251" name="Rectangle 3"/>
          <p:cNvSpPr>
            <a:spLocks noGrp="1" noChangeArrowheads="1"/>
          </p:cNvSpPr>
          <p:nvPr>
            <p:ph idx="1"/>
          </p:nvPr>
        </p:nvSpPr>
        <p:spPr>
          <a:xfrm>
            <a:off x="457200" y="1600200"/>
            <a:ext cx="8229600" cy="4267200"/>
          </a:xfrm>
        </p:spPr>
        <p:txBody>
          <a:bodyPr/>
          <a:lstStyle/>
          <a:p>
            <a:pPr eaLnBrk="1" hangingPunct="1"/>
            <a:r>
              <a:rPr lang="en-US" dirty="0">
                <a:ea typeface="ＭＳ Ｐゴシック" pitchFamily="-108" charset="-128"/>
                <a:cs typeface="ＭＳ Ｐゴシック" pitchFamily="-108" charset="-128"/>
              </a:rPr>
              <a:t>Everything that works with a list works with a tuple </a:t>
            </a:r>
            <a:r>
              <a:rPr lang="en-US" b="1" i="1" dirty="0">
                <a:ea typeface="ＭＳ Ｐゴシック" pitchFamily="-108" charset="-128"/>
                <a:cs typeface="ＭＳ Ｐゴシック" pitchFamily="-108" charset="-128"/>
              </a:rPr>
              <a:t>except</a:t>
            </a:r>
            <a:r>
              <a:rPr lang="en-US" dirty="0">
                <a:ea typeface="ＭＳ Ｐゴシック" pitchFamily="-108" charset="-128"/>
                <a:cs typeface="ＭＳ Ｐゴシック" pitchFamily="-108" charset="-128"/>
              </a:rPr>
              <a:t> methods that modify the tuple</a:t>
            </a:r>
          </a:p>
          <a:p>
            <a:pPr eaLnBrk="1" hangingPunct="1"/>
            <a:r>
              <a:rPr lang="en-US" dirty="0">
                <a:ea typeface="ＭＳ Ｐゴシック" pitchFamily="-108" charset="-128"/>
                <a:cs typeface="ＭＳ Ｐゴシック" pitchFamily="-108" charset="-128"/>
              </a:rPr>
              <a:t>Thus indexing, slicing, </a:t>
            </a:r>
            <a:r>
              <a:rPr lang="en-US" dirty="0" err="1">
                <a:ea typeface="ＭＳ Ｐゴシック" pitchFamily="-108" charset="-128"/>
                <a:cs typeface="ＭＳ Ｐゴシック" pitchFamily="-108" charset="-128"/>
              </a:rPr>
              <a:t>len</a:t>
            </a:r>
            <a:r>
              <a:rPr lang="en-US" dirty="0">
                <a:ea typeface="ＭＳ Ｐゴシック" pitchFamily="-108" charset="-128"/>
                <a:cs typeface="ＭＳ Ｐゴシック" pitchFamily="-108" charset="-128"/>
              </a:rPr>
              <a:t>, print all work as expected</a:t>
            </a:r>
          </a:p>
          <a:p>
            <a:pPr eaLnBrk="1" hangingPunct="1"/>
            <a:r>
              <a:rPr lang="en-US" dirty="0">
                <a:ea typeface="ＭＳ Ｐゴシック" pitchFamily="-108" charset="-128"/>
                <a:cs typeface="ＭＳ Ｐゴシック" pitchFamily="-108" charset="-128"/>
              </a:rPr>
              <a:t>However, </a:t>
            </a:r>
            <a:r>
              <a:rPr lang="en-US" b="1" i="1" dirty="0">
                <a:ea typeface="ＭＳ Ｐゴシック" pitchFamily="-108" charset="-128"/>
                <a:cs typeface="ＭＳ Ｐゴシック" pitchFamily="-108" charset="-128"/>
              </a:rPr>
              <a:t>none</a:t>
            </a:r>
            <a:r>
              <a:rPr lang="en-US" dirty="0">
                <a:ea typeface="ＭＳ Ｐゴシック" pitchFamily="-108" charset="-128"/>
                <a:cs typeface="ＭＳ Ｐゴシック" pitchFamily="-108" charset="-128"/>
              </a:rPr>
              <a:t> of the mutable methods work: </a:t>
            </a:r>
            <a:r>
              <a:rPr lang="en-US" dirty="0">
                <a:latin typeface="Courier New"/>
                <a:ea typeface="ＭＳ Ｐゴシック" pitchFamily="-108" charset="-128"/>
                <a:cs typeface="Courier New"/>
              </a:rPr>
              <a:t>append, extend, del</a:t>
            </a:r>
          </a:p>
        </p:txBody>
      </p:sp>
    </p:spTree>
    <p:extLst>
      <p:ext uri="{BB962C8B-B14F-4D97-AF65-F5344CB8AC3E}">
        <p14:creationId xmlns:p14="http://schemas.microsoft.com/office/powerpoint/2010/main" val="3348513399"/>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457200" y="457200"/>
            <a:ext cx="8229600" cy="685800"/>
          </a:xfrm>
        </p:spPr>
        <p:txBody>
          <a:bodyPr/>
          <a:lstStyle/>
          <a:p>
            <a:pPr eaLnBrk="1" hangingPunct="1"/>
            <a:r>
              <a:rPr lang="en-US">
                <a:ea typeface="ＭＳ Ｐゴシック" pitchFamily="-108" charset="-128"/>
                <a:cs typeface="ＭＳ Ｐゴシック" pitchFamily="-108" charset="-128"/>
              </a:rPr>
              <a:t>Commas make a tuple</a:t>
            </a:r>
          </a:p>
        </p:txBody>
      </p:sp>
      <p:sp>
        <p:nvSpPr>
          <p:cNvPr id="54275" name="Rectangle 3"/>
          <p:cNvSpPr>
            <a:spLocks noGrp="1" noChangeArrowheads="1"/>
          </p:cNvSpPr>
          <p:nvPr>
            <p:ph idx="1"/>
          </p:nvPr>
        </p:nvSpPr>
        <p:spPr>
          <a:xfrm>
            <a:off x="457200" y="1219200"/>
            <a:ext cx="8229600" cy="4648200"/>
          </a:xfrm>
        </p:spPr>
        <p:txBody>
          <a:bodyPr/>
          <a:lstStyle/>
          <a:p>
            <a:pPr marL="0" indent="0" eaLnBrk="1" hangingPunct="1">
              <a:buNone/>
            </a:pPr>
            <a:r>
              <a:rPr lang="en-US" dirty="0">
                <a:ea typeface="ＭＳ Ｐゴシック" pitchFamily="-108" charset="-128"/>
                <a:cs typeface="ＭＳ Ｐゴシック" pitchFamily="-108" charset="-128"/>
              </a:rPr>
              <a:t>For </a:t>
            </a:r>
            <a:r>
              <a:rPr lang="en-US" dirty="0" err="1">
                <a:ea typeface="ＭＳ Ｐゴシック" pitchFamily="-108" charset="-128"/>
                <a:cs typeface="ＭＳ Ｐゴシック" pitchFamily="-108" charset="-128"/>
              </a:rPr>
              <a:t>tuples</a:t>
            </a:r>
            <a:r>
              <a:rPr lang="en-US" dirty="0">
                <a:ea typeface="ＭＳ Ｐゴシック" pitchFamily="-108" charset="-128"/>
                <a:cs typeface="ＭＳ Ｐゴシック" pitchFamily="-108" charset="-128"/>
              </a:rPr>
              <a:t>, you can think of a comma as the operator that makes a </a:t>
            </a:r>
            <a:r>
              <a:rPr lang="en-US" dirty="0" err="1">
                <a:ea typeface="ＭＳ Ｐゴシック" pitchFamily="-108" charset="-128"/>
                <a:cs typeface="ＭＳ Ｐゴシック" pitchFamily="-108" charset="-128"/>
              </a:rPr>
              <a:t>tuple</a:t>
            </a:r>
            <a:r>
              <a:rPr lang="en-US" dirty="0">
                <a:ea typeface="ＭＳ Ｐゴシック" pitchFamily="-108" charset="-128"/>
                <a:cs typeface="ＭＳ Ｐゴシック" pitchFamily="-108" charset="-128"/>
              </a:rPr>
              <a:t>, where the ( ) simply acts as a grouping:</a:t>
            </a:r>
          </a:p>
          <a:p>
            <a:pPr eaLnBrk="1" hangingPunct="1">
              <a:buFont typeface="Wingdings" pitchFamily="-108" charset="2"/>
              <a:buNone/>
            </a:pPr>
            <a:endParaRPr lang="en-US" dirty="0">
              <a:ea typeface="ＭＳ Ｐゴシック" pitchFamily="-108" charset="-128"/>
              <a:cs typeface="ＭＳ Ｐゴシック" pitchFamily="-108" charset="-128"/>
            </a:endParaRPr>
          </a:p>
          <a:p>
            <a:pPr eaLnBrk="1" hangingPunct="1">
              <a:buFont typeface="Wingdings" pitchFamily="-108" charset="2"/>
              <a:buNone/>
            </a:pPr>
            <a:r>
              <a:rPr lang="en-US" sz="2800" dirty="0" err="1">
                <a:solidFill>
                  <a:srgbClr val="2D2D8A"/>
                </a:solidFill>
                <a:latin typeface="Courier New"/>
                <a:ea typeface="Courier New" pitchFamily="-108" charset="0"/>
                <a:cs typeface="Courier New"/>
              </a:rPr>
              <a:t>myTuple</a:t>
            </a:r>
            <a:r>
              <a:rPr lang="en-US" sz="2800" dirty="0">
                <a:solidFill>
                  <a:srgbClr val="2D2D8A"/>
                </a:solidFill>
                <a:latin typeface="Courier New"/>
                <a:ea typeface="Courier New" pitchFamily="-108" charset="0"/>
                <a:cs typeface="Courier New"/>
              </a:rPr>
              <a:t> = 1,2  </a:t>
            </a:r>
            <a:r>
              <a:rPr lang="en-US" sz="2800" dirty="0">
                <a:solidFill>
                  <a:srgbClr val="009999"/>
                </a:solidFill>
                <a:latin typeface="Courier New"/>
                <a:ea typeface="Courier New" pitchFamily="-108" charset="0"/>
                <a:cs typeface="Courier New"/>
              </a:rPr>
              <a:t># creates (1,2)</a:t>
            </a:r>
          </a:p>
          <a:p>
            <a:pPr eaLnBrk="1" hangingPunct="1">
              <a:buFont typeface="Wingdings" pitchFamily="-108" charset="2"/>
              <a:buNone/>
            </a:pPr>
            <a:r>
              <a:rPr lang="en-US" sz="2800" dirty="0" err="1">
                <a:solidFill>
                  <a:srgbClr val="2D2D8A"/>
                </a:solidFill>
                <a:latin typeface="Courier New"/>
                <a:ea typeface="Courier New" pitchFamily="-108" charset="0"/>
                <a:cs typeface="Courier New"/>
              </a:rPr>
              <a:t>myTuple</a:t>
            </a:r>
            <a:r>
              <a:rPr lang="en-US" sz="2800" dirty="0">
                <a:solidFill>
                  <a:srgbClr val="2D2D8A"/>
                </a:solidFill>
                <a:latin typeface="Courier New"/>
                <a:ea typeface="Courier New" pitchFamily="-108" charset="0"/>
                <a:cs typeface="Courier New"/>
              </a:rPr>
              <a:t> = (1,) </a:t>
            </a:r>
            <a:r>
              <a:rPr lang="en-US" sz="2800" dirty="0">
                <a:solidFill>
                  <a:srgbClr val="009999"/>
                </a:solidFill>
                <a:latin typeface="Courier New"/>
                <a:ea typeface="Courier New" pitchFamily="-108" charset="0"/>
                <a:cs typeface="Courier New"/>
              </a:rPr>
              <a:t># creates (1) </a:t>
            </a:r>
          </a:p>
          <a:p>
            <a:pPr eaLnBrk="1" hangingPunct="1">
              <a:buFont typeface="Wingdings" pitchFamily="-108" charset="2"/>
              <a:buNone/>
            </a:pPr>
            <a:r>
              <a:rPr lang="en-US" sz="2800" dirty="0" err="1">
                <a:solidFill>
                  <a:srgbClr val="2D2D8A"/>
                </a:solidFill>
                <a:latin typeface="Courier New"/>
                <a:ea typeface="Courier New" pitchFamily="-108" charset="0"/>
                <a:cs typeface="Courier New"/>
              </a:rPr>
              <a:t>myTuple</a:t>
            </a:r>
            <a:r>
              <a:rPr lang="en-US" sz="2800" dirty="0">
                <a:solidFill>
                  <a:srgbClr val="2D2D8A"/>
                </a:solidFill>
                <a:latin typeface="Courier New"/>
                <a:ea typeface="Courier New" pitchFamily="-108" charset="0"/>
                <a:cs typeface="Courier New"/>
              </a:rPr>
              <a:t> = (1)  </a:t>
            </a:r>
            <a:r>
              <a:rPr lang="en-US" sz="2800" dirty="0">
                <a:solidFill>
                  <a:srgbClr val="009999"/>
                </a:solidFill>
                <a:latin typeface="Courier New"/>
                <a:ea typeface="Courier New" pitchFamily="-108" charset="0"/>
                <a:cs typeface="Courier New"/>
              </a:rPr>
              <a:t># creates 1 </a:t>
            </a:r>
            <a:r>
              <a:rPr lang="en-US" sz="2800" b="1" u="sng" dirty="0">
                <a:solidFill>
                  <a:srgbClr val="009999"/>
                </a:solidFill>
                <a:latin typeface="Courier New"/>
                <a:ea typeface="Courier New" pitchFamily="-108" charset="0"/>
                <a:cs typeface="Courier New"/>
              </a:rPr>
              <a:t>not</a:t>
            </a:r>
            <a:r>
              <a:rPr lang="en-US" sz="2800" dirty="0">
                <a:solidFill>
                  <a:srgbClr val="009999"/>
                </a:solidFill>
                <a:latin typeface="Courier New"/>
                <a:ea typeface="Courier New" pitchFamily="-108" charset="0"/>
                <a:cs typeface="Courier New"/>
              </a:rPr>
              <a:t> (1)</a:t>
            </a:r>
          </a:p>
          <a:p>
            <a:pPr eaLnBrk="1" hangingPunct="1">
              <a:buFont typeface="Wingdings" pitchFamily="-108" charset="2"/>
              <a:buNone/>
            </a:pPr>
            <a:r>
              <a:rPr lang="en-US" sz="2800" dirty="0" err="1">
                <a:solidFill>
                  <a:srgbClr val="2D2D8A"/>
                </a:solidFill>
                <a:latin typeface="Courier New"/>
                <a:ea typeface="Courier New" pitchFamily="-108" charset="0"/>
                <a:cs typeface="Courier New"/>
              </a:rPr>
              <a:t>myTuple</a:t>
            </a:r>
            <a:r>
              <a:rPr lang="en-US" sz="2800" dirty="0">
                <a:solidFill>
                  <a:srgbClr val="2D2D8A"/>
                </a:solidFill>
                <a:latin typeface="Courier New"/>
                <a:ea typeface="Courier New" pitchFamily="-108" charset="0"/>
                <a:cs typeface="Courier New"/>
              </a:rPr>
              <a:t> = 1,	  </a:t>
            </a:r>
            <a:r>
              <a:rPr lang="en-US" sz="2800" dirty="0">
                <a:solidFill>
                  <a:srgbClr val="009999"/>
                </a:solidFill>
                <a:latin typeface="Courier New"/>
                <a:ea typeface="Courier New" pitchFamily="-108" charset="0"/>
                <a:cs typeface="Courier New"/>
              </a:rPr>
              <a:t># creates (1)</a:t>
            </a:r>
          </a:p>
        </p:txBody>
      </p:sp>
    </p:spTree>
    <p:extLst>
      <p:ext uri="{BB962C8B-B14F-4D97-AF65-F5344CB8AC3E}">
        <p14:creationId xmlns:p14="http://schemas.microsoft.com/office/powerpoint/2010/main" val="3276127840"/>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Data Structures in General</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998616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5400" y="1143000"/>
            <a:ext cx="9118600" cy="4280676"/>
          </a:xfrm>
          <a:prstGeom prst="rect">
            <a:avLst/>
          </a:prstGeom>
        </p:spPr>
      </p:pic>
    </p:spTree>
    <p:extLst>
      <p:ext uri="{BB962C8B-B14F-4D97-AF65-F5344CB8AC3E}">
        <p14:creationId xmlns:p14="http://schemas.microsoft.com/office/powerpoint/2010/main" val="217654961"/>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Organization of data</a:t>
            </a:r>
          </a:p>
        </p:txBody>
      </p:sp>
      <p:sp>
        <p:nvSpPr>
          <p:cNvPr id="3" name="Content Placeholder 2"/>
          <p:cNvSpPr>
            <a:spLocks noGrp="1"/>
          </p:cNvSpPr>
          <p:nvPr>
            <p:ph idx="1"/>
          </p:nvPr>
        </p:nvSpPr>
        <p:spPr/>
        <p:txBody>
          <a:bodyPr/>
          <a:lstStyle/>
          <a:p>
            <a:r>
              <a:rPr lang="en-US" dirty="0"/>
              <a:t>We have seen strings, lists and </a:t>
            </a:r>
            <a:r>
              <a:rPr lang="en-US" dirty="0" err="1"/>
              <a:t>tuples</a:t>
            </a:r>
            <a:r>
              <a:rPr lang="en-US" dirty="0"/>
              <a:t> so far</a:t>
            </a:r>
          </a:p>
          <a:p>
            <a:r>
              <a:rPr lang="en-US" dirty="0"/>
              <a:t>Each is an organization of data that is useful for some things, not as useful for others.</a:t>
            </a:r>
          </a:p>
        </p:txBody>
      </p:sp>
    </p:spTree>
    <p:extLst>
      <p:ext uri="{BB962C8B-B14F-4D97-AF65-F5344CB8AC3E}">
        <p14:creationId xmlns:p14="http://schemas.microsoft.com/office/powerpoint/2010/main" val="259098503"/>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good data structure</a:t>
            </a:r>
          </a:p>
        </p:txBody>
      </p:sp>
      <p:sp>
        <p:nvSpPr>
          <p:cNvPr id="3" name="Content Placeholder 2"/>
          <p:cNvSpPr>
            <a:spLocks noGrp="1"/>
          </p:cNvSpPr>
          <p:nvPr>
            <p:ph idx="1"/>
          </p:nvPr>
        </p:nvSpPr>
        <p:spPr/>
        <p:txBody>
          <a:bodyPr/>
          <a:lstStyle/>
          <a:p>
            <a:r>
              <a:rPr lang="en-US" dirty="0"/>
              <a:t>Efficient with respect to us (some algorithm)</a:t>
            </a:r>
          </a:p>
          <a:p>
            <a:r>
              <a:rPr lang="en-US" dirty="0"/>
              <a:t>Efficient with respect to the amount of space used</a:t>
            </a:r>
          </a:p>
          <a:p>
            <a:r>
              <a:rPr lang="en-US" dirty="0"/>
              <a:t>Efficient with respect to the time it takes to perform some operations</a:t>
            </a:r>
          </a:p>
        </p:txBody>
      </p:sp>
    </p:spTree>
    <p:extLst>
      <p:ext uri="{BB962C8B-B14F-4D97-AF65-F5344CB8AC3E}">
        <p14:creationId xmlns:p14="http://schemas.microsoft.com/office/powerpoint/2010/main" val="816687534"/>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EPA Example</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4020978563"/>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List Comprehensions</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36361643"/>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7" name="Rectangle 2"/>
          <p:cNvSpPr>
            <a:spLocks noGrp="1" noChangeArrowheads="1"/>
          </p:cNvSpPr>
          <p:nvPr>
            <p:ph type="title"/>
          </p:nvPr>
        </p:nvSpPr>
        <p:spPr/>
        <p:txBody>
          <a:bodyPr/>
          <a:lstStyle/>
          <a:p>
            <a:r>
              <a:rPr lang="en-US"/>
              <a:t>Lists are a big deal!</a:t>
            </a:r>
          </a:p>
        </p:txBody>
      </p:sp>
      <p:sp>
        <p:nvSpPr>
          <p:cNvPr id="72708" name="Rectangle 3"/>
          <p:cNvSpPr>
            <a:spLocks noGrp="1" noChangeArrowheads="1"/>
          </p:cNvSpPr>
          <p:nvPr>
            <p:ph idx="1"/>
          </p:nvPr>
        </p:nvSpPr>
        <p:spPr/>
        <p:txBody>
          <a:bodyPr/>
          <a:lstStyle/>
          <a:p>
            <a:r>
              <a:rPr lang="en-US"/>
              <a:t>The use of lists in Python is a major part of its power</a:t>
            </a:r>
          </a:p>
          <a:p>
            <a:r>
              <a:rPr lang="en-US"/>
              <a:t>Lists are very useful and can be used to accomplish many tasks</a:t>
            </a:r>
          </a:p>
          <a:p>
            <a:r>
              <a:rPr lang="en-US"/>
              <a:t>Therefore Python provides some pretty powerful support to make common list tasks easier</a:t>
            </a:r>
          </a:p>
        </p:txBody>
      </p:sp>
    </p:spTree>
    <p:extLst>
      <p:ext uri="{BB962C8B-B14F-4D97-AF65-F5344CB8AC3E}">
        <p14:creationId xmlns:p14="http://schemas.microsoft.com/office/powerpoint/2010/main" val="883736759"/>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5" name="Rectangle 2"/>
          <p:cNvSpPr>
            <a:spLocks noGrp="1" noChangeArrowheads="1"/>
          </p:cNvSpPr>
          <p:nvPr>
            <p:ph type="title"/>
          </p:nvPr>
        </p:nvSpPr>
        <p:spPr/>
        <p:txBody>
          <a:bodyPr/>
          <a:lstStyle/>
          <a:p>
            <a:r>
              <a:rPr lang="en-US"/>
              <a:t>Constructing lists</a:t>
            </a:r>
          </a:p>
        </p:txBody>
      </p:sp>
      <p:sp>
        <p:nvSpPr>
          <p:cNvPr id="73736" name="Rectangle 3"/>
          <p:cNvSpPr>
            <a:spLocks noGrp="1" noChangeArrowheads="1"/>
          </p:cNvSpPr>
          <p:nvPr>
            <p:ph idx="1"/>
          </p:nvPr>
        </p:nvSpPr>
        <p:spPr/>
        <p:txBody>
          <a:bodyPr/>
          <a:lstStyle/>
          <a:p>
            <a:pPr marL="0" indent="0">
              <a:buNone/>
            </a:pPr>
            <a:r>
              <a:rPr lang="en-US" dirty="0"/>
              <a:t>One way is a "list comprehension"</a:t>
            </a:r>
          </a:p>
          <a:p>
            <a:pPr>
              <a:buNone/>
            </a:pPr>
            <a:r>
              <a:rPr lang="en-US" dirty="0"/>
              <a:t>	</a:t>
            </a:r>
            <a:r>
              <a:rPr lang="en-US" sz="2800" dirty="0">
                <a:solidFill>
                  <a:schemeClr val="accent6"/>
                </a:solidFill>
                <a:latin typeface="Courier New"/>
                <a:cs typeface="Courier New"/>
              </a:rPr>
              <a:t>[</a:t>
            </a:r>
            <a:r>
              <a:rPr lang="en-US" sz="2800" dirty="0" err="1">
                <a:solidFill>
                  <a:schemeClr val="accent6"/>
                </a:solidFill>
                <a:latin typeface="Courier New"/>
                <a:cs typeface="Courier New"/>
              </a:rPr>
              <a:t>n</a:t>
            </a:r>
            <a:r>
              <a:rPr lang="en-US" sz="2800" dirty="0">
                <a:solidFill>
                  <a:schemeClr val="accent6"/>
                </a:solidFill>
                <a:latin typeface="Courier New"/>
                <a:cs typeface="Courier New"/>
              </a:rPr>
              <a:t> for </a:t>
            </a:r>
            <a:r>
              <a:rPr lang="en-US" sz="2800" dirty="0" err="1">
                <a:solidFill>
                  <a:schemeClr val="accent6"/>
                </a:solidFill>
                <a:latin typeface="Courier New"/>
                <a:cs typeface="Courier New"/>
              </a:rPr>
              <a:t>n</a:t>
            </a:r>
            <a:r>
              <a:rPr lang="en-US" sz="2800" dirty="0">
                <a:solidFill>
                  <a:schemeClr val="accent6"/>
                </a:solidFill>
                <a:latin typeface="Courier New"/>
                <a:cs typeface="Courier New"/>
              </a:rPr>
              <a:t> in range(1,5)]</a:t>
            </a:r>
          </a:p>
        </p:txBody>
      </p:sp>
      <p:sp>
        <p:nvSpPr>
          <p:cNvPr id="73731" name="Rectangle 16"/>
          <p:cNvSpPr>
            <a:spLocks noChangeArrowheads="1"/>
          </p:cNvSpPr>
          <p:nvPr/>
        </p:nvSpPr>
        <p:spPr bwMode="auto">
          <a:xfrm>
            <a:off x="3276600" y="3810000"/>
            <a:ext cx="4572000" cy="533400"/>
          </a:xfrm>
          <a:prstGeom prst="rect">
            <a:avLst/>
          </a:prstGeom>
          <a:solidFill>
            <a:schemeClr val="accent1"/>
          </a:solidFill>
          <a:ln w="12700">
            <a:solidFill>
              <a:schemeClr val="tx1"/>
            </a:solidFill>
            <a:miter lim="800000"/>
            <a:headEnd type="none" w="sm" len="sm"/>
            <a:tailEnd type="none" w="sm" len="sm"/>
          </a:ln>
        </p:spPr>
        <p:txBody>
          <a:bodyPr wrap="none" anchor="ctr">
            <a:prstTxWarp prst="textNoShape">
              <a:avLst/>
            </a:prstTxWarp>
          </a:bodyPr>
          <a:lstStyle/>
          <a:p>
            <a:endParaRPr lang="en-US"/>
          </a:p>
        </p:txBody>
      </p:sp>
      <p:sp>
        <p:nvSpPr>
          <p:cNvPr id="73732" name="Oval 12"/>
          <p:cNvSpPr>
            <a:spLocks noChangeArrowheads="1"/>
          </p:cNvSpPr>
          <p:nvPr/>
        </p:nvSpPr>
        <p:spPr bwMode="auto">
          <a:xfrm>
            <a:off x="2667000" y="3810000"/>
            <a:ext cx="457200" cy="533400"/>
          </a:xfrm>
          <a:prstGeom prst="ellipse">
            <a:avLst/>
          </a:prstGeom>
          <a:solidFill>
            <a:schemeClr val="accent1"/>
          </a:solidFill>
          <a:ln w="12700">
            <a:solidFill>
              <a:schemeClr val="tx1"/>
            </a:solidFill>
            <a:round/>
            <a:headEnd type="none" w="sm" len="sm"/>
            <a:tailEnd type="none" w="sm" len="sm"/>
          </a:ln>
        </p:spPr>
        <p:txBody>
          <a:bodyPr wrap="none" anchor="ctr">
            <a:prstTxWarp prst="textNoShape">
              <a:avLst/>
            </a:prstTxWarp>
          </a:bodyPr>
          <a:lstStyle/>
          <a:p>
            <a:endParaRPr lang="en-US"/>
          </a:p>
        </p:txBody>
      </p:sp>
      <p:sp>
        <p:nvSpPr>
          <p:cNvPr id="73733" name="Oval 7"/>
          <p:cNvSpPr>
            <a:spLocks noChangeArrowheads="1"/>
          </p:cNvSpPr>
          <p:nvPr/>
        </p:nvSpPr>
        <p:spPr bwMode="auto">
          <a:xfrm>
            <a:off x="7848600" y="3733800"/>
            <a:ext cx="228600" cy="685800"/>
          </a:xfrm>
          <a:prstGeom prst="ellipse">
            <a:avLst/>
          </a:prstGeom>
          <a:solidFill>
            <a:schemeClr val="accent1"/>
          </a:solidFill>
          <a:ln w="12700">
            <a:solidFill>
              <a:schemeClr val="tx1"/>
            </a:solidFill>
            <a:round/>
            <a:headEnd type="none" w="sm" len="sm"/>
            <a:tailEnd type="none" w="sm" len="sm"/>
          </a:ln>
        </p:spPr>
        <p:txBody>
          <a:bodyPr wrap="none" anchor="ctr">
            <a:prstTxWarp prst="textNoShape">
              <a:avLst/>
            </a:prstTxWarp>
          </a:bodyPr>
          <a:lstStyle/>
          <a:p>
            <a:endParaRPr lang="en-US"/>
          </a:p>
        </p:txBody>
      </p:sp>
      <p:sp>
        <p:nvSpPr>
          <p:cNvPr id="73734" name="Oval 6"/>
          <p:cNvSpPr>
            <a:spLocks noChangeArrowheads="1"/>
          </p:cNvSpPr>
          <p:nvPr/>
        </p:nvSpPr>
        <p:spPr bwMode="auto">
          <a:xfrm>
            <a:off x="2286000" y="3733800"/>
            <a:ext cx="228600" cy="685800"/>
          </a:xfrm>
          <a:prstGeom prst="ellipse">
            <a:avLst/>
          </a:prstGeom>
          <a:solidFill>
            <a:schemeClr val="accent1"/>
          </a:solidFill>
          <a:ln w="12700">
            <a:solidFill>
              <a:schemeClr val="tx1"/>
            </a:solidFill>
            <a:round/>
            <a:headEnd type="none" w="sm" len="sm"/>
            <a:tailEnd type="none" w="sm" len="sm"/>
          </a:ln>
        </p:spPr>
        <p:txBody>
          <a:bodyPr wrap="none" anchor="ctr">
            <a:prstTxWarp prst="textNoShape">
              <a:avLst/>
            </a:prstTxWarp>
          </a:bodyPr>
          <a:lstStyle/>
          <a:p>
            <a:endParaRPr lang="en-US"/>
          </a:p>
        </p:txBody>
      </p:sp>
      <p:sp>
        <p:nvSpPr>
          <p:cNvPr id="73737" name="Text Box 5"/>
          <p:cNvSpPr txBox="1">
            <a:spLocks noChangeArrowheads="1"/>
          </p:cNvSpPr>
          <p:nvPr/>
        </p:nvSpPr>
        <p:spPr bwMode="auto">
          <a:xfrm>
            <a:off x="2209800" y="3787775"/>
            <a:ext cx="6037263" cy="944563"/>
          </a:xfrm>
          <a:prstGeom prst="rect">
            <a:avLst/>
          </a:prstGeom>
          <a:noFill/>
          <a:ln w="12700">
            <a:noFill/>
            <a:miter lim="800000"/>
            <a:headEnd type="none" w="sm" len="sm"/>
            <a:tailEnd type="none" w="sm" len="sm"/>
          </a:ln>
        </p:spPr>
        <p:txBody>
          <a:bodyPr wrap="none">
            <a:prstTxWarp prst="textNoShape">
              <a:avLst/>
            </a:prstTxWarp>
            <a:spAutoFit/>
          </a:bodyPr>
          <a:lstStyle/>
          <a:p>
            <a:pPr eaLnBrk="1" hangingPunct="1">
              <a:spcBef>
                <a:spcPct val="20000"/>
              </a:spcBef>
              <a:buClr>
                <a:schemeClr val="bg2"/>
              </a:buClr>
              <a:buSzPct val="75000"/>
              <a:buFont typeface="Wingdings" pitchFamily="-108" charset="2"/>
              <a:buNone/>
            </a:pPr>
            <a:r>
              <a:rPr lang="en-US" sz="3200" dirty="0">
                <a:latin typeface="Courier New" pitchFamily="-108" charset="0"/>
                <a:ea typeface="Courier New" pitchFamily="-108" charset="0"/>
                <a:cs typeface="Courier New" pitchFamily="-108" charset="0"/>
              </a:rPr>
              <a:t>[ </a:t>
            </a:r>
            <a:r>
              <a:rPr lang="en-US" sz="3200" dirty="0" err="1">
                <a:latin typeface="Courier New" pitchFamily="-108" charset="0"/>
                <a:ea typeface="Courier New" pitchFamily="-108" charset="0"/>
                <a:cs typeface="Courier New" pitchFamily="-108" charset="0"/>
              </a:rPr>
              <a:t>n</a:t>
            </a:r>
            <a:r>
              <a:rPr lang="en-US" sz="3200" dirty="0">
                <a:latin typeface="Courier New" pitchFamily="-108" charset="0"/>
                <a:ea typeface="Courier New" pitchFamily="-108" charset="0"/>
                <a:cs typeface="Courier New" pitchFamily="-108" charset="0"/>
              </a:rPr>
              <a:t> for </a:t>
            </a:r>
            <a:r>
              <a:rPr lang="en-US" sz="3200" dirty="0" err="1">
                <a:latin typeface="Courier New" pitchFamily="-108" charset="0"/>
                <a:ea typeface="Courier New" pitchFamily="-108" charset="0"/>
                <a:cs typeface="Courier New" pitchFamily="-108" charset="0"/>
              </a:rPr>
              <a:t>n</a:t>
            </a:r>
            <a:r>
              <a:rPr lang="en-US" sz="3200" dirty="0">
                <a:latin typeface="Courier New" pitchFamily="-108" charset="0"/>
                <a:ea typeface="Courier New" pitchFamily="-108" charset="0"/>
                <a:cs typeface="Courier New" pitchFamily="-108" charset="0"/>
              </a:rPr>
              <a:t> in range(1,5)]</a:t>
            </a:r>
          </a:p>
          <a:p>
            <a:endParaRPr lang="en-US" dirty="0"/>
          </a:p>
        </p:txBody>
      </p:sp>
      <p:sp>
        <p:nvSpPr>
          <p:cNvPr id="73738" name="Text Box 8"/>
          <p:cNvSpPr txBox="1">
            <a:spLocks noChangeArrowheads="1"/>
          </p:cNvSpPr>
          <p:nvPr/>
        </p:nvSpPr>
        <p:spPr bwMode="auto">
          <a:xfrm>
            <a:off x="2422525" y="3165475"/>
            <a:ext cx="3194955" cy="461665"/>
          </a:xfrm>
          <a:prstGeom prst="rect">
            <a:avLst/>
          </a:prstGeom>
          <a:noFill/>
          <a:ln w="12700">
            <a:noFill/>
            <a:miter lim="800000"/>
            <a:headEnd type="none" w="sm" len="sm"/>
            <a:tailEnd type="none" w="sm" len="sm"/>
          </a:ln>
        </p:spPr>
        <p:txBody>
          <a:bodyPr wrap="none">
            <a:prstTxWarp prst="textNoShape">
              <a:avLst/>
            </a:prstTxWarp>
            <a:spAutoFit/>
          </a:bodyPr>
          <a:lstStyle/>
          <a:p>
            <a:r>
              <a:rPr lang="en-US" sz="2400" dirty="0"/>
              <a:t>mark the comp with [ ]</a:t>
            </a:r>
          </a:p>
        </p:txBody>
      </p:sp>
      <p:sp>
        <p:nvSpPr>
          <p:cNvPr id="73739" name="Line 9"/>
          <p:cNvSpPr>
            <a:spLocks noChangeShapeType="1"/>
          </p:cNvSpPr>
          <p:nvPr/>
        </p:nvSpPr>
        <p:spPr bwMode="auto">
          <a:xfrm flipH="1">
            <a:off x="2514600" y="3581400"/>
            <a:ext cx="304800" cy="304800"/>
          </a:xfrm>
          <a:prstGeom prst="line">
            <a:avLst/>
          </a:prstGeom>
          <a:noFill/>
          <a:ln w="38100">
            <a:solidFill>
              <a:schemeClr val="tx1"/>
            </a:solidFill>
            <a:round/>
            <a:headEnd type="none" w="sm" len="sm"/>
            <a:tailEnd type="triangle" w="sm" len="sm"/>
          </a:ln>
        </p:spPr>
        <p:txBody>
          <a:bodyPr>
            <a:prstTxWarp prst="textNoShape">
              <a:avLst/>
            </a:prstTxWarp>
          </a:bodyPr>
          <a:lstStyle/>
          <a:p>
            <a:endParaRPr lang="en-US"/>
          </a:p>
        </p:txBody>
      </p:sp>
      <p:sp>
        <p:nvSpPr>
          <p:cNvPr id="73740" name="Line 10"/>
          <p:cNvSpPr>
            <a:spLocks noChangeShapeType="1"/>
          </p:cNvSpPr>
          <p:nvPr/>
        </p:nvSpPr>
        <p:spPr bwMode="auto">
          <a:xfrm>
            <a:off x="5410200" y="3505200"/>
            <a:ext cx="2438400" cy="304800"/>
          </a:xfrm>
          <a:prstGeom prst="line">
            <a:avLst/>
          </a:prstGeom>
          <a:noFill/>
          <a:ln w="38100">
            <a:solidFill>
              <a:schemeClr val="tx1"/>
            </a:solidFill>
            <a:round/>
            <a:headEnd type="none" w="sm" len="sm"/>
            <a:tailEnd type="triangle" w="sm" len="sm"/>
          </a:ln>
        </p:spPr>
        <p:txBody>
          <a:bodyPr>
            <a:prstTxWarp prst="textNoShape">
              <a:avLst/>
            </a:prstTxWarp>
          </a:bodyPr>
          <a:lstStyle/>
          <a:p>
            <a:endParaRPr lang="en-US"/>
          </a:p>
        </p:txBody>
      </p:sp>
      <p:sp>
        <p:nvSpPr>
          <p:cNvPr id="73741" name="Text Box 13"/>
          <p:cNvSpPr txBox="1">
            <a:spLocks noChangeArrowheads="1"/>
          </p:cNvSpPr>
          <p:nvPr/>
        </p:nvSpPr>
        <p:spPr bwMode="auto">
          <a:xfrm>
            <a:off x="2270125" y="4689475"/>
            <a:ext cx="1326555" cy="830997"/>
          </a:xfrm>
          <a:prstGeom prst="rect">
            <a:avLst/>
          </a:prstGeom>
          <a:noFill/>
          <a:ln w="12700">
            <a:noFill/>
            <a:miter lim="800000"/>
            <a:headEnd type="none" w="sm" len="sm"/>
            <a:tailEnd type="none" w="sm" len="sm"/>
          </a:ln>
        </p:spPr>
        <p:txBody>
          <a:bodyPr wrap="none">
            <a:prstTxWarp prst="textNoShape">
              <a:avLst/>
            </a:prstTxWarp>
            <a:spAutoFit/>
          </a:bodyPr>
          <a:lstStyle/>
          <a:p>
            <a:r>
              <a:rPr lang="en-US" sz="2400" dirty="0"/>
              <a:t>what we</a:t>
            </a:r>
          </a:p>
          <a:p>
            <a:r>
              <a:rPr lang="en-US" sz="2400" dirty="0"/>
              <a:t>collect</a:t>
            </a:r>
          </a:p>
        </p:txBody>
      </p:sp>
      <p:sp>
        <p:nvSpPr>
          <p:cNvPr id="73742" name="Line 14"/>
          <p:cNvSpPr>
            <a:spLocks noChangeShapeType="1"/>
          </p:cNvSpPr>
          <p:nvPr/>
        </p:nvSpPr>
        <p:spPr bwMode="auto">
          <a:xfrm flipV="1">
            <a:off x="2819400" y="4419600"/>
            <a:ext cx="76200" cy="304800"/>
          </a:xfrm>
          <a:prstGeom prst="line">
            <a:avLst/>
          </a:prstGeom>
          <a:noFill/>
          <a:ln w="38100">
            <a:solidFill>
              <a:schemeClr val="tx1"/>
            </a:solidFill>
            <a:round/>
            <a:headEnd type="none" w="sm" len="sm"/>
            <a:tailEnd type="triangle" w="sm" len="sm"/>
          </a:ln>
        </p:spPr>
        <p:txBody>
          <a:bodyPr>
            <a:prstTxWarp prst="textNoShape">
              <a:avLst/>
            </a:prstTxWarp>
          </a:bodyPr>
          <a:lstStyle/>
          <a:p>
            <a:endParaRPr lang="en-US"/>
          </a:p>
        </p:txBody>
      </p:sp>
      <p:sp>
        <p:nvSpPr>
          <p:cNvPr id="73743" name="Text Box 17"/>
          <p:cNvSpPr txBox="1">
            <a:spLocks noChangeArrowheads="1"/>
          </p:cNvSpPr>
          <p:nvPr/>
        </p:nvSpPr>
        <p:spPr bwMode="auto">
          <a:xfrm>
            <a:off x="4556125" y="4537075"/>
            <a:ext cx="3482193" cy="1938992"/>
          </a:xfrm>
          <a:prstGeom prst="rect">
            <a:avLst/>
          </a:prstGeom>
          <a:noFill/>
          <a:ln w="12700">
            <a:noFill/>
            <a:miter lim="800000"/>
            <a:headEnd type="none" w="sm" len="sm"/>
            <a:tailEnd type="none" w="sm" len="sm"/>
          </a:ln>
        </p:spPr>
        <p:txBody>
          <a:bodyPr wrap="none">
            <a:prstTxWarp prst="textNoShape">
              <a:avLst/>
            </a:prstTxWarp>
            <a:spAutoFit/>
          </a:bodyPr>
          <a:lstStyle/>
          <a:p>
            <a:r>
              <a:rPr lang="en-US" sz="2400" dirty="0"/>
              <a:t>what we iterate</a:t>
            </a:r>
          </a:p>
          <a:p>
            <a:r>
              <a:rPr lang="en-US" sz="2400" dirty="0"/>
              <a:t>through. Note that</a:t>
            </a:r>
          </a:p>
          <a:p>
            <a:r>
              <a:rPr lang="en-US" sz="2400" dirty="0"/>
              <a:t>we iterate over a set of </a:t>
            </a:r>
          </a:p>
          <a:p>
            <a:r>
              <a:rPr lang="en-US" sz="2400" dirty="0"/>
              <a:t>values and collect some</a:t>
            </a:r>
          </a:p>
          <a:p>
            <a:r>
              <a:rPr lang="en-US" sz="2400" dirty="0"/>
              <a:t>(in this case all) of them</a:t>
            </a:r>
          </a:p>
        </p:txBody>
      </p:sp>
      <p:sp>
        <p:nvSpPr>
          <p:cNvPr id="73744" name="Line 18"/>
          <p:cNvSpPr>
            <a:spLocks noChangeShapeType="1"/>
          </p:cNvSpPr>
          <p:nvPr/>
        </p:nvSpPr>
        <p:spPr bwMode="auto">
          <a:xfrm flipV="1">
            <a:off x="5486400" y="4419600"/>
            <a:ext cx="228600" cy="228600"/>
          </a:xfrm>
          <a:prstGeom prst="line">
            <a:avLst/>
          </a:prstGeom>
          <a:noFill/>
          <a:ln w="38100">
            <a:solidFill>
              <a:schemeClr val="tx1"/>
            </a:solidFill>
            <a:round/>
            <a:headEnd type="none" w="sm" len="sm"/>
            <a:tailEnd type="triangle" w="sm" len="sm"/>
          </a:ln>
        </p:spPr>
        <p:txBody>
          <a:bodyPr>
            <a:prstTxWarp prst="textNoShape">
              <a:avLst/>
            </a:prstTxWarp>
          </a:bodyPr>
          <a:lstStyle/>
          <a:p>
            <a:endParaRPr lang="en-US"/>
          </a:p>
        </p:txBody>
      </p:sp>
      <p:sp>
        <p:nvSpPr>
          <p:cNvPr id="37907" name="Text Box 19"/>
          <p:cNvSpPr txBox="1">
            <a:spLocks noChangeArrowheads="1"/>
          </p:cNvSpPr>
          <p:nvPr/>
        </p:nvSpPr>
        <p:spPr bwMode="auto">
          <a:xfrm>
            <a:off x="304800" y="4648200"/>
            <a:ext cx="1296900" cy="830997"/>
          </a:xfrm>
          <a:prstGeom prst="rect">
            <a:avLst/>
          </a:prstGeom>
          <a:noFill/>
          <a:ln w="12700">
            <a:noFill/>
            <a:miter lim="800000"/>
            <a:headEnd type="none" w="sm" len="sm"/>
            <a:tailEnd type="none" w="sm" len="sm"/>
          </a:ln>
        </p:spPr>
        <p:txBody>
          <a:bodyPr wrap="none">
            <a:prstTxWarp prst="textNoShape">
              <a:avLst/>
            </a:prstTxWarp>
            <a:spAutoFit/>
          </a:bodyPr>
          <a:lstStyle/>
          <a:p>
            <a:r>
              <a:rPr lang="en-US" sz="2400" dirty="0"/>
              <a:t>returns </a:t>
            </a:r>
          </a:p>
          <a:p>
            <a:r>
              <a:rPr lang="en-US" sz="2400" dirty="0"/>
              <a:t>[1,2,3,4]</a:t>
            </a:r>
          </a:p>
        </p:txBody>
      </p:sp>
    </p:spTree>
    <p:extLst>
      <p:ext uri="{BB962C8B-B14F-4D97-AF65-F5344CB8AC3E}">
        <p14:creationId xmlns:p14="http://schemas.microsoft.com/office/powerpoint/2010/main" val="3412210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7907"/>
                                        </p:tgtEl>
                                        <p:attrNameLst>
                                          <p:attrName>style.visibility</p:attrName>
                                        </p:attrNameLst>
                                      </p:cBhvr>
                                      <p:to>
                                        <p:strVal val="visible"/>
                                      </p:to>
                                    </p:set>
                                    <p:animEffect transition="in" filter="fade">
                                      <p:cBhvr>
                                        <p:cTn id="7" dur="2000"/>
                                        <p:tgtEl>
                                          <p:spTgt spid="379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907" grpId="0"/>
    </p:bldLst>
  </p:timing>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Rectangle 2"/>
          <p:cNvSpPr>
            <a:spLocks noGrp="1" noChangeArrowheads="1"/>
          </p:cNvSpPr>
          <p:nvPr>
            <p:ph type="title"/>
          </p:nvPr>
        </p:nvSpPr>
        <p:spPr/>
        <p:txBody>
          <a:bodyPr/>
          <a:lstStyle/>
          <a:p>
            <a:r>
              <a:rPr lang="en-US"/>
              <a:t>modifying what we collect</a:t>
            </a:r>
          </a:p>
        </p:txBody>
      </p:sp>
      <p:sp>
        <p:nvSpPr>
          <p:cNvPr id="74756" name="Rectangle 3"/>
          <p:cNvSpPr>
            <a:spLocks noGrp="1" noChangeArrowheads="1"/>
          </p:cNvSpPr>
          <p:nvPr>
            <p:ph idx="1"/>
          </p:nvPr>
        </p:nvSpPr>
        <p:spPr/>
        <p:txBody>
          <a:bodyPr/>
          <a:lstStyle/>
          <a:p>
            <a:pPr>
              <a:buNone/>
            </a:pPr>
            <a:r>
              <a:rPr lang="en-US" sz="2800" dirty="0">
                <a:solidFill>
                  <a:srgbClr val="2D2D8A"/>
                </a:solidFill>
                <a:latin typeface="Courier New"/>
                <a:cs typeface="Courier New"/>
              </a:rPr>
              <a:t>[ </a:t>
            </a:r>
            <a:r>
              <a:rPr lang="en-US" sz="2800" dirty="0" err="1">
                <a:solidFill>
                  <a:srgbClr val="2D2D8A"/>
                </a:solidFill>
                <a:latin typeface="Courier New"/>
                <a:cs typeface="Courier New"/>
              </a:rPr>
              <a:t>n</a:t>
            </a:r>
            <a:r>
              <a:rPr lang="en-US" sz="2800" dirty="0">
                <a:solidFill>
                  <a:srgbClr val="2D2D8A"/>
                </a:solidFill>
                <a:latin typeface="Courier New"/>
                <a:cs typeface="Courier New"/>
              </a:rPr>
              <a:t>**2 for </a:t>
            </a:r>
            <a:r>
              <a:rPr lang="en-US" sz="2800" dirty="0" err="1">
                <a:solidFill>
                  <a:srgbClr val="2D2D8A"/>
                </a:solidFill>
                <a:latin typeface="Courier New"/>
                <a:cs typeface="Courier New"/>
              </a:rPr>
              <a:t>n</a:t>
            </a:r>
            <a:r>
              <a:rPr lang="en-US" sz="2800" dirty="0">
                <a:solidFill>
                  <a:srgbClr val="2D2D8A"/>
                </a:solidFill>
                <a:latin typeface="Courier New"/>
                <a:cs typeface="Courier New"/>
              </a:rPr>
              <a:t> in range(1,6)]</a:t>
            </a:r>
          </a:p>
          <a:p>
            <a:endParaRPr lang="en-US" dirty="0"/>
          </a:p>
          <a:p>
            <a:pPr marL="0" indent="0">
              <a:buNone/>
            </a:pPr>
            <a:r>
              <a:rPr lang="en-US" dirty="0"/>
              <a:t>returns </a:t>
            </a:r>
            <a:r>
              <a:rPr lang="en-US" dirty="0">
                <a:latin typeface="Courier New"/>
                <a:cs typeface="Courier New"/>
              </a:rPr>
              <a:t>[1,4,9,16,25]</a:t>
            </a:r>
            <a:r>
              <a:rPr lang="en-US" dirty="0"/>
              <a:t>. Note that we can only change the values we are iterating over, in this case </a:t>
            </a:r>
            <a:r>
              <a:rPr lang="en-US" dirty="0" err="1">
                <a:solidFill>
                  <a:srgbClr val="660066"/>
                </a:solidFill>
                <a:latin typeface="Courier New"/>
                <a:cs typeface="Courier New"/>
              </a:rPr>
              <a:t>n</a:t>
            </a:r>
            <a:endParaRPr lang="en-US" dirty="0">
              <a:solidFill>
                <a:srgbClr val="660066"/>
              </a:solidFill>
              <a:latin typeface="Courier New"/>
              <a:cs typeface="Courier New"/>
            </a:endParaRPr>
          </a:p>
        </p:txBody>
      </p:sp>
    </p:spTree>
    <p:extLst>
      <p:ext uri="{BB962C8B-B14F-4D97-AF65-F5344CB8AC3E}">
        <p14:creationId xmlns:p14="http://schemas.microsoft.com/office/powerpoint/2010/main" val="1812066219"/>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Rectangle 2"/>
          <p:cNvSpPr>
            <a:spLocks noGrp="1" noChangeArrowheads="1"/>
          </p:cNvSpPr>
          <p:nvPr>
            <p:ph type="title"/>
          </p:nvPr>
        </p:nvSpPr>
        <p:spPr/>
        <p:txBody>
          <a:bodyPr/>
          <a:lstStyle/>
          <a:p>
            <a:r>
              <a:rPr lang="en-US"/>
              <a:t>multiple collects</a:t>
            </a:r>
          </a:p>
        </p:txBody>
      </p:sp>
      <p:sp>
        <p:nvSpPr>
          <p:cNvPr id="39939" name="Rectangle 3"/>
          <p:cNvSpPr>
            <a:spLocks noGrp="1" noChangeArrowheads="1"/>
          </p:cNvSpPr>
          <p:nvPr>
            <p:ph idx="1"/>
          </p:nvPr>
        </p:nvSpPr>
        <p:spPr>
          <a:xfrm>
            <a:off x="0" y="990600"/>
            <a:ext cx="9144000" cy="4525963"/>
          </a:xfrm>
        </p:spPr>
        <p:txBody>
          <a:bodyPr/>
          <a:lstStyle/>
          <a:p>
            <a:pPr>
              <a:buNone/>
            </a:pPr>
            <a:r>
              <a:rPr lang="en-US" sz="2400" dirty="0">
                <a:solidFill>
                  <a:srgbClr val="2D2D8A"/>
                </a:solidFill>
                <a:latin typeface="Courier New"/>
                <a:cs typeface="Courier New"/>
              </a:rPr>
              <a:t>[</a:t>
            </a:r>
            <a:r>
              <a:rPr lang="en-US" sz="2400" dirty="0" err="1">
                <a:solidFill>
                  <a:srgbClr val="2D2D8A"/>
                </a:solidFill>
                <a:latin typeface="Courier New"/>
                <a:cs typeface="Courier New"/>
              </a:rPr>
              <a:t>x+y</a:t>
            </a:r>
            <a:r>
              <a:rPr lang="en-US" sz="2400" dirty="0">
                <a:solidFill>
                  <a:srgbClr val="2D2D8A"/>
                </a:solidFill>
                <a:latin typeface="Courier New"/>
                <a:cs typeface="Courier New"/>
              </a:rPr>
              <a:t> for </a:t>
            </a:r>
            <a:r>
              <a:rPr lang="en-US" sz="2400" dirty="0" err="1">
                <a:solidFill>
                  <a:srgbClr val="2D2D8A"/>
                </a:solidFill>
                <a:latin typeface="Courier New"/>
                <a:cs typeface="Courier New"/>
              </a:rPr>
              <a:t>x</a:t>
            </a:r>
            <a:r>
              <a:rPr lang="en-US" sz="2400" dirty="0">
                <a:solidFill>
                  <a:srgbClr val="2D2D8A"/>
                </a:solidFill>
                <a:latin typeface="Courier New"/>
                <a:cs typeface="Courier New"/>
              </a:rPr>
              <a:t> in range(1,4) for </a:t>
            </a:r>
            <a:r>
              <a:rPr lang="en-US" sz="2400" dirty="0" err="1">
                <a:solidFill>
                  <a:srgbClr val="2D2D8A"/>
                </a:solidFill>
                <a:latin typeface="Courier New"/>
                <a:cs typeface="Courier New"/>
              </a:rPr>
              <a:t>y</a:t>
            </a:r>
            <a:r>
              <a:rPr lang="en-US" sz="2400" dirty="0">
                <a:solidFill>
                  <a:srgbClr val="2D2D8A"/>
                </a:solidFill>
                <a:latin typeface="Courier New"/>
                <a:cs typeface="Courier New"/>
              </a:rPr>
              <a:t> in range (1,4)]</a:t>
            </a:r>
            <a:endParaRPr lang="en-US" dirty="0"/>
          </a:p>
          <a:p>
            <a:pPr>
              <a:buNone/>
            </a:pPr>
            <a:r>
              <a:rPr lang="en-US" dirty="0"/>
              <a:t>It is as if we had done the following:</a:t>
            </a:r>
          </a:p>
          <a:p>
            <a:pPr>
              <a:buNone/>
            </a:pPr>
            <a:r>
              <a:rPr lang="en-US" sz="2800" dirty="0" err="1">
                <a:solidFill>
                  <a:schemeClr val="accent6"/>
                </a:solidFill>
                <a:latin typeface="Courier New"/>
                <a:cs typeface="Courier New"/>
              </a:rPr>
              <a:t>my_list</a:t>
            </a:r>
            <a:r>
              <a:rPr lang="en-US" sz="2800" dirty="0">
                <a:solidFill>
                  <a:schemeClr val="accent6"/>
                </a:solidFill>
                <a:latin typeface="Courier New"/>
                <a:cs typeface="Courier New"/>
              </a:rPr>
              <a:t> = [ ]</a:t>
            </a:r>
          </a:p>
          <a:p>
            <a:pPr>
              <a:buNone/>
            </a:pPr>
            <a:r>
              <a:rPr lang="en-US" sz="2800" dirty="0">
                <a:solidFill>
                  <a:schemeClr val="accent6"/>
                </a:solidFill>
                <a:latin typeface="Courier New"/>
                <a:cs typeface="Courier New"/>
              </a:rPr>
              <a:t>for </a:t>
            </a:r>
            <a:r>
              <a:rPr lang="en-US" sz="2800" dirty="0" err="1">
                <a:solidFill>
                  <a:schemeClr val="accent6"/>
                </a:solidFill>
                <a:latin typeface="Courier New"/>
                <a:cs typeface="Courier New"/>
              </a:rPr>
              <a:t>x</a:t>
            </a:r>
            <a:r>
              <a:rPr lang="en-US" sz="2800" dirty="0">
                <a:solidFill>
                  <a:schemeClr val="accent6"/>
                </a:solidFill>
                <a:latin typeface="Courier New"/>
                <a:cs typeface="Courier New"/>
              </a:rPr>
              <a:t> in range (1,4):</a:t>
            </a:r>
          </a:p>
          <a:p>
            <a:pPr>
              <a:buNone/>
            </a:pPr>
            <a:r>
              <a:rPr lang="en-US" sz="2800" dirty="0">
                <a:solidFill>
                  <a:schemeClr val="accent6"/>
                </a:solidFill>
                <a:latin typeface="Courier New"/>
                <a:cs typeface="Courier New"/>
              </a:rPr>
              <a:t>	for </a:t>
            </a:r>
            <a:r>
              <a:rPr lang="en-US" sz="2800" dirty="0" err="1">
                <a:solidFill>
                  <a:schemeClr val="accent6"/>
                </a:solidFill>
                <a:latin typeface="Courier New"/>
                <a:cs typeface="Courier New"/>
              </a:rPr>
              <a:t>y</a:t>
            </a:r>
            <a:r>
              <a:rPr lang="en-US" sz="2800" dirty="0">
                <a:solidFill>
                  <a:schemeClr val="accent6"/>
                </a:solidFill>
                <a:latin typeface="Courier New"/>
                <a:cs typeface="Courier New"/>
              </a:rPr>
              <a:t> in range (1,4):</a:t>
            </a:r>
          </a:p>
          <a:p>
            <a:pPr>
              <a:buNone/>
            </a:pPr>
            <a:r>
              <a:rPr lang="en-US" sz="2800" dirty="0">
                <a:solidFill>
                  <a:schemeClr val="accent6"/>
                </a:solidFill>
                <a:latin typeface="Courier New"/>
                <a:cs typeface="Courier New"/>
              </a:rPr>
              <a:t>      </a:t>
            </a:r>
            <a:r>
              <a:rPr lang="en-US" sz="2800" dirty="0" err="1">
                <a:solidFill>
                  <a:schemeClr val="accent6"/>
                </a:solidFill>
                <a:latin typeface="Courier New"/>
                <a:cs typeface="Courier New"/>
              </a:rPr>
              <a:t>my_list.append</a:t>
            </a:r>
            <a:r>
              <a:rPr lang="en-US" sz="2800" dirty="0">
                <a:solidFill>
                  <a:schemeClr val="accent6"/>
                </a:solidFill>
                <a:latin typeface="Courier New"/>
                <a:cs typeface="Courier New"/>
              </a:rPr>
              <a:t>(</a:t>
            </a:r>
            <a:r>
              <a:rPr lang="en-US" sz="2800" dirty="0" err="1">
                <a:solidFill>
                  <a:schemeClr val="accent6"/>
                </a:solidFill>
                <a:latin typeface="Courier New"/>
                <a:cs typeface="Courier New"/>
              </a:rPr>
              <a:t>x+y</a:t>
            </a:r>
            <a:r>
              <a:rPr lang="en-US" sz="2800" dirty="0">
                <a:solidFill>
                  <a:schemeClr val="accent6"/>
                </a:solidFill>
                <a:latin typeface="Courier New"/>
                <a:cs typeface="Courier New"/>
              </a:rPr>
              <a:t>)</a:t>
            </a:r>
          </a:p>
          <a:p>
            <a:pPr>
              <a:buNone/>
            </a:pPr>
            <a:r>
              <a:rPr lang="en-US" dirty="0"/>
              <a:t>	</a:t>
            </a:r>
            <a:r>
              <a:rPr lang="en-US" dirty="0" err="1">
                <a:latin typeface="Courier New"/>
                <a:ea typeface="ＭＳ Ｐゴシック" pitchFamily="-111" charset="-128"/>
                <a:cs typeface="Courier New"/>
                <a:sym typeface="Symbol" pitchFamily="-111" charset="2"/>
              </a:rPr>
              <a:t></a:t>
            </a:r>
            <a:r>
              <a:rPr lang="en-US" dirty="0">
                <a:latin typeface="Courier New"/>
                <a:ea typeface="ＭＳ Ｐゴシック" pitchFamily="-111" charset="-128"/>
                <a:cs typeface="Courier New"/>
                <a:sym typeface="Symbol" pitchFamily="-111" charset="2"/>
              </a:rPr>
              <a:t> </a:t>
            </a:r>
            <a:r>
              <a:rPr lang="en-US" sz="2800" dirty="0">
                <a:solidFill>
                  <a:schemeClr val="accent6"/>
                </a:solidFill>
                <a:latin typeface="Courier New"/>
                <a:cs typeface="Courier New"/>
              </a:rPr>
              <a:t>[2,3,4,3,4,5,4,5,6]</a:t>
            </a:r>
          </a:p>
        </p:txBody>
      </p:sp>
    </p:spTree>
    <p:extLst>
      <p:ext uri="{BB962C8B-B14F-4D97-AF65-F5344CB8AC3E}">
        <p14:creationId xmlns:p14="http://schemas.microsoft.com/office/powerpoint/2010/main" val="1509371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939">
                                            <p:txEl>
                                              <p:pRg st="6" end="6"/>
                                            </p:txEl>
                                          </p:spTgt>
                                        </p:tgtEl>
                                        <p:attrNameLst>
                                          <p:attrName>style.visibility</p:attrName>
                                        </p:attrNameLst>
                                      </p:cBhvr>
                                      <p:to>
                                        <p:strVal val="visible"/>
                                      </p:to>
                                    </p:set>
                                    <p:animEffect transition="in" filter="fade">
                                      <p:cBhvr>
                                        <p:cTn id="7" dur="2000"/>
                                        <p:tgtEl>
                                          <p:spTgt spid="399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3" name="Rectangle 2"/>
          <p:cNvSpPr>
            <a:spLocks noGrp="1" noChangeArrowheads="1"/>
          </p:cNvSpPr>
          <p:nvPr>
            <p:ph type="title"/>
          </p:nvPr>
        </p:nvSpPr>
        <p:spPr/>
        <p:txBody>
          <a:bodyPr/>
          <a:lstStyle/>
          <a:p>
            <a:r>
              <a:rPr lang="en-US"/>
              <a:t>modifying what gets collected</a:t>
            </a:r>
          </a:p>
        </p:txBody>
      </p:sp>
      <p:sp>
        <p:nvSpPr>
          <p:cNvPr id="40963" name="Rectangle 3"/>
          <p:cNvSpPr>
            <a:spLocks noGrp="1" noChangeArrowheads="1"/>
          </p:cNvSpPr>
          <p:nvPr>
            <p:ph idx="1"/>
          </p:nvPr>
        </p:nvSpPr>
        <p:spPr/>
        <p:txBody>
          <a:bodyPr/>
          <a:lstStyle/>
          <a:p>
            <a:pPr>
              <a:buNone/>
            </a:pPr>
            <a:r>
              <a:rPr lang="en-US" sz="2400" dirty="0">
                <a:solidFill>
                  <a:schemeClr val="accent6"/>
                </a:solidFill>
                <a:latin typeface="Courier New"/>
                <a:cs typeface="Courier New"/>
              </a:rPr>
              <a:t>[c for c in "Hi There Mom" if </a:t>
            </a:r>
            <a:r>
              <a:rPr lang="en-US" sz="2400" dirty="0" err="1">
                <a:solidFill>
                  <a:schemeClr val="accent6"/>
                </a:solidFill>
                <a:latin typeface="Courier New"/>
                <a:cs typeface="Courier New"/>
              </a:rPr>
              <a:t>c.isupper</a:t>
            </a:r>
            <a:r>
              <a:rPr lang="en-US" sz="2400" dirty="0">
                <a:solidFill>
                  <a:schemeClr val="accent6"/>
                </a:solidFill>
                <a:latin typeface="Courier New"/>
                <a:cs typeface="Courier New"/>
              </a:rPr>
              <a:t>()]</a:t>
            </a:r>
          </a:p>
          <a:p>
            <a:endParaRPr lang="en-US" dirty="0"/>
          </a:p>
          <a:p>
            <a:r>
              <a:rPr lang="en-US" dirty="0"/>
              <a:t>The</a:t>
            </a:r>
            <a:r>
              <a:rPr lang="en-US" dirty="0">
                <a:solidFill>
                  <a:srgbClr val="660066"/>
                </a:solidFill>
                <a:latin typeface="Courier New"/>
                <a:cs typeface="Courier New"/>
              </a:rPr>
              <a:t> if </a:t>
            </a:r>
            <a:r>
              <a:rPr lang="en-US" dirty="0"/>
              <a:t>part of the comprehensive controls which of the iterated values is collected at the end. Only those values which make the if part true will be collected</a:t>
            </a:r>
          </a:p>
          <a:p>
            <a:pPr>
              <a:buNone/>
            </a:pPr>
            <a:r>
              <a:rPr lang="en-US" dirty="0"/>
              <a:t>	</a:t>
            </a:r>
            <a:r>
              <a:rPr lang="en-US" dirty="0">
                <a:latin typeface="Courier New"/>
                <a:ea typeface="ＭＳ Ｐゴシック" pitchFamily="-111" charset="-128"/>
                <a:cs typeface="Courier New"/>
                <a:sym typeface="Symbol" pitchFamily="-111" charset="2"/>
              </a:rPr>
              <a:t></a:t>
            </a:r>
            <a:r>
              <a:rPr lang="en-US" dirty="0"/>
              <a:t> </a:t>
            </a:r>
            <a:r>
              <a:rPr lang="en-US" dirty="0">
                <a:solidFill>
                  <a:schemeClr val="accent6"/>
                </a:solidFill>
              </a:rPr>
              <a:t>[</a:t>
            </a:r>
            <a:r>
              <a:rPr lang="fr-FR" dirty="0">
                <a:solidFill>
                  <a:schemeClr val="accent6"/>
                </a:solidFill>
              </a:rPr>
              <a:t>'</a:t>
            </a:r>
            <a:r>
              <a:rPr lang="en-US" dirty="0">
                <a:solidFill>
                  <a:schemeClr val="accent6"/>
                </a:solidFill>
              </a:rPr>
              <a:t>H</a:t>
            </a:r>
            <a:r>
              <a:rPr lang="fr-FR" dirty="0">
                <a:solidFill>
                  <a:schemeClr val="accent6"/>
                </a:solidFill>
              </a:rPr>
              <a:t>'</a:t>
            </a:r>
            <a:r>
              <a:rPr lang="en-US" dirty="0">
                <a:solidFill>
                  <a:schemeClr val="accent6"/>
                </a:solidFill>
              </a:rPr>
              <a:t>,</a:t>
            </a:r>
            <a:r>
              <a:rPr lang="fr-FR" dirty="0">
                <a:solidFill>
                  <a:schemeClr val="accent6"/>
                </a:solidFill>
              </a:rPr>
              <a:t>'</a:t>
            </a:r>
            <a:r>
              <a:rPr lang="en-US" dirty="0">
                <a:solidFill>
                  <a:schemeClr val="accent6"/>
                </a:solidFill>
              </a:rPr>
              <a:t>T</a:t>
            </a:r>
            <a:r>
              <a:rPr lang="fr-FR" dirty="0">
                <a:solidFill>
                  <a:schemeClr val="accent6"/>
                </a:solidFill>
              </a:rPr>
              <a:t>'</a:t>
            </a:r>
            <a:r>
              <a:rPr lang="en-US" dirty="0">
                <a:solidFill>
                  <a:schemeClr val="accent6"/>
                </a:solidFill>
              </a:rPr>
              <a:t>,</a:t>
            </a:r>
            <a:r>
              <a:rPr lang="fr-FR" dirty="0">
                <a:solidFill>
                  <a:schemeClr val="accent6"/>
                </a:solidFill>
              </a:rPr>
              <a:t>'</a:t>
            </a:r>
            <a:r>
              <a:rPr lang="en-US" dirty="0">
                <a:solidFill>
                  <a:schemeClr val="accent6"/>
                </a:solidFill>
              </a:rPr>
              <a:t>M</a:t>
            </a:r>
            <a:r>
              <a:rPr lang="fr-FR" dirty="0">
                <a:solidFill>
                  <a:schemeClr val="accent6"/>
                </a:solidFill>
              </a:rPr>
              <a:t>'</a:t>
            </a:r>
            <a:r>
              <a:rPr lang="en-US" dirty="0">
                <a:solidFill>
                  <a:schemeClr val="accent6"/>
                </a:solidFill>
              </a:rPr>
              <a:t>]</a:t>
            </a:r>
          </a:p>
        </p:txBody>
      </p:sp>
    </p:spTree>
    <p:extLst>
      <p:ext uri="{BB962C8B-B14F-4D97-AF65-F5344CB8AC3E}">
        <p14:creationId xmlns:p14="http://schemas.microsoft.com/office/powerpoint/2010/main" val="1964242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963">
                                            <p:txEl>
                                              <p:pRg st="3" end="3"/>
                                            </p:txEl>
                                          </p:spTgt>
                                        </p:tgtEl>
                                        <p:attrNameLst>
                                          <p:attrName>style.visibility</p:attrName>
                                        </p:attrNameLst>
                                      </p:cBhvr>
                                      <p:to>
                                        <p:strVal val="visible"/>
                                      </p:to>
                                    </p:set>
                                    <p:animEffect transition="in" filter="fade">
                                      <p:cBhvr>
                                        <p:cTn id="7" dur="2000"/>
                                        <p:tgtEl>
                                          <p:spTgt spid="4096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Reminder, rules so far</a:t>
            </a:r>
          </a:p>
        </p:txBody>
      </p:sp>
      <p:sp>
        <p:nvSpPr>
          <p:cNvPr id="5" name="Content Placeholder 4"/>
          <p:cNvSpPr>
            <a:spLocks noGrp="1"/>
          </p:cNvSpPr>
          <p:nvPr>
            <p:ph idx="1"/>
          </p:nvPr>
        </p:nvSpPr>
        <p:spPr>
          <a:xfrm>
            <a:off x="762000" y="1600200"/>
            <a:ext cx="8229600" cy="4525963"/>
          </a:xfrm>
        </p:spPr>
        <p:txBody>
          <a:bodyPr/>
          <a:lstStyle/>
          <a:p>
            <a:pPr marL="514350" indent="-514350">
              <a:buFontTx/>
              <a:buAutoNum type="arabicPeriod"/>
            </a:pPr>
            <a:r>
              <a:rPr lang="en-US" sz="2400" dirty="0">
                <a:latin typeface="Arial" charset="0"/>
                <a:ea typeface="ＭＳ Ｐゴシック" charset="0"/>
              </a:rPr>
              <a:t>Think before you program!</a:t>
            </a:r>
          </a:p>
          <a:p>
            <a:pPr marL="514350" indent="-514350">
              <a:buFontTx/>
              <a:buAutoNum type="arabicPeriod"/>
            </a:pPr>
            <a:r>
              <a:rPr lang="en-US" sz="2400" dirty="0">
                <a:latin typeface="Arial" charset="0"/>
                <a:ea typeface="ＭＳ Ｐゴシック" charset="0"/>
              </a:rPr>
              <a:t>A program is a human-readable essay on problem solving that also happens to execute on a computer.</a:t>
            </a:r>
          </a:p>
          <a:p>
            <a:pPr marL="514350" indent="-514350">
              <a:buFontTx/>
              <a:buAutoNum type="arabicPeriod"/>
            </a:pPr>
            <a:r>
              <a:rPr lang="en-US" sz="2400" dirty="0">
                <a:latin typeface="Arial" charset="0"/>
                <a:ea typeface="ＭＳ Ｐゴシック" charset="0"/>
              </a:rPr>
              <a:t>The best way to </a:t>
            </a:r>
            <a:r>
              <a:rPr lang="en-US" sz="2400" dirty="0" err="1">
                <a:latin typeface="Arial" charset="0"/>
                <a:ea typeface="ＭＳ Ｐゴシック" charset="0"/>
              </a:rPr>
              <a:t>imporve</a:t>
            </a:r>
            <a:r>
              <a:rPr lang="en-US" sz="2400" dirty="0">
                <a:latin typeface="Arial" charset="0"/>
                <a:ea typeface="ＭＳ Ｐゴシック" charset="0"/>
              </a:rPr>
              <a:t> your programming and problem solving skills is to practice!</a:t>
            </a:r>
          </a:p>
          <a:p>
            <a:pPr marL="514350" indent="-514350">
              <a:buFontTx/>
              <a:buAutoNum type="arabicPeriod"/>
            </a:pPr>
            <a:r>
              <a:rPr lang="en-US" sz="2400" dirty="0">
                <a:latin typeface="Arial" charset="0"/>
                <a:ea typeface="ＭＳ Ｐゴシック" charset="0"/>
              </a:rPr>
              <a:t>A foolish consistency is the hobgoblin of little minds</a:t>
            </a:r>
          </a:p>
          <a:p>
            <a:pPr marL="514350" indent="-514350">
              <a:buFontTx/>
              <a:buAutoNum type="arabicPeriod"/>
            </a:pPr>
            <a:r>
              <a:rPr lang="en-US" sz="2400" dirty="0">
                <a:latin typeface="Arial" charset="0"/>
                <a:ea typeface="ＭＳ Ｐゴシック" charset="0"/>
              </a:rPr>
              <a:t>Test your code, often and thoroughly</a:t>
            </a:r>
          </a:p>
          <a:p>
            <a:pPr marL="514350" indent="-514350">
              <a:buFontTx/>
              <a:buAutoNum type="arabicPeriod"/>
            </a:pPr>
            <a:r>
              <a:rPr lang="en-US" sz="2400" dirty="0">
                <a:latin typeface="Arial" charset="0"/>
                <a:ea typeface="ＭＳ Ｐゴシック" charset="0"/>
              </a:rPr>
              <a:t>If it was hard to write, it is probably hard to read. Add a comment. </a:t>
            </a:r>
          </a:p>
          <a:p>
            <a:pPr marL="514350" indent="-514350">
              <a:buFontTx/>
              <a:buAutoNum type="arabicPeriod"/>
            </a:pPr>
            <a:r>
              <a:rPr lang="en-US" sz="2400" dirty="0">
                <a:latin typeface="Arial" charset="0"/>
                <a:ea typeface="ＭＳ Ｐゴシック" charset="0"/>
              </a:rPr>
              <a:t>All input is evil, unless proven otherwise.</a:t>
            </a:r>
          </a:p>
          <a:p>
            <a:pPr marL="514350" indent="-514350">
              <a:buFontTx/>
              <a:buAutoNum type="arabicPeriod"/>
            </a:pPr>
            <a:r>
              <a:rPr lang="en-US" sz="2400" dirty="0">
                <a:latin typeface="Arial" charset="0"/>
                <a:ea typeface="ＭＳ Ｐゴシック" charset="0"/>
              </a:rPr>
              <a:t>A function should do one thing.</a:t>
            </a:r>
          </a:p>
          <a:p>
            <a:pPr marL="514350" indent="-514350">
              <a:buFontTx/>
              <a:buAutoNum type="arabicPeriod"/>
            </a:pPr>
            <a:endParaRPr lang="en-US" sz="2400" dirty="0">
              <a:latin typeface="Arial" charset="0"/>
              <a:ea typeface="ＭＳ Ｐゴシック" charset="0"/>
            </a:endParaRPr>
          </a:p>
        </p:txBody>
      </p:sp>
    </p:spTree>
    <p:extLst>
      <p:ext uri="{BB962C8B-B14F-4D97-AF65-F5344CB8AC3E}">
        <p14:creationId xmlns:p14="http://schemas.microsoft.com/office/powerpoint/2010/main" val="135118203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Getting input</a:t>
            </a:r>
          </a:p>
        </p:txBody>
      </p:sp>
      <p:sp>
        <p:nvSpPr>
          <p:cNvPr id="40963" name="Rectangle 3"/>
          <p:cNvSpPr>
            <a:spLocks noGrp="1" noChangeArrowheads="1"/>
          </p:cNvSpPr>
          <p:nvPr>
            <p:ph idx="1"/>
          </p:nvPr>
        </p:nvSpPr>
        <p:spPr>
          <a:xfrm>
            <a:off x="457200" y="1447800"/>
            <a:ext cx="8229600" cy="4419600"/>
          </a:xfrm>
        </p:spPr>
        <p:txBody>
          <a:bodyPr/>
          <a:lstStyle/>
          <a:p>
            <a:pPr marL="509588" indent="-509588" eaLnBrk="1" hangingPunct="1">
              <a:lnSpc>
                <a:spcPct val="90000"/>
              </a:lnSpc>
              <a:buFont typeface="Wingdings" pitchFamily="-109" charset="2"/>
              <a:buNone/>
            </a:pPr>
            <a:r>
              <a:rPr lang="en-US" dirty="0">
                <a:ea typeface="ＭＳ Ｐゴシック" pitchFamily="-109" charset="-128"/>
                <a:cs typeface="ＭＳ Ｐゴシック" pitchFamily="-109" charset="-128"/>
              </a:rPr>
              <a:t>The function:</a:t>
            </a:r>
          </a:p>
          <a:p>
            <a:pPr marL="509588" indent="-509588" eaLnBrk="1" hangingPunct="1">
              <a:lnSpc>
                <a:spcPct val="90000"/>
              </a:lnSpc>
              <a:buFont typeface="Wingdings" pitchFamily="-109" charset="2"/>
              <a:buNone/>
            </a:pPr>
            <a:r>
              <a:rPr lang="en-US" dirty="0">
                <a:latin typeface="Courier New" pitchFamily="-109" charset="0"/>
                <a:ea typeface="Courier New" pitchFamily="-109" charset="0"/>
                <a:cs typeface="Courier New" pitchFamily="-109" charset="0"/>
              </a:rPr>
              <a:t>input(“Give me a value”)</a:t>
            </a:r>
          </a:p>
          <a:p>
            <a:pPr marL="509588" indent="-509588" eaLnBrk="1" hangingPunct="1">
              <a:lnSpc>
                <a:spcPct val="90000"/>
              </a:lnSpc>
            </a:pPr>
            <a:r>
              <a:rPr lang="en-US" dirty="0">
                <a:ea typeface="ＭＳ Ｐゴシック" pitchFamily="-109" charset="-128"/>
                <a:cs typeface="ＭＳ Ｐゴシック" pitchFamily="-109" charset="-128"/>
              </a:rPr>
              <a:t>prints “Give me a value” on the python screen and waits till the user types something (anything), ending with Enter</a:t>
            </a:r>
          </a:p>
          <a:p>
            <a:pPr marL="509588" indent="-509588" eaLnBrk="1" hangingPunct="1">
              <a:lnSpc>
                <a:spcPct val="90000"/>
              </a:lnSpc>
            </a:pPr>
            <a:r>
              <a:rPr lang="en-US" dirty="0">
                <a:ea typeface="ＭＳ Ｐゴシック" pitchFamily="-109" charset="-128"/>
                <a:cs typeface="ＭＳ Ｐゴシック" pitchFamily="-109" charset="-128"/>
              </a:rPr>
              <a:t>Warning, it returns a string (sequence of characters), no matter what is given, even a number (</a:t>
            </a:r>
            <a:r>
              <a:rPr lang="fr-FR" dirty="0">
                <a:ea typeface="ＭＳ Ｐゴシック" pitchFamily="-109" charset="-128"/>
                <a:cs typeface="ＭＳ Ｐゴシック" pitchFamily="-109" charset="-128"/>
              </a:rPr>
              <a:t>'</a:t>
            </a:r>
            <a:r>
              <a:rPr lang="en-US" dirty="0">
                <a:ea typeface="ＭＳ Ｐゴシック" pitchFamily="-109" charset="-128"/>
                <a:cs typeface="ＭＳ Ｐゴシック" pitchFamily="-109" charset="-128"/>
              </a:rPr>
              <a:t>1</a:t>
            </a:r>
            <a:r>
              <a:rPr lang="fr-FR" dirty="0">
                <a:ea typeface="ＭＳ Ｐゴシック" pitchFamily="-109" charset="-128"/>
                <a:cs typeface="ＭＳ Ｐゴシック" pitchFamily="-109" charset="-128"/>
              </a:rPr>
              <a:t>'</a:t>
            </a:r>
            <a:r>
              <a:rPr lang="en-US" dirty="0">
                <a:ea typeface="ＭＳ Ｐゴシック" pitchFamily="-109" charset="-128"/>
                <a:cs typeface="ＭＳ Ｐゴシック" pitchFamily="-109" charset="-128"/>
              </a:rPr>
              <a:t> is not the same as 1, different types)</a:t>
            </a:r>
          </a:p>
        </p:txBody>
      </p:sp>
    </p:spTree>
    <p:extLst>
      <p:ext uri="{BB962C8B-B14F-4D97-AF65-F5344CB8AC3E}">
        <p14:creationId xmlns:p14="http://schemas.microsoft.com/office/powerpoint/2010/main" val="3666454418"/>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chapter 8</a:t>
            </a:r>
          </a:p>
        </p:txBody>
      </p:sp>
      <p:sp>
        <p:nvSpPr>
          <p:cNvPr id="3" name="Text Placeholder 2"/>
          <p:cNvSpPr>
            <a:spLocks noGrp="1"/>
          </p:cNvSpPr>
          <p:nvPr>
            <p:ph type="body" sz="quarter" idx="11"/>
          </p:nvPr>
        </p:nvSpPr>
        <p:spPr/>
        <p:txBody>
          <a:bodyPr/>
          <a:lstStyle/>
          <a:p>
            <a:r>
              <a:rPr lang="en-US" dirty="0"/>
              <a:t>More On Functions</a:t>
            </a:r>
          </a:p>
        </p:txBody>
      </p:sp>
    </p:spTree>
    <p:extLst>
      <p:ext uri="{BB962C8B-B14F-4D97-AF65-F5344CB8AC3E}">
        <p14:creationId xmlns:p14="http://schemas.microsoft.com/office/powerpoint/2010/main" val="30615798"/>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First cut, scope (</a:t>
            </a:r>
            <a:r>
              <a:rPr lang="en-US" dirty="0" err="1">
                <a:solidFill>
                  <a:srgbClr val="FF0000"/>
                </a:solidFill>
              </a:rPr>
              <a:t>gildissvið</a:t>
            </a:r>
            <a:r>
              <a:rPr lang="en-US" dirty="0"/>
              <a:t>)</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312317840"/>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Defining scope (</a:t>
            </a:r>
            <a:r>
              <a:rPr lang="en-US" dirty="0" err="1">
                <a:solidFill>
                  <a:srgbClr val="FF0000"/>
                </a:solidFill>
              </a:rPr>
              <a:t>gildissvið</a:t>
            </a:r>
            <a:r>
              <a:rPr lang="en-US" dirty="0"/>
              <a:t>)</a:t>
            </a:r>
          </a:p>
        </p:txBody>
      </p:sp>
      <p:sp>
        <p:nvSpPr>
          <p:cNvPr id="3" name="Content Placeholder 2"/>
          <p:cNvSpPr>
            <a:spLocks noGrp="1"/>
          </p:cNvSpPr>
          <p:nvPr>
            <p:ph idx="1"/>
          </p:nvPr>
        </p:nvSpPr>
        <p:spPr/>
        <p:txBody>
          <a:bodyPr/>
          <a:lstStyle/>
          <a:p>
            <a:pPr>
              <a:buNone/>
            </a:pPr>
            <a:r>
              <a:rPr lang="en-US" dirty="0"/>
              <a:t>“The set of program statements over which a variable exists, i.e., can be referred to”</a:t>
            </a:r>
          </a:p>
          <a:p>
            <a:r>
              <a:rPr lang="en-US" dirty="0"/>
              <a:t>it is about understanding, for any variable, what its associated value is.</a:t>
            </a:r>
          </a:p>
          <a:p>
            <a:r>
              <a:rPr lang="en-US" dirty="0"/>
              <a:t>the problem is that multiple namespaces might be involved</a:t>
            </a:r>
          </a:p>
          <a:p>
            <a:pPr>
              <a:buNone/>
            </a:pPr>
            <a:endParaRPr lang="en-US" dirty="0"/>
          </a:p>
        </p:txBody>
      </p:sp>
    </p:spTree>
    <p:extLst>
      <p:ext uri="{BB962C8B-B14F-4D97-AF65-F5344CB8AC3E}">
        <p14:creationId xmlns:p14="http://schemas.microsoft.com/office/powerpoint/2010/main" val="4087623135"/>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 the namespace (</a:t>
            </a:r>
            <a:r>
              <a:rPr lang="en-US" dirty="0" err="1">
                <a:solidFill>
                  <a:srgbClr val="FF0000"/>
                </a:solidFill>
              </a:rPr>
              <a:t>nafnasvið</a:t>
            </a:r>
            <a:r>
              <a:rPr lang="en-US" dirty="0"/>
              <a:t>)</a:t>
            </a:r>
          </a:p>
        </p:txBody>
      </p:sp>
      <p:sp>
        <p:nvSpPr>
          <p:cNvPr id="3" name="Content Placeholder 2"/>
          <p:cNvSpPr>
            <a:spLocks noGrp="1"/>
          </p:cNvSpPr>
          <p:nvPr>
            <p:ph idx="1"/>
          </p:nvPr>
        </p:nvSpPr>
        <p:spPr/>
        <p:txBody>
          <a:bodyPr/>
          <a:lstStyle/>
          <a:p>
            <a:r>
              <a:rPr lang="en-US" dirty="0"/>
              <a:t>For Python, there are potentially multiple namespaces that could be used to determine the object associated with a variable. </a:t>
            </a:r>
          </a:p>
          <a:p>
            <a:r>
              <a:rPr lang="en-US" dirty="0"/>
              <a:t>Remember, namespace is an association of name and objects</a:t>
            </a:r>
          </a:p>
          <a:p>
            <a:r>
              <a:rPr lang="en-US" dirty="0"/>
              <a:t>We will begin by looking at functions.</a:t>
            </a:r>
          </a:p>
        </p:txBody>
      </p:sp>
    </p:spTree>
    <p:extLst>
      <p:ext uri="{BB962C8B-B14F-4D97-AF65-F5344CB8AC3E}">
        <p14:creationId xmlns:p14="http://schemas.microsoft.com/office/powerpoint/2010/main" val="1597229309"/>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function’s namespace	</a:t>
            </a:r>
          </a:p>
        </p:txBody>
      </p:sp>
      <p:sp>
        <p:nvSpPr>
          <p:cNvPr id="3" name="Content Placeholder 2"/>
          <p:cNvSpPr>
            <a:spLocks noGrp="1"/>
          </p:cNvSpPr>
          <p:nvPr>
            <p:ph idx="1"/>
          </p:nvPr>
        </p:nvSpPr>
        <p:spPr/>
        <p:txBody>
          <a:bodyPr/>
          <a:lstStyle/>
          <a:p>
            <a:r>
              <a:rPr lang="en-US" dirty="0"/>
              <a:t>Each function maintains a namespace for names defined </a:t>
            </a:r>
            <a:r>
              <a:rPr lang="en-US" b="1" i="1" dirty="0"/>
              <a:t>locally within the function</a:t>
            </a:r>
            <a:r>
              <a:rPr lang="en-US" dirty="0"/>
              <a:t>. </a:t>
            </a:r>
          </a:p>
          <a:p>
            <a:r>
              <a:rPr lang="en-US" dirty="0"/>
              <a:t>Locally means one of two things:</a:t>
            </a:r>
          </a:p>
          <a:p>
            <a:pPr lvl="1"/>
            <a:r>
              <a:rPr lang="en-US" dirty="0"/>
              <a:t>a name assigned within the function</a:t>
            </a:r>
          </a:p>
          <a:p>
            <a:pPr lvl="1"/>
            <a:r>
              <a:rPr lang="en-US" dirty="0"/>
              <a:t>an argument received by invocation of the function</a:t>
            </a:r>
          </a:p>
          <a:p>
            <a:pPr lvl="1"/>
            <a:endParaRPr lang="en-US" dirty="0"/>
          </a:p>
          <a:p>
            <a:pPr lvl="1"/>
            <a:r>
              <a:rPr lang="en-US" dirty="0"/>
              <a:t>(local = </a:t>
            </a:r>
            <a:r>
              <a:rPr lang="en-US" dirty="0" err="1">
                <a:solidFill>
                  <a:srgbClr val="FF0000"/>
                </a:solidFill>
              </a:rPr>
              <a:t>staðvær</a:t>
            </a:r>
            <a:r>
              <a:rPr lang="en-US" dirty="0"/>
              <a:t>)</a:t>
            </a:r>
          </a:p>
          <a:p>
            <a:endParaRPr lang="en-US" dirty="0"/>
          </a:p>
        </p:txBody>
      </p:sp>
    </p:spTree>
    <p:extLst>
      <p:ext uri="{BB962C8B-B14F-4D97-AF65-F5344CB8AC3E}">
        <p14:creationId xmlns:p14="http://schemas.microsoft.com/office/powerpoint/2010/main" val="1788879545"/>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Passing argument to parameter</a:t>
            </a:r>
          </a:p>
        </p:txBody>
      </p:sp>
      <p:sp>
        <p:nvSpPr>
          <p:cNvPr id="3" name="Content Placeholder 2"/>
          <p:cNvSpPr>
            <a:spLocks noGrp="1"/>
          </p:cNvSpPr>
          <p:nvPr>
            <p:ph idx="1"/>
          </p:nvPr>
        </p:nvSpPr>
        <p:spPr/>
        <p:txBody>
          <a:bodyPr/>
          <a:lstStyle/>
          <a:p>
            <a:pPr marL="0" indent="0">
              <a:buNone/>
            </a:pPr>
            <a:r>
              <a:rPr lang="en-US" dirty="0"/>
              <a:t>For each argument (</a:t>
            </a:r>
            <a:r>
              <a:rPr lang="en-US" dirty="0" err="1">
                <a:solidFill>
                  <a:srgbClr val="FF0000"/>
                </a:solidFill>
              </a:rPr>
              <a:t>viðfang</a:t>
            </a:r>
            <a:r>
              <a:rPr lang="en-US" dirty="0"/>
              <a:t>) in the function invocation, the argument’s </a:t>
            </a:r>
            <a:r>
              <a:rPr lang="en-US" i="1" dirty="0"/>
              <a:t>associated object</a:t>
            </a:r>
            <a:r>
              <a:rPr lang="en-US" dirty="0"/>
              <a:t> is passed to the corresponding parameter (</a:t>
            </a:r>
            <a:r>
              <a:rPr lang="en-US" dirty="0" err="1">
                <a:solidFill>
                  <a:srgbClr val="FF0000"/>
                </a:solidFill>
              </a:rPr>
              <a:t>stiki</a:t>
            </a:r>
            <a:r>
              <a:rPr lang="en-US" dirty="0"/>
              <a:t>) in the function</a:t>
            </a:r>
          </a:p>
        </p:txBody>
      </p:sp>
    </p:spTree>
    <p:extLst>
      <p:ext uri="{BB962C8B-B14F-4D97-AF65-F5344CB8AC3E}">
        <p14:creationId xmlns:p14="http://schemas.microsoft.com/office/powerpoint/2010/main" val="2085266392"/>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Passing immutable objects</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49358634"/>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914400" y="874059"/>
            <a:ext cx="7239000" cy="4684059"/>
          </a:xfrm>
        </p:spPr>
      </p:pic>
    </p:spTree>
    <p:extLst>
      <p:ext uri="{BB962C8B-B14F-4D97-AF65-F5344CB8AC3E}">
        <p14:creationId xmlns:p14="http://schemas.microsoft.com/office/powerpoint/2010/main" val="4086798917"/>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“pass” mean?</a:t>
            </a:r>
          </a:p>
        </p:txBody>
      </p:sp>
      <p:sp>
        <p:nvSpPr>
          <p:cNvPr id="3" name="Content Placeholder 2"/>
          <p:cNvSpPr>
            <a:spLocks noGrp="1"/>
          </p:cNvSpPr>
          <p:nvPr>
            <p:ph idx="1"/>
          </p:nvPr>
        </p:nvSpPr>
        <p:spPr/>
        <p:txBody>
          <a:bodyPr/>
          <a:lstStyle/>
          <a:p>
            <a:r>
              <a:rPr lang="en-US" dirty="0"/>
              <a:t>The diagram should make it clear that the parameter name is local (</a:t>
            </a:r>
            <a:r>
              <a:rPr lang="en-US" dirty="0" err="1">
                <a:solidFill>
                  <a:srgbClr val="FF0000"/>
                </a:solidFill>
              </a:rPr>
              <a:t>staðvær</a:t>
            </a:r>
            <a:r>
              <a:rPr lang="en-US" dirty="0"/>
              <a:t>) to the function namespace</a:t>
            </a:r>
          </a:p>
          <a:p>
            <a:r>
              <a:rPr lang="en-US" dirty="0"/>
              <a:t>Passing means that the argument (</a:t>
            </a:r>
            <a:r>
              <a:rPr lang="en-US" dirty="0" err="1">
                <a:solidFill>
                  <a:srgbClr val="FF0000"/>
                </a:solidFill>
              </a:rPr>
              <a:t>viðfang</a:t>
            </a:r>
            <a:r>
              <a:rPr lang="en-US" dirty="0"/>
              <a:t>) and the parameter (</a:t>
            </a:r>
            <a:r>
              <a:rPr lang="en-US" dirty="0" err="1">
                <a:solidFill>
                  <a:srgbClr val="FF0000"/>
                </a:solidFill>
              </a:rPr>
              <a:t>stiki</a:t>
            </a:r>
            <a:r>
              <a:rPr lang="en-US" dirty="0"/>
              <a:t>), named in two different namespaces, share an association with the same object</a:t>
            </a:r>
          </a:p>
          <a:p>
            <a:r>
              <a:rPr lang="en-US" dirty="0"/>
              <a:t>So “passing” means “sharing” in Python</a:t>
            </a:r>
          </a:p>
        </p:txBody>
      </p:sp>
    </p:spTree>
    <p:extLst>
      <p:ext uri="{BB962C8B-B14F-4D97-AF65-F5344CB8AC3E}">
        <p14:creationId xmlns:p14="http://schemas.microsoft.com/office/powerpoint/2010/main" val="1430429113"/>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458200" cy="1143000"/>
          </a:xfrm>
        </p:spPr>
        <p:txBody>
          <a:bodyPr/>
          <a:lstStyle/>
          <a:p>
            <a:r>
              <a:rPr lang="en-US" dirty="0"/>
              <a:t>Assignment changes association</a:t>
            </a:r>
          </a:p>
        </p:txBody>
      </p:sp>
      <p:sp>
        <p:nvSpPr>
          <p:cNvPr id="3" name="Content Placeholder 2"/>
          <p:cNvSpPr>
            <a:spLocks noGrp="1"/>
          </p:cNvSpPr>
          <p:nvPr>
            <p:ph idx="1"/>
          </p:nvPr>
        </p:nvSpPr>
        <p:spPr/>
        <p:txBody>
          <a:bodyPr/>
          <a:lstStyle/>
          <a:p>
            <a:r>
              <a:rPr lang="en-US" dirty="0"/>
              <a:t>if a parameter is assigned to a new value, then just like any other assignment, a new association is created</a:t>
            </a:r>
          </a:p>
          <a:p>
            <a:r>
              <a:rPr lang="en-US" dirty="0"/>
              <a:t>This assignment does not affect the object associated with the argument, as a new association was made with the parameter</a:t>
            </a:r>
          </a:p>
        </p:txBody>
      </p:sp>
    </p:spTree>
    <p:extLst>
      <p:ext uri="{BB962C8B-B14F-4D97-AF65-F5344CB8AC3E}">
        <p14:creationId xmlns:p14="http://schemas.microsoft.com/office/powerpoint/2010/main" val="23774743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import of math</a:t>
            </a:r>
          </a:p>
        </p:txBody>
      </p:sp>
      <p:sp>
        <p:nvSpPr>
          <p:cNvPr id="78851" name="Rectangle 3"/>
          <p:cNvSpPr>
            <a:spLocks noGrp="1" noChangeArrowheads="1"/>
          </p:cNvSpPr>
          <p:nvPr>
            <p:ph idx="1"/>
          </p:nvPr>
        </p:nvSpPr>
        <p:spPr>
          <a:xfrm>
            <a:off x="457200" y="1600200"/>
            <a:ext cx="8229600" cy="4267200"/>
          </a:xfrm>
        </p:spPr>
        <p:txBody>
          <a:bodyPr/>
          <a:lstStyle/>
          <a:p>
            <a:pPr eaLnBrk="1" hangingPunct="1">
              <a:lnSpc>
                <a:spcPct val="90000"/>
              </a:lnSpc>
            </a:pPr>
            <a:r>
              <a:rPr lang="en-US" dirty="0">
                <a:ea typeface="ＭＳ Ｐゴシック" pitchFamily="-109" charset="-128"/>
                <a:cs typeface="ＭＳ Ｐゴシック" pitchFamily="-109" charset="-128"/>
              </a:rPr>
              <a:t>One thing we did was to import the math module with </a:t>
            </a:r>
            <a:r>
              <a:rPr lang="en-US" dirty="0">
                <a:latin typeface="Courier New" pitchFamily="-109" charset="0"/>
                <a:ea typeface="Courier New" pitchFamily="-109" charset="0"/>
                <a:cs typeface="Courier New" pitchFamily="-109" charset="0"/>
              </a:rPr>
              <a:t>import math</a:t>
            </a:r>
          </a:p>
          <a:p>
            <a:pPr eaLnBrk="1" hangingPunct="1">
              <a:lnSpc>
                <a:spcPct val="90000"/>
              </a:lnSpc>
            </a:pPr>
            <a:r>
              <a:rPr lang="en-US" dirty="0">
                <a:ea typeface="ＭＳ Ｐゴシック" pitchFamily="-109" charset="-128"/>
                <a:cs typeface="ＭＳ Ｐゴシック" pitchFamily="-109" charset="-128"/>
              </a:rPr>
              <a:t>This brought in python statements to support math (try it in the python window)</a:t>
            </a:r>
          </a:p>
          <a:p>
            <a:pPr eaLnBrk="1" hangingPunct="1">
              <a:lnSpc>
                <a:spcPct val="90000"/>
              </a:lnSpc>
            </a:pPr>
            <a:r>
              <a:rPr lang="en-US" dirty="0">
                <a:ea typeface="ＭＳ Ｐゴシック" pitchFamily="-109" charset="-128"/>
                <a:cs typeface="ＭＳ Ｐゴシック" pitchFamily="-109" charset="-128"/>
              </a:rPr>
              <a:t>We precede all operations of math with </a:t>
            </a:r>
            <a:r>
              <a:rPr lang="en-US" dirty="0" err="1">
                <a:latin typeface="Courier New" pitchFamily="-109" charset="0"/>
                <a:ea typeface="Courier New" pitchFamily="-109" charset="0"/>
                <a:cs typeface="Courier New" pitchFamily="-109" charset="0"/>
              </a:rPr>
              <a:t>math.xxx</a:t>
            </a:r>
            <a:endParaRPr lang="en-US" dirty="0">
              <a:latin typeface="Courier New" pitchFamily="-109" charset="0"/>
              <a:ea typeface="Courier New" pitchFamily="-109" charset="0"/>
              <a:cs typeface="Courier New" pitchFamily="-109" charset="0"/>
            </a:endParaRPr>
          </a:p>
          <a:p>
            <a:pPr eaLnBrk="1" hangingPunct="1">
              <a:lnSpc>
                <a:spcPct val="90000"/>
              </a:lnSpc>
            </a:pPr>
            <a:r>
              <a:rPr lang="en-US" dirty="0" err="1">
                <a:latin typeface="Courier New" pitchFamily="-109" charset="0"/>
                <a:ea typeface="Courier New" pitchFamily="-109" charset="0"/>
                <a:cs typeface="Courier New" pitchFamily="-109" charset="0"/>
              </a:rPr>
              <a:t>math.pi</a:t>
            </a:r>
            <a:r>
              <a:rPr lang="en-US" dirty="0">
                <a:ea typeface="ＭＳ Ｐゴシック" pitchFamily="-109" charset="-128"/>
                <a:cs typeface="ＭＳ Ｐゴシック" pitchFamily="-109" charset="-128"/>
              </a:rPr>
              <a:t>, for example, is pi. </a:t>
            </a:r>
            <a:r>
              <a:rPr lang="en-US" dirty="0" err="1">
                <a:latin typeface="Courier New" pitchFamily="-109" charset="0"/>
                <a:ea typeface="Courier New" pitchFamily="-109" charset="0"/>
                <a:cs typeface="Courier New" pitchFamily="-109" charset="0"/>
              </a:rPr>
              <a:t>math.pow</a:t>
            </a:r>
            <a:r>
              <a:rPr lang="en-US" dirty="0">
                <a:latin typeface="Courier New" pitchFamily="-109" charset="0"/>
                <a:ea typeface="Courier New" pitchFamily="-109" charset="0"/>
                <a:cs typeface="Courier New" pitchFamily="-109" charset="0"/>
              </a:rPr>
              <a:t>(</a:t>
            </a:r>
            <a:r>
              <a:rPr lang="en-US" dirty="0" err="1">
                <a:latin typeface="Courier New" pitchFamily="-109" charset="0"/>
                <a:ea typeface="Courier New" pitchFamily="-109" charset="0"/>
                <a:cs typeface="Courier New" pitchFamily="-109" charset="0"/>
              </a:rPr>
              <a:t>x,y</a:t>
            </a:r>
            <a:r>
              <a:rPr lang="en-US" dirty="0">
                <a:latin typeface="Courier New" pitchFamily="-109" charset="0"/>
                <a:ea typeface="Courier New" pitchFamily="-109" charset="0"/>
                <a:cs typeface="Courier New" pitchFamily="-109" charset="0"/>
              </a:rPr>
              <a:t>)</a:t>
            </a:r>
            <a:r>
              <a:rPr lang="en-US" dirty="0">
                <a:ea typeface="ＭＳ Ｐゴシック" pitchFamily="-109" charset="-128"/>
                <a:cs typeface="ＭＳ Ｐゴシック" pitchFamily="-109" charset="-128"/>
              </a:rPr>
              <a:t> raises x to the </a:t>
            </a:r>
            <a:r>
              <a:rPr lang="en-US" dirty="0" err="1">
                <a:ea typeface="ＭＳ Ｐゴシック" pitchFamily="-109" charset="-128"/>
                <a:cs typeface="ＭＳ Ｐゴシック" pitchFamily="-109" charset="-128"/>
              </a:rPr>
              <a:t>y</a:t>
            </a:r>
            <a:r>
              <a:rPr lang="en-US" baseline="30000" dirty="0" err="1">
                <a:ea typeface="ＭＳ Ｐゴシック" pitchFamily="-109" charset="-128"/>
                <a:cs typeface="ＭＳ Ｐゴシック" pitchFamily="-109" charset="-128"/>
              </a:rPr>
              <a:t>th</a:t>
            </a:r>
            <a:r>
              <a:rPr lang="en-US" dirty="0">
                <a:ea typeface="ＭＳ Ｐゴシック" pitchFamily="-109" charset="-128"/>
                <a:cs typeface="ＭＳ Ｐゴシック" pitchFamily="-109" charset="-128"/>
              </a:rPr>
              <a:t> power.</a:t>
            </a:r>
          </a:p>
          <a:p>
            <a:pPr eaLnBrk="1" hangingPunct="1">
              <a:lnSpc>
                <a:spcPct val="90000"/>
              </a:lnSpc>
            </a:pPr>
            <a:endParaRPr lang="en-US" dirty="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120804339"/>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990600" y="876033"/>
            <a:ext cx="7315200" cy="4825465"/>
          </a:xfrm>
        </p:spPr>
      </p:pic>
    </p:spTree>
    <p:extLst>
      <p:ext uri="{BB962C8B-B14F-4D97-AF65-F5344CB8AC3E}">
        <p14:creationId xmlns:p14="http://schemas.microsoft.com/office/powerpoint/2010/main" val="390194657"/>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passing mutable objects</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300915254"/>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Sharing </a:t>
            </a:r>
            <a:r>
              <a:rPr lang="en-US" dirty="0" err="1"/>
              <a:t>mutables</a:t>
            </a:r>
            <a:endParaRPr lang="en-US" dirty="0"/>
          </a:p>
        </p:txBody>
      </p:sp>
      <p:sp>
        <p:nvSpPr>
          <p:cNvPr id="5" name="Content Placeholder 4"/>
          <p:cNvSpPr>
            <a:spLocks noGrp="1"/>
          </p:cNvSpPr>
          <p:nvPr>
            <p:ph idx="1"/>
          </p:nvPr>
        </p:nvSpPr>
        <p:spPr/>
        <p:txBody>
          <a:bodyPr/>
          <a:lstStyle/>
          <a:p>
            <a:r>
              <a:rPr lang="en-US" dirty="0"/>
              <a:t>When passing mutable data structures, it is possible that if the shared object is directly modified, both the parameter and the argument reflect that change</a:t>
            </a:r>
          </a:p>
          <a:p>
            <a:r>
              <a:rPr lang="en-US" dirty="0"/>
              <a:t>Note that the operation must be a mutable change, a change of the object. An assignment is not such a change.</a:t>
            </a:r>
          </a:p>
        </p:txBody>
      </p:sp>
    </p:spTree>
    <p:extLst>
      <p:ext uri="{BB962C8B-B14F-4D97-AF65-F5344CB8AC3E}">
        <p14:creationId xmlns:p14="http://schemas.microsoft.com/office/powerpoint/2010/main" val="337716390"/>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609600" y="650810"/>
            <a:ext cx="7543800" cy="4926564"/>
          </a:xfrm>
        </p:spPr>
      </p:pic>
    </p:spTree>
    <p:extLst>
      <p:ext uri="{BB962C8B-B14F-4D97-AF65-F5344CB8AC3E}">
        <p14:creationId xmlns:p14="http://schemas.microsoft.com/office/powerpoint/2010/main" val="3188294523"/>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457200" y="936597"/>
            <a:ext cx="7924800" cy="4433294"/>
          </a:xfrm>
        </p:spPr>
      </p:pic>
    </p:spTree>
    <p:extLst>
      <p:ext uri="{BB962C8B-B14F-4D97-AF65-F5344CB8AC3E}">
        <p14:creationId xmlns:p14="http://schemas.microsoft.com/office/powerpoint/2010/main" val="3982337306"/>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More on Functions</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47320276"/>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2"/>
          <p:cNvSpPr>
            <a:spLocks noGrp="1" noChangeArrowheads="1"/>
          </p:cNvSpPr>
          <p:nvPr>
            <p:ph type="title"/>
          </p:nvPr>
        </p:nvSpPr>
        <p:spPr>
          <a:xfrm>
            <a:off x="457200" y="274638"/>
            <a:ext cx="8229600" cy="715962"/>
          </a:xfrm>
        </p:spPr>
        <p:txBody>
          <a:bodyPr/>
          <a:lstStyle/>
          <a:p>
            <a:r>
              <a:rPr lang="en-US" dirty="0"/>
              <a:t>Functions return one thing</a:t>
            </a:r>
          </a:p>
        </p:txBody>
      </p:sp>
      <p:sp>
        <p:nvSpPr>
          <p:cNvPr id="40964" name="Rectangle 3"/>
          <p:cNvSpPr>
            <a:spLocks noGrp="1" noChangeArrowheads="1"/>
          </p:cNvSpPr>
          <p:nvPr>
            <p:ph idx="1"/>
          </p:nvPr>
        </p:nvSpPr>
        <p:spPr>
          <a:xfrm>
            <a:off x="457200" y="1066800"/>
            <a:ext cx="8229600" cy="4525963"/>
          </a:xfrm>
        </p:spPr>
        <p:txBody>
          <a:bodyPr/>
          <a:lstStyle/>
          <a:p>
            <a:pPr marL="0" indent="0">
              <a:buNone/>
            </a:pPr>
            <a:r>
              <a:rPr lang="en-US" dirty="0"/>
              <a:t>Functions return one thing, but it </a:t>
            </a:r>
            <a:br>
              <a:rPr lang="en-US" dirty="0"/>
            </a:br>
            <a:r>
              <a:rPr lang="en-US" dirty="0"/>
              <a:t>can be a ‘chunky’ thing. For example, it can return a tuple</a:t>
            </a:r>
          </a:p>
        </p:txBody>
      </p:sp>
      <p:pic>
        <p:nvPicPr>
          <p:cNvPr id="2" name="Picture 1"/>
          <p:cNvPicPr>
            <a:picLocks noChangeAspect="1"/>
          </p:cNvPicPr>
          <p:nvPr/>
        </p:nvPicPr>
        <p:blipFill>
          <a:blip r:embed="rId2"/>
          <a:stretch>
            <a:fillRect/>
          </a:stretch>
        </p:blipFill>
        <p:spPr>
          <a:xfrm>
            <a:off x="762000" y="2667000"/>
            <a:ext cx="8001000" cy="1093033"/>
          </a:xfrm>
          <a:prstGeom prst="rect">
            <a:avLst/>
          </a:prstGeom>
        </p:spPr>
      </p:pic>
      <p:pic>
        <p:nvPicPr>
          <p:cNvPr id="3" name="Picture 2"/>
          <p:cNvPicPr>
            <a:picLocks noChangeAspect="1"/>
          </p:cNvPicPr>
          <p:nvPr/>
        </p:nvPicPr>
        <p:blipFill>
          <a:blip r:embed="rId3"/>
          <a:stretch>
            <a:fillRect/>
          </a:stretch>
        </p:blipFill>
        <p:spPr>
          <a:xfrm>
            <a:off x="685800" y="3717004"/>
            <a:ext cx="8619987" cy="2759996"/>
          </a:xfrm>
          <a:prstGeom prst="rect">
            <a:avLst/>
          </a:prstGeom>
        </p:spPr>
      </p:pic>
    </p:spTree>
    <p:extLst>
      <p:ext uri="{BB962C8B-B14F-4D97-AF65-F5344CB8AC3E}">
        <p14:creationId xmlns:p14="http://schemas.microsoft.com/office/powerpoint/2010/main" val="2809971253"/>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1026"/>
          <p:cNvSpPr>
            <a:spLocks noGrp="1" noChangeArrowheads="1"/>
          </p:cNvSpPr>
          <p:nvPr>
            <p:ph type="title"/>
          </p:nvPr>
        </p:nvSpPr>
        <p:spPr/>
        <p:txBody>
          <a:bodyPr/>
          <a:lstStyle/>
          <a:p>
            <a:r>
              <a:rPr lang="en-US"/>
              <a:t>assignment in a function</a:t>
            </a:r>
          </a:p>
        </p:txBody>
      </p:sp>
      <p:sp>
        <p:nvSpPr>
          <p:cNvPr id="46084" name="Rectangle 1027"/>
          <p:cNvSpPr>
            <a:spLocks noGrp="1" noChangeArrowheads="1"/>
          </p:cNvSpPr>
          <p:nvPr>
            <p:ph idx="1"/>
          </p:nvPr>
        </p:nvSpPr>
        <p:spPr/>
        <p:txBody>
          <a:bodyPr/>
          <a:lstStyle/>
          <a:p>
            <a:r>
              <a:rPr lang="en-US"/>
              <a:t>if you assign a value in a function, that name becomes part of the local namespace of the function</a:t>
            </a:r>
          </a:p>
          <a:p>
            <a:r>
              <a:rPr lang="en-US"/>
              <a:t>it can have some odd effects</a:t>
            </a:r>
          </a:p>
        </p:txBody>
      </p:sp>
    </p:spTree>
    <p:extLst>
      <p:ext uri="{BB962C8B-B14F-4D97-AF65-F5344CB8AC3E}">
        <p14:creationId xmlns:p14="http://schemas.microsoft.com/office/powerpoint/2010/main" val="3340423920"/>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1026"/>
          <p:cNvSpPr>
            <a:spLocks noGrp="1" noChangeArrowheads="1"/>
          </p:cNvSpPr>
          <p:nvPr>
            <p:ph type="title"/>
          </p:nvPr>
        </p:nvSpPr>
        <p:spPr/>
        <p:txBody>
          <a:bodyPr/>
          <a:lstStyle/>
          <a:p>
            <a:r>
              <a:rPr lang="en-US"/>
              <a:t>Example</a:t>
            </a:r>
          </a:p>
        </p:txBody>
      </p:sp>
      <p:sp>
        <p:nvSpPr>
          <p:cNvPr id="48132" name="Rectangle 1027"/>
          <p:cNvSpPr>
            <a:spLocks noGrp="1" noChangeArrowheads="1"/>
          </p:cNvSpPr>
          <p:nvPr>
            <p:ph idx="1"/>
          </p:nvPr>
        </p:nvSpPr>
        <p:spPr/>
        <p:txBody>
          <a:bodyPr/>
          <a:lstStyle/>
          <a:p>
            <a:pPr>
              <a:buNone/>
            </a:pPr>
            <a:r>
              <a:rPr lang="en-US" dirty="0" err="1">
                <a:solidFill>
                  <a:schemeClr val="accent6"/>
                </a:solidFill>
                <a:latin typeface="Courier New"/>
                <a:cs typeface="Courier New"/>
              </a:rPr>
              <a:t>def</a:t>
            </a:r>
            <a:r>
              <a:rPr lang="en-US" dirty="0">
                <a:solidFill>
                  <a:schemeClr val="accent6"/>
                </a:solidFill>
                <a:latin typeface="Courier New"/>
                <a:cs typeface="Courier New"/>
              </a:rPr>
              <a:t> </a:t>
            </a:r>
            <a:r>
              <a:rPr lang="en-US" dirty="0" err="1">
                <a:solidFill>
                  <a:schemeClr val="accent6"/>
                </a:solidFill>
                <a:latin typeface="Courier New"/>
                <a:cs typeface="Courier New"/>
              </a:rPr>
              <a:t>my_fun</a:t>
            </a:r>
            <a:r>
              <a:rPr lang="en-US" dirty="0">
                <a:solidFill>
                  <a:schemeClr val="accent6"/>
                </a:solidFill>
                <a:latin typeface="Courier New"/>
                <a:cs typeface="Courier New"/>
              </a:rPr>
              <a:t> (</a:t>
            </a:r>
            <a:r>
              <a:rPr lang="en-US" dirty="0" err="1">
                <a:solidFill>
                  <a:schemeClr val="accent6"/>
                </a:solidFill>
                <a:latin typeface="Courier New"/>
                <a:cs typeface="Courier New"/>
              </a:rPr>
              <a:t>param</a:t>
            </a:r>
            <a:r>
              <a:rPr lang="en-US" dirty="0">
                <a:solidFill>
                  <a:schemeClr val="accent6"/>
                </a:solidFill>
                <a:latin typeface="Courier New"/>
                <a:cs typeface="Courier New"/>
              </a:rPr>
              <a:t>):</a:t>
            </a:r>
          </a:p>
          <a:p>
            <a:pPr>
              <a:buNone/>
            </a:pPr>
            <a:r>
              <a:rPr lang="en-US" dirty="0">
                <a:solidFill>
                  <a:schemeClr val="accent6"/>
                </a:solidFill>
                <a:latin typeface="Courier New"/>
                <a:cs typeface="Courier New"/>
              </a:rPr>
              <a:t>    </a:t>
            </a:r>
            <a:r>
              <a:rPr lang="en-US" dirty="0" err="1">
                <a:solidFill>
                  <a:schemeClr val="accent6"/>
                </a:solidFill>
                <a:latin typeface="Courier New"/>
                <a:cs typeface="Courier New"/>
              </a:rPr>
              <a:t>param.append</a:t>
            </a:r>
            <a:r>
              <a:rPr lang="en-US" dirty="0">
                <a:solidFill>
                  <a:schemeClr val="accent6"/>
                </a:solidFill>
                <a:latin typeface="Courier New"/>
                <a:cs typeface="Courier New"/>
              </a:rPr>
              <a:t>(4)</a:t>
            </a:r>
          </a:p>
          <a:p>
            <a:pPr>
              <a:buNone/>
            </a:pPr>
            <a:r>
              <a:rPr lang="en-US" dirty="0">
                <a:solidFill>
                  <a:schemeClr val="accent6"/>
                </a:solidFill>
                <a:latin typeface="Courier New"/>
                <a:cs typeface="Courier New"/>
              </a:rPr>
              <a:t>    return </a:t>
            </a:r>
            <a:r>
              <a:rPr lang="en-US" dirty="0" err="1">
                <a:solidFill>
                  <a:schemeClr val="accent6"/>
                </a:solidFill>
                <a:latin typeface="Courier New"/>
                <a:cs typeface="Courier New"/>
              </a:rPr>
              <a:t>param</a:t>
            </a:r>
            <a:endParaRPr lang="en-US" dirty="0">
              <a:solidFill>
                <a:schemeClr val="accent6"/>
              </a:solidFill>
              <a:latin typeface="Courier New"/>
              <a:cs typeface="Courier New"/>
            </a:endParaRPr>
          </a:p>
          <a:p>
            <a:pPr>
              <a:buNone/>
            </a:pPr>
            <a:endParaRPr lang="en-US" dirty="0">
              <a:solidFill>
                <a:schemeClr val="accent6"/>
              </a:solidFill>
              <a:latin typeface="Courier New"/>
              <a:cs typeface="Courier New"/>
            </a:endParaRPr>
          </a:p>
          <a:p>
            <a:pPr>
              <a:buNone/>
            </a:pPr>
            <a:r>
              <a:rPr lang="en-US" dirty="0" err="1">
                <a:solidFill>
                  <a:schemeClr val="accent6"/>
                </a:solidFill>
                <a:latin typeface="Courier New"/>
                <a:cs typeface="Courier New"/>
              </a:rPr>
              <a:t>my_list</a:t>
            </a:r>
            <a:r>
              <a:rPr lang="en-US" dirty="0">
                <a:solidFill>
                  <a:schemeClr val="accent6"/>
                </a:solidFill>
                <a:latin typeface="Courier New"/>
                <a:cs typeface="Courier New"/>
              </a:rPr>
              <a:t> = [1,2,3]</a:t>
            </a:r>
          </a:p>
          <a:p>
            <a:pPr>
              <a:buNone/>
            </a:pPr>
            <a:r>
              <a:rPr lang="en-US" dirty="0" err="1">
                <a:solidFill>
                  <a:schemeClr val="accent6"/>
                </a:solidFill>
                <a:latin typeface="Courier New"/>
                <a:cs typeface="Courier New"/>
              </a:rPr>
              <a:t>new_list</a:t>
            </a:r>
            <a:r>
              <a:rPr lang="en-US" dirty="0">
                <a:solidFill>
                  <a:schemeClr val="accent6"/>
                </a:solidFill>
                <a:latin typeface="Courier New"/>
                <a:cs typeface="Courier New"/>
              </a:rPr>
              <a:t> = </a:t>
            </a:r>
            <a:r>
              <a:rPr lang="en-US" dirty="0" err="1">
                <a:solidFill>
                  <a:schemeClr val="accent6"/>
                </a:solidFill>
                <a:latin typeface="Courier New"/>
                <a:cs typeface="Courier New"/>
              </a:rPr>
              <a:t>my_fun</a:t>
            </a:r>
            <a:r>
              <a:rPr lang="en-US" dirty="0">
                <a:solidFill>
                  <a:schemeClr val="accent6"/>
                </a:solidFill>
                <a:latin typeface="Courier New"/>
                <a:cs typeface="Courier New"/>
              </a:rPr>
              <a:t>(</a:t>
            </a:r>
            <a:r>
              <a:rPr lang="en-US" dirty="0" err="1">
                <a:solidFill>
                  <a:schemeClr val="accent6"/>
                </a:solidFill>
                <a:latin typeface="Courier New"/>
                <a:cs typeface="Courier New"/>
              </a:rPr>
              <a:t>my_list</a:t>
            </a:r>
            <a:r>
              <a:rPr lang="en-US" dirty="0">
                <a:solidFill>
                  <a:schemeClr val="accent6"/>
                </a:solidFill>
                <a:latin typeface="Courier New"/>
                <a:cs typeface="Courier New"/>
              </a:rPr>
              <a:t>)</a:t>
            </a:r>
          </a:p>
          <a:p>
            <a:pPr>
              <a:buNone/>
            </a:pPr>
            <a:r>
              <a:rPr lang="en-US" dirty="0">
                <a:solidFill>
                  <a:schemeClr val="accent6"/>
                </a:solidFill>
                <a:latin typeface="Courier New"/>
                <a:cs typeface="Courier New"/>
              </a:rPr>
              <a:t>print(</a:t>
            </a:r>
            <a:r>
              <a:rPr lang="en-US" dirty="0" err="1">
                <a:solidFill>
                  <a:schemeClr val="accent6"/>
                </a:solidFill>
                <a:latin typeface="Courier New"/>
                <a:cs typeface="Courier New"/>
              </a:rPr>
              <a:t>my_list,new_list</a:t>
            </a:r>
            <a:r>
              <a:rPr lang="en-US" dirty="0">
                <a:solidFill>
                  <a:schemeClr val="accent6"/>
                </a:solidFill>
                <a:latin typeface="Courier New"/>
                <a:cs typeface="Courier New"/>
              </a:rPr>
              <a:t>)</a:t>
            </a:r>
          </a:p>
          <a:p>
            <a:endParaRPr lang="en-US" dirty="0"/>
          </a:p>
        </p:txBody>
      </p:sp>
    </p:spTree>
    <p:extLst>
      <p:ext uri="{BB962C8B-B14F-4D97-AF65-F5344CB8AC3E}">
        <p14:creationId xmlns:p14="http://schemas.microsoft.com/office/powerpoint/2010/main" val="1079806255"/>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4"/>
          <p:cNvSpPr>
            <a:spLocks noChangeArrowheads="1"/>
          </p:cNvSpPr>
          <p:nvPr/>
        </p:nvSpPr>
        <p:spPr bwMode="auto">
          <a:xfrm>
            <a:off x="6810375" y="23622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50179" name="Line 5"/>
          <p:cNvSpPr>
            <a:spLocks noChangeShapeType="1"/>
          </p:cNvSpPr>
          <p:nvPr/>
        </p:nvSpPr>
        <p:spPr bwMode="auto">
          <a:xfrm>
            <a:off x="7496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0180" name="Line 6"/>
          <p:cNvSpPr>
            <a:spLocks noChangeShapeType="1"/>
          </p:cNvSpPr>
          <p:nvPr/>
        </p:nvSpPr>
        <p:spPr bwMode="auto">
          <a:xfrm>
            <a:off x="8258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0181" name="Text Box 7"/>
          <p:cNvSpPr txBox="1">
            <a:spLocks noChangeArrowheads="1"/>
          </p:cNvSpPr>
          <p:nvPr/>
        </p:nvSpPr>
        <p:spPr bwMode="auto">
          <a:xfrm>
            <a:off x="68865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50182" name="Text Box 8"/>
          <p:cNvSpPr txBox="1">
            <a:spLocks noChangeArrowheads="1"/>
          </p:cNvSpPr>
          <p:nvPr/>
        </p:nvSpPr>
        <p:spPr bwMode="auto">
          <a:xfrm>
            <a:off x="7696200"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50183" name="Text Box 9"/>
          <p:cNvSpPr txBox="1">
            <a:spLocks noChangeArrowheads="1"/>
          </p:cNvSpPr>
          <p:nvPr/>
        </p:nvSpPr>
        <p:spPr bwMode="auto">
          <a:xfrm>
            <a:off x="83343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50184" name="Line 14"/>
          <p:cNvSpPr>
            <a:spLocks noChangeShapeType="1"/>
          </p:cNvSpPr>
          <p:nvPr/>
        </p:nvSpPr>
        <p:spPr bwMode="auto">
          <a:xfrm>
            <a:off x="2971800" y="2438400"/>
            <a:ext cx="3838575"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61816" name="Group 24"/>
          <p:cNvGraphicFramePr>
            <a:graphicFrameLocks noGrp="1"/>
          </p:cNvGraphicFramePr>
          <p:nvPr>
            <p:ph/>
            <p:extLst>
              <p:ext uri="{D42A27DB-BD31-4B8C-83A1-F6EECF244321}">
                <p14:modId xmlns:p14="http://schemas.microsoft.com/office/powerpoint/2010/main" val="2797339033"/>
              </p:ext>
            </p:extLst>
          </p:nvPr>
        </p:nvGraphicFramePr>
        <p:xfrm>
          <a:off x="381000" y="1676400"/>
          <a:ext cx="3429000" cy="1066800"/>
        </p:xfrm>
        <a:graphic>
          <a:graphicData uri="http://schemas.openxmlformats.org/drawingml/2006/table">
            <a:tbl>
              <a:tblPr/>
              <a:tblGrid>
                <a:gridCol w="1714500">
                  <a:extLst>
                    <a:ext uri="{9D8B030D-6E8A-4147-A177-3AD203B41FA5}">
                      <a16:colId xmlns:a16="http://schemas.microsoft.com/office/drawing/2014/main" val="20000"/>
                    </a:ext>
                  </a:extLst>
                </a:gridCol>
                <a:gridCol w="17145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50196" name="Text Box 26"/>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61819" name="Group 27"/>
          <p:cNvGraphicFramePr>
            <a:graphicFrameLocks noGrp="1"/>
          </p:cNvGraphicFramePr>
          <p:nvPr>
            <p:extLst>
              <p:ext uri="{D42A27DB-BD31-4B8C-83A1-F6EECF244321}">
                <p14:modId xmlns:p14="http://schemas.microsoft.com/office/powerpoint/2010/main" val="2006618545"/>
              </p:ext>
            </p:extLst>
          </p:nvPr>
        </p:nvGraphicFramePr>
        <p:xfrm>
          <a:off x="609600" y="4648200"/>
          <a:ext cx="3200400" cy="1066800"/>
        </p:xfrm>
        <a:graphic>
          <a:graphicData uri="http://schemas.openxmlformats.org/drawingml/2006/table">
            <a:tbl>
              <a:tblPr/>
              <a:tblGrid>
                <a:gridCol w="16002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50208" name="Text Box 38"/>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a:solidFill>
                  <a:schemeClr val="tx1"/>
                </a:solidFill>
              </a:rPr>
              <a:t>my_fun</a:t>
            </a:r>
            <a:r>
              <a:rPr lang="en-US" dirty="0">
                <a:solidFill>
                  <a:schemeClr val="tx1"/>
                </a:solidFill>
              </a:rPr>
              <a:t> Namespace</a:t>
            </a:r>
          </a:p>
        </p:txBody>
      </p:sp>
      <p:sp>
        <p:nvSpPr>
          <p:cNvPr id="50209" name="Line 14"/>
          <p:cNvSpPr>
            <a:spLocks noChangeShapeType="1"/>
          </p:cNvSpPr>
          <p:nvPr/>
        </p:nvSpPr>
        <p:spPr bwMode="auto">
          <a:xfrm flipV="1">
            <a:off x="2895600" y="3048000"/>
            <a:ext cx="3886200" cy="24384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Tree>
    <p:extLst>
      <p:ext uri="{BB962C8B-B14F-4D97-AF65-F5344CB8AC3E}">
        <p14:creationId xmlns:p14="http://schemas.microsoft.com/office/powerpoint/2010/main" val="1164238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a:t>…including</a:t>
            </a:r>
          </a:p>
        </p:txBody>
      </p:sp>
      <p:sp>
        <p:nvSpPr>
          <p:cNvPr id="24579" name="Rectangle 3"/>
          <p:cNvSpPr>
            <a:spLocks noGrp="1" noChangeArrowheads="1"/>
          </p:cNvSpPr>
          <p:nvPr>
            <p:ph idx="1"/>
          </p:nvPr>
        </p:nvSpPr>
        <p:spPr/>
        <p:txBody>
          <a:bodyPr/>
          <a:lstStyle/>
          <a:p>
            <a:r>
              <a:rPr lang="en-US"/>
              <a:t>detailing of specifications, </a:t>
            </a:r>
          </a:p>
          <a:p>
            <a:r>
              <a:rPr lang="en-US"/>
              <a:t>analysis of the problem, </a:t>
            </a:r>
          </a:p>
          <a:p>
            <a:r>
              <a:rPr lang="en-US"/>
              <a:t>provide a design that </a:t>
            </a:r>
          </a:p>
          <a:p>
            <a:pPr lvl="1"/>
            <a:r>
              <a:rPr lang="en-US"/>
              <a:t>functions as desired, </a:t>
            </a:r>
          </a:p>
          <a:p>
            <a:pPr lvl="1"/>
            <a:r>
              <a:rPr lang="en-US"/>
              <a:t>has satisfactory performance, </a:t>
            </a:r>
          </a:p>
          <a:p>
            <a:pPr lvl="1"/>
            <a:r>
              <a:rPr lang="en-US"/>
              <a:t>is reliable and maintainable, </a:t>
            </a:r>
          </a:p>
          <a:p>
            <a:pPr lvl="1"/>
            <a:r>
              <a:rPr lang="en-US"/>
              <a:t>and meets desired cost criteria.</a:t>
            </a:r>
          </a:p>
          <a:p>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Assignment (</a:t>
            </a:r>
            <a:r>
              <a:rPr lang="en-US" dirty="0" err="1">
                <a:solidFill>
                  <a:srgbClr val="FF0000"/>
                </a:solidFill>
              </a:rPr>
              <a:t>gildisveiting</a:t>
            </a:r>
            <a:r>
              <a:rPr lang="en-US" dirty="0"/>
              <a:t>)</a:t>
            </a:r>
          </a:p>
        </p:txBody>
      </p:sp>
      <p:sp>
        <p:nvSpPr>
          <p:cNvPr id="3" name="Content Placeholder 2"/>
          <p:cNvSpPr>
            <a:spLocks noGrp="1"/>
          </p:cNvSpPr>
          <p:nvPr>
            <p:ph idx="1"/>
          </p:nvPr>
        </p:nvSpPr>
        <p:spPr/>
        <p:txBody>
          <a:bodyPr/>
          <a:lstStyle/>
          <a:p>
            <a:pPr>
              <a:buNone/>
            </a:pPr>
            <a:r>
              <a:rPr lang="en-US" dirty="0"/>
              <a:t>The </a:t>
            </a:r>
            <a:r>
              <a:rPr lang="en-US" dirty="0">
                <a:solidFill>
                  <a:srgbClr val="0000FF"/>
                </a:solidFill>
              </a:rPr>
              <a:t>=</a:t>
            </a:r>
            <a:r>
              <a:rPr lang="en-US" dirty="0"/>
              <a:t> sign is the assignment statement</a:t>
            </a:r>
          </a:p>
          <a:p>
            <a:r>
              <a:rPr lang="en-US" dirty="0"/>
              <a:t>The value on the right is associated with the variable (</a:t>
            </a:r>
            <a:r>
              <a:rPr lang="en-US" dirty="0" err="1">
                <a:solidFill>
                  <a:srgbClr val="FF0000"/>
                </a:solidFill>
              </a:rPr>
              <a:t>breyta</a:t>
            </a:r>
            <a:r>
              <a:rPr lang="en-US" dirty="0"/>
              <a:t>) name on the left</a:t>
            </a:r>
          </a:p>
          <a:p>
            <a:r>
              <a:rPr lang="en-US" dirty="0"/>
              <a:t>It does </a:t>
            </a:r>
            <a:r>
              <a:rPr lang="en-US" b="1" i="1" dirty="0"/>
              <a:t>not </a:t>
            </a:r>
            <a:r>
              <a:rPr lang="en-US" dirty="0"/>
              <a:t>stand for equality!</a:t>
            </a:r>
          </a:p>
          <a:p>
            <a:r>
              <a:rPr lang="en-US" dirty="0"/>
              <a:t>More on this later</a:t>
            </a:r>
          </a:p>
        </p:txBody>
      </p:sp>
    </p:spTree>
    <p:extLst>
      <p:ext uri="{BB962C8B-B14F-4D97-AF65-F5344CB8AC3E}">
        <p14:creationId xmlns:p14="http://schemas.microsoft.com/office/powerpoint/2010/main" val="4141759655"/>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4"/>
          <p:cNvSpPr>
            <a:spLocks noChangeArrowheads="1"/>
          </p:cNvSpPr>
          <p:nvPr/>
        </p:nvSpPr>
        <p:spPr bwMode="auto">
          <a:xfrm>
            <a:off x="6172200" y="2514600"/>
            <a:ext cx="28194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52227" name="Line 5"/>
          <p:cNvSpPr>
            <a:spLocks noChangeShapeType="1"/>
          </p:cNvSpPr>
          <p:nvPr/>
        </p:nvSpPr>
        <p:spPr bwMode="auto">
          <a:xfrm>
            <a:off x="6858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2228" name="Line 6"/>
          <p:cNvSpPr>
            <a:spLocks noChangeShapeType="1"/>
          </p:cNvSpPr>
          <p:nvPr/>
        </p:nvSpPr>
        <p:spPr bwMode="auto">
          <a:xfrm>
            <a:off x="7620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2229" name="Text Box 7"/>
          <p:cNvSpPr txBox="1">
            <a:spLocks noChangeArrowheads="1"/>
          </p:cNvSpPr>
          <p:nvPr/>
        </p:nvSpPr>
        <p:spPr bwMode="auto">
          <a:xfrm>
            <a:off x="62484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52230" name="Text Box 8"/>
          <p:cNvSpPr txBox="1">
            <a:spLocks noChangeArrowheads="1"/>
          </p:cNvSpPr>
          <p:nvPr/>
        </p:nvSpPr>
        <p:spPr bwMode="auto">
          <a:xfrm>
            <a:off x="7058025"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52231" name="Text Box 9"/>
          <p:cNvSpPr txBox="1">
            <a:spLocks noChangeArrowheads="1"/>
          </p:cNvSpPr>
          <p:nvPr/>
        </p:nvSpPr>
        <p:spPr bwMode="auto">
          <a:xfrm>
            <a:off x="76962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52232" name="Line 14"/>
          <p:cNvSpPr>
            <a:spLocks noChangeShapeType="1"/>
          </p:cNvSpPr>
          <p:nvPr/>
        </p:nvSpPr>
        <p:spPr bwMode="auto">
          <a:xfrm>
            <a:off x="2971800" y="2438400"/>
            <a:ext cx="3276600"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66921" name="Group 9"/>
          <p:cNvGraphicFramePr>
            <a:graphicFrameLocks noGrp="1"/>
          </p:cNvGraphicFramePr>
          <p:nvPr>
            <p:ph/>
            <p:extLst>
              <p:ext uri="{D42A27DB-BD31-4B8C-83A1-F6EECF244321}">
                <p14:modId xmlns:p14="http://schemas.microsoft.com/office/powerpoint/2010/main" val="4267399603"/>
              </p:ext>
            </p:extLst>
          </p:nvPr>
        </p:nvGraphicFramePr>
        <p:xfrm>
          <a:off x="381000" y="1676400"/>
          <a:ext cx="3429000" cy="1066800"/>
        </p:xfrm>
        <a:graphic>
          <a:graphicData uri="http://schemas.openxmlformats.org/drawingml/2006/table">
            <a:tbl>
              <a:tblPr/>
              <a:tblGrid>
                <a:gridCol w="1714500">
                  <a:extLst>
                    <a:ext uri="{9D8B030D-6E8A-4147-A177-3AD203B41FA5}">
                      <a16:colId xmlns:a16="http://schemas.microsoft.com/office/drawing/2014/main" val="20000"/>
                    </a:ext>
                  </a:extLst>
                </a:gridCol>
                <a:gridCol w="17145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52244"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66933" name="Group 21"/>
          <p:cNvGraphicFramePr>
            <a:graphicFrameLocks noGrp="1"/>
          </p:cNvGraphicFramePr>
          <p:nvPr>
            <p:extLst>
              <p:ext uri="{D42A27DB-BD31-4B8C-83A1-F6EECF244321}">
                <p14:modId xmlns:p14="http://schemas.microsoft.com/office/powerpoint/2010/main" val="2155847617"/>
              </p:ext>
            </p:extLst>
          </p:nvPr>
        </p:nvGraphicFramePr>
        <p:xfrm>
          <a:off x="609600" y="4648200"/>
          <a:ext cx="3200400" cy="1066800"/>
        </p:xfrm>
        <a:graphic>
          <a:graphicData uri="http://schemas.openxmlformats.org/drawingml/2006/table">
            <a:tbl>
              <a:tblPr/>
              <a:tblGrid>
                <a:gridCol w="16002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52256"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a:solidFill>
                  <a:schemeClr val="tx1"/>
                </a:solidFill>
              </a:rPr>
              <a:t>my_fun</a:t>
            </a:r>
            <a:r>
              <a:rPr lang="en-US" dirty="0">
                <a:solidFill>
                  <a:schemeClr val="tx1"/>
                </a:solidFill>
              </a:rPr>
              <a:t> Namespace</a:t>
            </a:r>
          </a:p>
        </p:txBody>
      </p:sp>
      <p:sp>
        <p:nvSpPr>
          <p:cNvPr id="52257" name="Line 14"/>
          <p:cNvSpPr>
            <a:spLocks noChangeShapeType="1"/>
          </p:cNvSpPr>
          <p:nvPr/>
        </p:nvSpPr>
        <p:spPr bwMode="auto">
          <a:xfrm flipV="1">
            <a:off x="2895600" y="2971800"/>
            <a:ext cx="3276600" cy="2514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52259" name="Line 6"/>
          <p:cNvSpPr>
            <a:spLocks noChangeShapeType="1"/>
          </p:cNvSpPr>
          <p:nvPr/>
        </p:nvSpPr>
        <p:spPr bwMode="auto">
          <a:xfrm>
            <a:off x="83058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2260" name="Text Box 9"/>
          <p:cNvSpPr txBox="1">
            <a:spLocks noChangeArrowheads="1"/>
          </p:cNvSpPr>
          <p:nvPr/>
        </p:nvSpPr>
        <p:spPr bwMode="auto">
          <a:xfrm>
            <a:off x="83820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rgbClr val="FF0000"/>
                </a:solidFill>
              </a:rPr>
              <a:t>4</a:t>
            </a:r>
          </a:p>
        </p:txBody>
      </p:sp>
    </p:spTree>
    <p:extLst>
      <p:ext uri="{BB962C8B-B14F-4D97-AF65-F5344CB8AC3E}">
        <p14:creationId xmlns:p14="http://schemas.microsoft.com/office/powerpoint/2010/main" val="2189295832"/>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Footer Placeholder 3"/>
          <p:cNvSpPr txBox="1">
            <a:spLocks noGrp="1"/>
          </p:cNvSpPr>
          <p:nvPr/>
        </p:nvSpPr>
        <p:spPr bwMode="auto">
          <a:xfrm>
            <a:off x="3581400" y="6172200"/>
            <a:ext cx="2590800" cy="457200"/>
          </a:xfrm>
          <a:prstGeom prst="rect">
            <a:avLst/>
          </a:prstGeom>
          <a:noFill/>
          <a:ln w="9525">
            <a:noFill/>
            <a:miter lim="800000"/>
            <a:headEnd/>
            <a:tailEnd/>
          </a:ln>
        </p:spPr>
        <p:txBody>
          <a:bodyPr anchor="b">
            <a:prstTxWarp prst="textNoShape">
              <a:avLst/>
            </a:prstTxWarp>
          </a:bodyPr>
          <a:lstStyle/>
          <a:p>
            <a:pPr algn="ctr" eaLnBrk="1" hangingPunct="1"/>
            <a:r>
              <a:rPr lang="en-US" sz="1400">
                <a:solidFill>
                  <a:schemeClr val="tx1"/>
                </a:solidFill>
              </a:rPr>
              <a:t>More Functions</a:t>
            </a:r>
          </a:p>
        </p:txBody>
      </p:sp>
      <p:sp>
        <p:nvSpPr>
          <p:cNvPr id="54275" name="Rectangle 1026"/>
          <p:cNvSpPr>
            <a:spLocks noGrp="1" noChangeArrowheads="1"/>
          </p:cNvSpPr>
          <p:nvPr>
            <p:ph type="title" idx="4294967295"/>
          </p:nvPr>
        </p:nvSpPr>
        <p:spPr>
          <a:xfrm>
            <a:off x="0" y="457200"/>
            <a:ext cx="8229600" cy="1371600"/>
          </a:xfrm>
          <a:prstGeom prst="rect">
            <a:avLst/>
          </a:prstGeom>
        </p:spPr>
        <p:txBody>
          <a:bodyPr/>
          <a:lstStyle/>
          <a:p>
            <a:pPr eaLnBrk="1" hangingPunct="1"/>
            <a:r>
              <a:rPr lang="en-US">
                <a:ea typeface="ＭＳ Ｐゴシック" pitchFamily="-107" charset="-128"/>
                <a:cs typeface="ＭＳ Ｐゴシック" pitchFamily="-107" charset="-128"/>
              </a:rPr>
              <a:t>Example</a:t>
            </a:r>
          </a:p>
        </p:txBody>
      </p:sp>
      <p:sp>
        <p:nvSpPr>
          <p:cNvPr id="54276" name="Rectangle 1027"/>
          <p:cNvSpPr>
            <a:spLocks noGrp="1" noChangeArrowheads="1"/>
          </p:cNvSpPr>
          <p:nvPr>
            <p:ph type="body" idx="4294967295"/>
          </p:nvPr>
        </p:nvSpPr>
        <p:spPr>
          <a:xfrm>
            <a:off x="0" y="1981200"/>
            <a:ext cx="8229600" cy="3886200"/>
          </a:xfrm>
          <a:prstGeom prst="rect">
            <a:avLst/>
          </a:prstGeom>
        </p:spPr>
        <p:txBody>
          <a:bodyPr/>
          <a:lstStyle/>
          <a:p>
            <a:pPr eaLnBrk="1" hangingPunct="1">
              <a:lnSpc>
                <a:spcPct val="90000"/>
              </a:lnSpc>
              <a:buFont typeface="Wingdings" pitchFamily="-107" charset="2"/>
              <a:buNone/>
            </a:pPr>
            <a:r>
              <a:rPr lang="en-US" sz="2800" dirty="0" err="1">
                <a:solidFill>
                  <a:srgbClr val="2D2D8A"/>
                </a:solidFill>
                <a:latin typeface="Courier New"/>
                <a:ea typeface="ＭＳ Ｐゴシック" pitchFamily="-107" charset="-128"/>
                <a:cs typeface="Courier New"/>
              </a:rPr>
              <a:t>def</a:t>
            </a:r>
            <a:r>
              <a:rPr lang="en-US" sz="2800" dirty="0">
                <a:solidFill>
                  <a:srgbClr val="2D2D8A"/>
                </a:solidFill>
                <a:latin typeface="Courier New"/>
                <a:ea typeface="ＭＳ Ｐゴシック" pitchFamily="-107" charset="-128"/>
                <a:cs typeface="Courier New"/>
              </a:rPr>
              <a:t> </a:t>
            </a:r>
            <a:r>
              <a:rPr lang="en-US" sz="2800" dirty="0" err="1">
                <a:solidFill>
                  <a:srgbClr val="2D2D8A"/>
                </a:solidFill>
                <a:latin typeface="Courier New"/>
                <a:ea typeface="ＭＳ Ｐゴシック" pitchFamily="-107" charset="-128"/>
                <a:cs typeface="Courier New"/>
              </a:rPr>
              <a:t>my_fun</a:t>
            </a:r>
            <a:r>
              <a:rPr lang="en-US" sz="2800" dirty="0">
                <a:solidFill>
                  <a:srgbClr val="2D2D8A"/>
                </a:solidFill>
                <a:latin typeface="Courier New"/>
                <a:ea typeface="ＭＳ Ｐゴシック" pitchFamily="-107" charset="-128"/>
                <a:cs typeface="Courier New"/>
              </a:rPr>
              <a:t> (</a:t>
            </a:r>
            <a:r>
              <a:rPr lang="en-US" sz="2800" dirty="0" err="1">
                <a:solidFill>
                  <a:srgbClr val="2D2D8A"/>
                </a:solidFill>
                <a:latin typeface="Courier New"/>
                <a:ea typeface="ＭＳ Ｐゴシック" pitchFamily="-107" charset="-128"/>
                <a:cs typeface="Courier New"/>
              </a:rPr>
              <a:t>param</a:t>
            </a:r>
            <a:r>
              <a:rPr lang="en-US" sz="2800" dirty="0">
                <a:solidFill>
                  <a:srgbClr val="2D2D8A"/>
                </a:solidFill>
                <a:latin typeface="Courier New"/>
                <a:ea typeface="ＭＳ Ｐゴシック" pitchFamily="-107" charset="-128"/>
                <a:cs typeface="Courier New"/>
              </a:rPr>
              <a:t>):</a:t>
            </a:r>
          </a:p>
          <a:p>
            <a:pPr eaLnBrk="1" hangingPunct="1">
              <a:lnSpc>
                <a:spcPct val="90000"/>
              </a:lnSpc>
              <a:buFont typeface="Wingdings" pitchFamily="-107" charset="2"/>
              <a:buNone/>
            </a:pPr>
            <a:r>
              <a:rPr lang="en-US" sz="2800" dirty="0">
                <a:latin typeface="Courier New"/>
                <a:ea typeface="ＭＳ Ｐゴシック" pitchFamily="-107" charset="-128"/>
                <a:cs typeface="Courier New"/>
              </a:rPr>
              <a:t>    </a:t>
            </a:r>
            <a:r>
              <a:rPr lang="en-US" sz="2800" dirty="0" err="1">
                <a:solidFill>
                  <a:srgbClr val="FF0000"/>
                </a:solidFill>
                <a:latin typeface="Courier New"/>
                <a:ea typeface="ＭＳ Ｐゴシック" pitchFamily="-107" charset="-128"/>
                <a:cs typeface="Courier New"/>
              </a:rPr>
              <a:t>param</a:t>
            </a:r>
            <a:r>
              <a:rPr lang="en-US" sz="2800" dirty="0">
                <a:solidFill>
                  <a:srgbClr val="FF0000"/>
                </a:solidFill>
                <a:latin typeface="Courier New"/>
                <a:ea typeface="ＭＳ Ｐゴシック" pitchFamily="-107" charset="-128"/>
                <a:cs typeface="Courier New"/>
              </a:rPr>
              <a:t>=[1,2,3]</a:t>
            </a:r>
          </a:p>
          <a:p>
            <a:pPr eaLnBrk="1" hangingPunct="1">
              <a:lnSpc>
                <a:spcPct val="90000"/>
              </a:lnSpc>
              <a:buFont typeface="Wingdings" pitchFamily="-107" charset="2"/>
              <a:buNone/>
            </a:pPr>
            <a:r>
              <a:rPr lang="en-US" sz="2800" dirty="0">
                <a:solidFill>
                  <a:srgbClr val="2D2D8A"/>
                </a:solidFill>
                <a:latin typeface="Courier New"/>
                <a:ea typeface="ＭＳ Ｐゴシック" pitchFamily="-107" charset="-128"/>
                <a:cs typeface="Courier New"/>
              </a:rPr>
              <a:t>    </a:t>
            </a:r>
            <a:r>
              <a:rPr lang="en-US" sz="2800" dirty="0" err="1">
                <a:solidFill>
                  <a:srgbClr val="2D2D8A"/>
                </a:solidFill>
                <a:latin typeface="Courier New"/>
                <a:ea typeface="ＭＳ Ｐゴシック" pitchFamily="-107" charset="-128"/>
                <a:cs typeface="Courier New"/>
              </a:rPr>
              <a:t>param.append</a:t>
            </a:r>
            <a:r>
              <a:rPr lang="en-US" sz="2800" dirty="0">
                <a:solidFill>
                  <a:srgbClr val="2D2D8A"/>
                </a:solidFill>
                <a:latin typeface="Courier New"/>
                <a:ea typeface="ＭＳ Ｐゴシック" pitchFamily="-107" charset="-128"/>
                <a:cs typeface="Courier New"/>
              </a:rPr>
              <a:t>(4)</a:t>
            </a:r>
          </a:p>
          <a:p>
            <a:pPr eaLnBrk="1" hangingPunct="1">
              <a:lnSpc>
                <a:spcPct val="90000"/>
              </a:lnSpc>
              <a:buFont typeface="Wingdings" pitchFamily="-107" charset="2"/>
              <a:buNone/>
            </a:pPr>
            <a:r>
              <a:rPr lang="en-US" sz="2800" dirty="0">
                <a:solidFill>
                  <a:srgbClr val="2D2D8A"/>
                </a:solidFill>
                <a:latin typeface="Courier New"/>
                <a:ea typeface="ＭＳ Ｐゴシック" pitchFamily="-107" charset="-128"/>
                <a:cs typeface="Courier New"/>
              </a:rPr>
              <a:t>    return </a:t>
            </a:r>
            <a:r>
              <a:rPr lang="en-US" sz="2800" dirty="0" err="1">
                <a:solidFill>
                  <a:srgbClr val="2D2D8A"/>
                </a:solidFill>
                <a:latin typeface="Courier New"/>
                <a:ea typeface="ＭＳ Ｐゴシック" pitchFamily="-107" charset="-128"/>
                <a:cs typeface="Courier New"/>
              </a:rPr>
              <a:t>param</a:t>
            </a:r>
            <a:endParaRPr lang="en-US" sz="2800"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endParaRPr lang="en-US" sz="2800"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r>
              <a:rPr lang="en-US" sz="2800" dirty="0" err="1">
                <a:solidFill>
                  <a:srgbClr val="2D2D8A"/>
                </a:solidFill>
                <a:latin typeface="Courier New"/>
                <a:ea typeface="ＭＳ Ｐゴシック" pitchFamily="-107" charset="-128"/>
                <a:cs typeface="Courier New"/>
              </a:rPr>
              <a:t>my_list</a:t>
            </a:r>
            <a:r>
              <a:rPr lang="en-US" sz="2800" dirty="0">
                <a:solidFill>
                  <a:srgbClr val="2D2D8A"/>
                </a:solidFill>
                <a:latin typeface="Courier New"/>
                <a:ea typeface="ＭＳ Ｐゴシック" pitchFamily="-107" charset="-128"/>
                <a:cs typeface="Courier New"/>
              </a:rPr>
              <a:t> = [1,2,3]</a:t>
            </a:r>
          </a:p>
          <a:p>
            <a:pPr eaLnBrk="1" hangingPunct="1">
              <a:lnSpc>
                <a:spcPct val="90000"/>
              </a:lnSpc>
              <a:buFont typeface="Wingdings" pitchFamily="-107" charset="2"/>
              <a:buNone/>
            </a:pPr>
            <a:r>
              <a:rPr lang="en-US" sz="2800" dirty="0" err="1">
                <a:solidFill>
                  <a:srgbClr val="2D2D8A"/>
                </a:solidFill>
                <a:latin typeface="Courier New"/>
                <a:ea typeface="ＭＳ Ｐゴシック" pitchFamily="-107" charset="-128"/>
                <a:cs typeface="Courier New"/>
              </a:rPr>
              <a:t>new_list</a:t>
            </a:r>
            <a:r>
              <a:rPr lang="en-US" sz="2800" dirty="0">
                <a:solidFill>
                  <a:srgbClr val="2D2D8A"/>
                </a:solidFill>
                <a:latin typeface="Courier New"/>
                <a:ea typeface="ＭＳ Ｐゴシック" pitchFamily="-107" charset="-128"/>
                <a:cs typeface="Courier New"/>
              </a:rPr>
              <a:t> = </a:t>
            </a:r>
            <a:r>
              <a:rPr lang="en-US" sz="2800" dirty="0" err="1">
                <a:solidFill>
                  <a:srgbClr val="2D2D8A"/>
                </a:solidFill>
                <a:latin typeface="Courier New"/>
                <a:ea typeface="ＭＳ Ｐゴシック" pitchFamily="-107" charset="-128"/>
                <a:cs typeface="Courier New"/>
              </a:rPr>
              <a:t>my_fun</a:t>
            </a:r>
            <a:r>
              <a:rPr lang="en-US" sz="2800" dirty="0">
                <a:solidFill>
                  <a:srgbClr val="2D2D8A"/>
                </a:solidFill>
                <a:latin typeface="Courier New"/>
                <a:ea typeface="ＭＳ Ｐゴシック" pitchFamily="-107" charset="-128"/>
                <a:cs typeface="Courier New"/>
              </a:rPr>
              <a:t>(</a:t>
            </a:r>
            <a:r>
              <a:rPr lang="en-US" sz="2800" dirty="0" err="1">
                <a:solidFill>
                  <a:srgbClr val="2D2D8A"/>
                </a:solidFill>
                <a:latin typeface="Courier New"/>
                <a:ea typeface="ＭＳ Ｐゴシック" pitchFamily="-107" charset="-128"/>
                <a:cs typeface="Courier New"/>
              </a:rPr>
              <a:t>my_list</a:t>
            </a:r>
            <a:r>
              <a:rPr lang="en-US" sz="2800" dirty="0">
                <a:solidFill>
                  <a:srgbClr val="2D2D8A"/>
                </a:solidFill>
                <a:latin typeface="Courier New"/>
                <a:ea typeface="ＭＳ Ｐゴシック" pitchFamily="-107" charset="-128"/>
                <a:cs typeface="Courier New"/>
              </a:rPr>
              <a:t>)</a:t>
            </a:r>
          </a:p>
          <a:p>
            <a:pPr eaLnBrk="1" hangingPunct="1">
              <a:lnSpc>
                <a:spcPct val="90000"/>
              </a:lnSpc>
              <a:buFont typeface="Wingdings" pitchFamily="-107" charset="2"/>
              <a:buNone/>
            </a:pPr>
            <a:r>
              <a:rPr lang="en-US" sz="2800" dirty="0">
                <a:solidFill>
                  <a:srgbClr val="2D2D8A"/>
                </a:solidFill>
                <a:latin typeface="Courier New"/>
                <a:ea typeface="ＭＳ Ｐゴシック" pitchFamily="-107" charset="-128"/>
                <a:cs typeface="Courier New"/>
              </a:rPr>
              <a:t>print(</a:t>
            </a:r>
            <a:r>
              <a:rPr lang="en-US" sz="2800" dirty="0" err="1">
                <a:solidFill>
                  <a:srgbClr val="2D2D8A"/>
                </a:solidFill>
                <a:latin typeface="Courier New"/>
                <a:ea typeface="ＭＳ Ｐゴシック" pitchFamily="-107" charset="-128"/>
                <a:cs typeface="Courier New"/>
              </a:rPr>
              <a:t>my_list,new_list</a:t>
            </a:r>
            <a:r>
              <a:rPr lang="en-US" sz="2800" dirty="0">
                <a:solidFill>
                  <a:srgbClr val="2D2D8A"/>
                </a:solidFill>
                <a:latin typeface="Courier New"/>
                <a:ea typeface="ＭＳ Ｐゴシック" pitchFamily="-107" charset="-128"/>
                <a:cs typeface="Courier New"/>
              </a:rPr>
              <a:t>)</a:t>
            </a:r>
          </a:p>
          <a:p>
            <a:pPr eaLnBrk="1" hangingPunct="1">
              <a:lnSpc>
                <a:spcPct val="90000"/>
              </a:lnSpc>
              <a:buFont typeface="Wingdings" pitchFamily="-107" charset="2"/>
              <a:buNone/>
            </a:pPr>
            <a:endParaRPr lang="en-US" sz="2800" dirty="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278416054"/>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4"/>
          <p:cNvSpPr>
            <a:spLocks noChangeArrowheads="1"/>
          </p:cNvSpPr>
          <p:nvPr/>
        </p:nvSpPr>
        <p:spPr bwMode="auto">
          <a:xfrm>
            <a:off x="6810375" y="23622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56323" name="Line 5"/>
          <p:cNvSpPr>
            <a:spLocks noChangeShapeType="1"/>
          </p:cNvSpPr>
          <p:nvPr/>
        </p:nvSpPr>
        <p:spPr bwMode="auto">
          <a:xfrm>
            <a:off x="7496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6324" name="Line 6"/>
          <p:cNvSpPr>
            <a:spLocks noChangeShapeType="1"/>
          </p:cNvSpPr>
          <p:nvPr/>
        </p:nvSpPr>
        <p:spPr bwMode="auto">
          <a:xfrm>
            <a:off x="8258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6325" name="Text Box 7"/>
          <p:cNvSpPr txBox="1">
            <a:spLocks noChangeArrowheads="1"/>
          </p:cNvSpPr>
          <p:nvPr/>
        </p:nvSpPr>
        <p:spPr bwMode="auto">
          <a:xfrm>
            <a:off x="68865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56326" name="Text Box 8"/>
          <p:cNvSpPr txBox="1">
            <a:spLocks noChangeArrowheads="1"/>
          </p:cNvSpPr>
          <p:nvPr/>
        </p:nvSpPr>
        <p:spPr bwMode="auto">
          <a:xfrm>
            <a:off x="7696200"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56327" name="Text Box 9"/>
          <p:cNvSpPr txBox="1">
            <a:spLocks noChangeArrowheads="1"/>
          </p:cNvSpPr>
          <p:nvPr/>
        </p:nvSpPr>
        <p:spPr bwMode="auto">
          <a:xfrm>
            <a:off x="83343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56328" name="Line 14"/>
          <p:cNvSpPr>
            <a:spLocks noChangeShapeType="1"/>
          </p:cNvSpPr>
          <p:nvPr/>
        </p:nvSpPr>
        <p:spPr bwMode="auto">
          <a:xfrm>
            <a:off x="2971800" y="2438400"/>
            <a:ext cx="3838575"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71017" name="Group 9"/>
          <p:cNvGraphicFramePr>
            <a:graphicFrameLocks noGrp="1"/>
          </p:cNvGraphicFramePr>
          <p:nvPr>
            <p:ph/>
            <p:extLst>
              <p:ext uri="{D42A27DB-BD31-4B8C-83A1-F6EECF244321}">
                <p14:modId xmlns:p14="http://schemas.microsoft.com/office/powerpoint/2010/main" val="3177827938"/>
              </p:ext>
            </p:extLst>
          </p:nvPr>
        </p:nvGraphicFramePr>
        <p:xfrm>
          <a:off x="381000" y="1676400"/>
          <a:ext cx="3429000" cy="1066800"/>
        </p:xfrm>
        <a:graphic>
          <a:graphicData uri="http://schemas.openxmlformats.org/drawingml/2006/table">
            <a:tbl>
              <a:tblPr/>
              <a:tblGrid>
                <a:gridCol w="1714500">
                  <a:extLst>
                    <a:ext uri="{9D8B030D-6E8A-4147-A177-3AD203B41FA5}">
                      <a16:colId xmlns:a16="http://schemas.microsoft.com/office/drawing/2014/main" val="20000"/>
                    </a:ext>
                  </a:extLst>
                </a:gridCol>
                <a:gridCol w="17145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56340"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71029" name="Group 21"/>
          <p:cNvGraphicFramePr>
            <a:graphicFrameLocks noGrp="1"/>
          </p:cNvGraphicFramePr>
          <p:nvPr>
            <p:extLst>
              <p:ext uri="{D42A27DB-BD31-4B8C-83A1-F6EECF244321}">
                <p14:modId xmlns:p14="http://schemas.microsoft.com/office/powerpoint/2010/main" val="2908860619"/>
              </p:ext>
            </p:extLst>
          </p:nvPr>
        </p:nvGraphicFramePr>
        <p:xfrm>
          <a:off x="609600" y="4648200"/>
          <a:ext cx="3200400" cy="1066800"/>
        </p:xfrm>
        <a:graphic>
          <a:graphicData uri="http://schemas.openxmlformats.org/drawingml/2006/table">
            <a:tbl>
              <a:tblPr/>
              <a:tblGrid>
                <a:gridCol w="16002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56352"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a:solidFill>
                  <a:schemeClr val="tx1"/>
                </a:solidFill>
              </a:rPr>
              <a:t>my_fun</a:t>
            </a:r>
            <a:r>
              <a:rPr lang="en-US" dirty="0">
                <a:solidFill>
                  <a:schemeClr val="tx1"/>
                </a:solidFill>
              </a:rPr>
              <a:t> Namespace</a:t>
            </a:r>
          </a:p>
        </p:txBody>
      </p:sp>
      <p:sp>
        <p:nvSpPr>
          <p:cNvPr id="56353" name="Line 14"/>
          <p:cNvSpPr>
            <a:spLocks noChangeShapeType="1"/>
          </p:cNvSpPr>
          <p:nvPr/>
        </p:nvSpPr>
        <p:spPr bwMode="auto">
          <a:xfrm flipV="1">
            <a:off x="2895600" y="3048000"/>
            <a:ext cx="3886200" cy="24384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Tree>
    <p:extLst>
      <p:ext uri="{BB962C8B-B14F-4D97-AF65-F5344CB8AC3E}">
        <p14:creationId xmlns:p14="http://schemas.microsoft.com/office/powerpoint/2010/main" val="420992363"/>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4"/>
          <p:cNvSpPr>
            <a:spLocks noChangeArrowheads="1"/>
          </p:cNvSpPr>
          <p:nvPr/>
        </p:nvSpPr>
        <p:spPr bwMode="auto">
          <a:xfrm>
            <a:off x="6810375" y="23622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58371" name="Line 5"/>
          <p:cNvSpPr>
            <a:spLocks noChangeShapeType="1"/>
          </p:cNvSpPr>
          <p:nvPr/>
        </p:nvSpPr>
        <p:spPr bwMode="auto">
          <a:xfrm>
            <a:off x="7496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8372" name="Line 6"/>
          <p:cNvSpPr>
            <a:spLocks noChangeShapeType="1"/>
          </p:cNvSpPr>
          <p:nvPr/>
        </p:nvSpPr>
        <p:spPr bwMode="auto">
          <a:xfrm>
            <a:off x="8258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8373" name="Text Box 7"/>
          <p:cNvSpPr txBox="1">
            <a:spLocks noChangeArrowheads="1"/>
          </p:cNvSpPr>
          <p:nvPr/>
        </p:nvSpPr>
        <p:spPr bwMode="auto">
          <a:xfrm>
            <a:off x="68865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58374" name="Text Box 8"/>
          <p:cNvSpPr txBox="1">
            <a:spLocks noChangeArrowheads="1"/>
          </p:cNvSpPr>
          <p:nvPr/>
        </p:nvSpPr>
        <p:spPr bwMode="auto">
          <a:xfrm>
            <a:off x="7696200"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58375" name="Text Box 9"/>
          <p:cNvSpPr txBox="1">
            <a:spLocks noChangeArrowheads="1"/>
          </p:cNvSpPr>
          <p:nvPr/>
        </p:nvSpPr>
        <p:spPr bwMode="auto">
          <a:xfrm>
            <a:off x="83343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58376" name="Line 14"/>
          <p:cNvSpPr>
            <a:spLocks noChangeShapeType="1"/>
          </p:cNvSpPr>
          <p:nvPr/>
        </p:nvSpPr>
        <p:spPr bwMode="auto">
          <a:xfrm>
            <a:off x="2971800" y="2438400"/>
            <a:ext cx="3838575"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73065" name="Group 9"/>
          <p:cNvGraphicFramePr>
            <a:graphicFrameLocks noGrp="1"/>
          </p:cNvGraphicFramePr>
          <p:nvPr>
            <p:ph/>
            <p:extLst>
              <p:ext uri="{D42A27DB-BD31-4B8C-83A1-F6EECF244321}">
                <p14:modId xmlns:p14="http://schemas.microsoft.com/office/powerpoint/2010/main" val="2814586868"/>
              </p:ext>
            </p:extLst>
          </p:nvPr>
        </p:nvGraphicFramePr>
        <p:xfrm>
          <a:off x="457200" y="1676400"/>
          <a:ext cx="3352800" cy="1066800"/>
        </p:xfrm>
        <a:graphic>
          <a:graphicData uri="http://schemas.openxmlformats.org/drawingml/2006/table">
            <a:tbl>
              <a:tblPr/>
              <a:tblGrid>
                <a:gridCol w="1676400">
                  <a:extLst>
                    <a:ext uri="{9D8B030D-6E8A-4147-A177-3AD203B41FA5}">
                      <a16:colId xmlns:a16="http://schemas.microsoft.com/office/drawing/2014/main" val="20000"/>
                    </a:ext>
                  </a:extLst>
                </a:gridCol>
                <a:gridCol w="16764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58388"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73077" name="Group 21"/>
          <p:cNvGraphicFramePr>
            <a:graphicFrameLocks noGrp="1"/>
          </p:cNvGraphicFramePr>
          <p:nvPr>
            <p:extLst>
              <p:ext uri="{D42A27DB-BD31-4B8C-83A1-F6EECF244321}">
                <p14:modId xmlns:p14="http://schemas.microsoft.com/office/powerpoint/2010/main" val="517432741"/>
              </p:ext>
            </p:extLst>
          </p:nvPr>
        </p:nvGraphicFramePr>
        <p:xfrm>
          <a:off x="609600" y="4648200"/>
          <a:ext cx="3200400" cy="1066800"/>
        </p:xfrm>
        <a:graphic>
          <a:graphicData uri="http://schemas.openxmlformats.org/drawingml/2006/table">
            <a:tbl>
              <a:tblPr/>
              <a:tblGrid>
                <a:gridCol w="16002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58400"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a:solidFill>
                  <a:schemeClr val="tx1"/>
                </a:solidFill>
              </a:rPr>
              <a:t>my_fun</a:t>
            </a:r>
            <a:r>
              <a:rPr lang="en-US" dirty="0">
                <a:solidFill>
                  <a:schemeClr val="tx1"/>
                </a:solidFill>
              </a:rPr>
              <a:t> Namespace</a:t>
            </a:r>
          </a:p>
        </p:txBody>
      </p:sp>
      <p:sp>
        <p:nvSpPr>
          <p:cNvPr id="58401" name="Line 14"/>
          <p:cNvSpPr>
            <a:spLocks noChangeShapeType="1"/>
          </p:cNvSpPr>
          <p:nvPr/>
        </p:nvSpPr>
        <p:spPr bwMode="auto">
          <a:xfrm flipV="1">
            <a:off x="2895600" y="5029200"/>
            <a:ext cx="3505200" cy="4572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58403" name="Rectangle 4"/>
          <p:cNvSpPr>
            <a:spLocks noChangeArrowheads="1"/>
          </p:cNvSpPr>
          <p:nvPr/>
        </p:nvSpPr>
        <p:spPr bwMode="auto">
          <a:xfrm>
            <a:off x="6477000" y="47244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58404" name="Line 5"/>
          <p:cNvSpPr>
            <a:spLocks noChangeShapeType="1"/>
          </p:cNvSpPr>
          <p:nvPr/>
        </p:nvSpPr>
        <p:spPr bwMode="auto">
          <a:xfrm>
            <a:off x="7162800" y="47244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8405" name="Line 6"/>
          <p:cNvSpPr>
            <a:spLocks noChangeShapeType="1"/>
          </p:cNvSpPr>
          <p:nvPr/>
        </p:nvSpPr>
        <p:spPr bwMode="auto">
          <a:xfrm>
            <a:off x="7924800" y="47244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8406" name="Text Box 7"/>
          <p:cNvSpPr txBox="1">
            <a:spLocks noChangeArrowheads="1"/>
          </p:cNvSpPr>
          <p:nvPr/>
        </p:nvSpPr>
        <p:spPr bwMode="auto">
          <a:xfrm>
            <a:off x="6553200"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58407" name="Text Box 8"/>
          <p:cNvSpPr txBox="1">
            <a:spLocks noChangeArrowheads="1"/>
          </p:cNvSpPr>
          <p:nvPr/>
        </p:nvSpPr>
        <p:spPr bwMode="auto">
          <a:xfrm>
            <a:off x="7362825"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58408" name="Text Box 9"/>
          <p:cNvSpPr txBox="1">
            <a:spLocks noChangeArrowheads="1"/>
          </p:cNvSpPr>
          <p:nvPr/>
        </p:nvSpPr>
        <p:spPr bwMode="auto">
          <a:xfrm>
            <a:off x="8001000"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Tree>
    <p:extLst>
      <p:ext uri="{BB962C8B-B14F-4D97-AF65-F5344CB8AC3E}">
        <p14:creationId xmlns:p14="http://schemas.microsoft.com/office/powerpoint/2010/main" val="1281028310"/>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4"/>
          <p:cNvSpPr>
            <a:spLocks noChangeArrowheads="1"/>
          </p:cNvSpPr>
          <p:nvPr/>
        </p:nvSpPr>
        <p:spPr bwMode="auto">
          <a:xfrm>
            <a:off x="6810375" y="23622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60419" name="Line 5"/>
          <p:cNvSpPr>
            <a:spLocks noChangeShapeType="1"/>
          </p:cNvSpPr>
          <p:nvPr/>
        </p:nvSpPr>
        <p:spPr bwMode="auto">
          <a:xfrm>
            <a:off x="7496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0420" name="Line 6"/>
          <p:cNvSpPr>
            <a:spLocks noChangeShapeType="1"/>
          </p:cNvSpPr>
          <p:nvPr/>
        </p:nvSpPr>
        <p:spPr bwMode="auto">
          <a:xfrm>
            <a:off x="8258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0421" name="Text Box 7"/>
          <p:cNvSpPr txBox="1">
            <a:spLocks noChangeArrowheads="1"/>
          </p:cNvSpPr>
          <p:nvPr/>
        </p:nvSpPr>
        <p:spPr bwMode="auto">
          <a:xfrm>
            <a:off x="68865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60422" name="Text Box 8"/>
          <p:cNvSpPr txBox="1">
            <a:spLocks noChangeArrowheads="1"/>
          </p:cNvSpPr>
          <p:nvPr/>
        </p:nvSpPr>
        <p:spPr bwMode="auto">
          <a:xfrm>
            <a:off x="7696200"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60423" name="Text Box 9"/>
          <p:cNvSpPr txBox="1">
            <a:spLocks noChangeArrowheads="1"/>
          </p:cNvSpPr>
          <p:nvPr/>
        </p:nvSpPr>
        <p:spPr bwMode="auto">
          <a:xfrm>
            <a:off x="83343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60424" name="Line 14"/>
          <p:cNvSpPr>
            <a:spLocks noChangeShapeType="1"/>
          </p:cNvSpPr>
          <p:nvPr/>
        </p:nvSpPr>
        <p:spPr bwMode="auto">
          <a:xfrm>
            <a:off x="2971800" y="2438400"/>
            <a:ext cx="3838575"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75113" name="Group 9"/>
          <p:cNvGraphicFramePr>
            <a:graphicFrameLocks noGrp="1"/>
          </p:cNvGraphicFramePr>
          <p:nvPr>
            <p:ph/>
            <p:extLst>
              <p:ext uri="{D42A27DB-BD31-4B8C-83A1-F6EECF244321}">
                <p14:modId xmlns:p14="http://schemas.microsoft.com/office/powerpoint/2010/main" val="363944814"/>
              </p:ext>
            </p:extLst>
          </p:nvPr>
        </p:nvGraphicFramePr>
        <p:xfrm>
          <a:off x="304800" y="1676400"/>
          <a:ext cx="3352800" cy="1066800"/>
        </p:xfrm>
        <a:graphic>
          <a:graphicData uri="http://schemas.openxmlformats.org/drawingml/2006/table">
            <a:tbl>
              <a:tblPr/>
              <a:tblGrid>
                <a:gridCol w="1676400">
                  <a:extLst>
                    <a:ext uri="{9D8B030D-6E8A-4147-A177-3AD203B41FA5}">
                      <a16:colId xmlns:a16="http://schemas.microsoft.com/office/drawing/2014/main" val="20000"/>
                    </a:ext>
                  </a:extLst>
                </a:gridCol>
                <a:gridCol w="16764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60436"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75125" name="Group 21"/>
          <p:cNvGraphicFramePr>
            <a:graphicFrameLocks noGrp="1"/>
          </p:cNvGraphicFramePr>
          <p:nvPr>
            <p:extLst>
              <p:ext uri="{D42A27DB-BD31-4B8C-83A1-F6EECF244321}">
                <p14:modId xmlns:p14="http://schemas.microsoft.com/office/powerpoint/2010/main" val="3162006851"/>
              </p:ext>
            </p:extLst>
          </p:nvPr>
        </p:nvGraphicFramePr>
        <p:xfrm>
          <a:off x="609600" y="4648200"/>
          <a:ext cx="3200400" cy="1066800"/>
        </p:xfrm>
        <a:graphic>
          <a:graphicData uri="http://schemas.openxmlformats.org/drawingml/2006/table">
            <a:tbl>
              <a:tblPr/>
              <a:tblGrid>
                <a:gridCol w="16002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60448"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a:solidFill>
                  <a:schemeClr val="tx1"/>
                </a:solidFill>
              </a:rPr>
              <a:t>my_fun</a:t>
            </a:r>
            <a:r>
              <a:rPr lang="en-US" dirty="0">
                <a:solidFill>
                  <a:schemeClr val="tx1"/>
                </a:solidFill>
              </a:rPr>
              <a:t> Namespace</a:t>
            </a:r>
          </a:p>
        </p:txBody>
      </p:sp>
      <p:sp>
        <p:nvSpPr>
          <p:cNvPr id="60449" name="Line 14"/>
          <p:cNvSpPr>
            <a:spLocks noChangeShapeType="1"/>
          </p:cNvSpPr>
          <p:nvPr/>
        </p:nvSpPr>
        <p:spPr bwMode="auto">
          <a:xfrm flipV="1">
            <a:off x="2895600" y="5105400"/>
            <a:ext cx="3200400" cy="3810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60451" name="Rectangle 4"/>
          <p:cNvSpPr>
            <a:spLocks noChangeArrowheads="1"/>
          </p:cNvSpPr>
          <p:nvPr/>
        </p:nvSpPr>
        <p:spPr bwMode="auto">
          <a:xfrm>
            <a:off x="6172200" y="4724400"/>
            <a:ext cx="28194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60452" name="Line 5"/>
          <p:cNvSpPr>
            <a:spLocks noChangeShapeType="1"/>
          </p:cNvSpPr>
          <p:nvPr/>
        </p:nvSpPr>
        <p:spPr bwMode="auto">
          <a:xfrm>
            <a:off x="6858000" y="47244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0453" name="Line 6"/>
          <p:cNvSpPr>
            <a:spLocks noChangeShapeType="1"/>
          </p:cNvSpPr>
          <p:nvPr/>
        </p:nvSpPr>
        <p:spPr bwMode="auto">
          <a:xfrm>
            <a:off x="7620000" y="47244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0454" name="Text Box 7"/>
          <p:cNvSpPr txBox="1">
            <a:spLocks noChangeArrowheads="1"/>
          </p:cNvSpPr>
          <p:nvPr/>
        </p:nvSpPr>
        <p:spPr bwMode="auto">
          <a:xfrm>
            <a:off x="6248400"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60455" name="Text Box 8"/>
          <p:cNvSpPr txBox="1">
            <a:spLocks noChangeArrowheads="1"/>
          </p:cNvSpPr>
          <p:nvPr/>
        </p:nvSpPr>
        <p:spPr bwMode="auto">
          <a:xfrm>
            <a:off x="7058025"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60456" name="Text Box 9"/>
          <p:cNvSpPr txBox="1">
            <a:spLocks noChangeArrowheads="1"/>
          </p:cNvSpPr>
          <p:nvPr/>
        </p:nvSpPr>
        <p:spPr bwMode="auto">
          <a:xfrm>
            <a:off x="7696200"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60457" name="Line 6"/>
          <p:cNvSpPr>
            <a:spLocks noChangeShapeType="1"/>
          </p:cNvSpPr>
          <p:nvPr/>
        </p:nvSpPr>
        <p:spPr bwMode="auto">
          <a:xfrm>
            <a:off x="8305800" y="47244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0458" name="Text Box 9"/>
          <p:cNvSpPr txBox="1">
            <a:spLocks noChangeArrowheads="1"/>
          </p:cNvSpPr>
          <p:nvPr/>
        </p:nvSpPr>
        <p:spPr bwMode="auto">
          <a:xfrm>
            <a:off x="8382000"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rgbClr val="FF0000"/>
                </a:solidFill>
              </a:rPr>
              <a:t>4</a:t>
            </a:r>
          </a:p>
        </p:txBody>
      </p:sp>
    </p:spTree>
    <p:extLst>
      <p:ext uri="{BB962C8B-B14F-4D97-AF65-F5344CB8AC3E}">
        <p14:creationId xmlns:p14="http://schemas.microsoft.com/office/powerpoint/2010/main" val="3561839854"/>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Footer Placeholder 3"/>
          <p:cNvSpPr txBox="1">
            <a:spLocks noGrp="1"/>
          </p:cNvSpPr>
          <p:nvPr/>
        </p:nvSpPr>
        <p:spPr bwMode="auto">
          <a:xfrm>
            <a:off x="3581400" y="6172200"/>
            <a:ext cx="2590800" cy="457200"/>
          </a:xfrm>
          <a:prstGeom prst="rect">
            <a:avLst/>
          </a:prstGeom>
          <a:noFill/>
          <a:ln w="9525">
            <a:noFill/>
            <a:miter lim="800000"/>
            <a:headEnd/>
            <a:tailEnd/>
          </a:ln>
        </p:spPr>
        <p:txBody>
          <a:bodyPr anchor="b">
            <a:prstTxWarp prst="textNoShape">
              <a:avLst/>
            </a:prstTxWarp>
          </a:bodyPr>
          <a:lstStyle/>
          <a:p>
            <a:pPr algn="ctr" eaLnBrk="1" hangingPunct="1"/>
            <a:r>
              <a:rPr lang="en-US" sz="1400">
                <a:solidFill>
                  <a:schemeClr val="tx1"/>
                </a:solidFill>
              </a:rPr>
              <a:t>More Functions</a:t>
            </a:r>
          </a:p>
        </p:txBody>
      </p:sp>
      <p:sp>
        <p:nvSpPr>
          <p:cNvPr id="62467" name="Rectangle 1026"/>
          <p:cNvSpPr>
            <a:spLocks noGrp="1" noChangeArrowheads="1"/>
          </p:cNvSpPr>
          <p:nvPr>
            <p:ph type="title" idx="4294967295"/>
          </p:nvPr>
        </p:nvSpPr>
        <p:spPr>
          <a:xfrm>
            <a:off x="0" y="457200"/>
            <a:ext cx="8229600" cy="1371600"/>
          </a:xfrm>
          <a:prstGeom prst="rect">
            <a:avLst/>
          </a:prstGeom>
        </p:spPr>
        <p:txBody>
          <a:bodyPr/>
          <a:lstStyle/>
          <a:p>
            <a:pPr eaLnBrk="1" hangingPunct="1"/>
            <a:r>
              <a:rPr lang="en-US">
                <a:ea typeface="ＭＳ Ｐゴシック" pitchFamily="-107" charset="-128"/>
                <a:cs typeface="ＭＳ Ｐゴシック" pitchFamily="-107" charset="-128"/>
              </a:rPr>
              <a:t>Example</a:t>
            </a:r>
          </a:p>
        </p:txBody>
      </p:sp>
      <p:sp>
        <p:nvSpPr>
          <p:cNvPr id="62468" name="Rectangle 1027"/>
          <p:cNvSpPr>
            <a:spLocks noGrp="1" noChangeArrowheads="1"/>
          </p:cNvSpPr>
          <p:nvPr>
            <p:ph type="body" idx="4294967295"/>
          </p:nvPr>
        </p:nvSpPr>
        <p:spPr>
          <a:xfrm>
            <a:off x="0" y="1981200"/>
            <a:ext cx="8229600" cy="3886200"/>
          </a:xfrm>
          <a:prstGeom prst="rect">
            <a:avLst/>
          </a:prstGeom>
        </p:spPr>
        <p:txBody>
          <a:bodyPr/>
          <a:lstStyle/>
          <a:p>
            <a:pPr eaLnBrk="1" hangingPunct="1">
              <a:lnSpc>
                <a:spcPct val="90000"/>
              </a:lnSpc>
              <a:buFont typeface="Wingdings" pitchFamily="-107" charset="2"/>
              <a:buNone/>
            </a:pPr>
            <a:r>
              <a:rPr lang="en-US" dirty="0" err="1">
                <a:solidFill>
                  <a:srgbClr val="2D2D8A"/>
                </a:solidFill>
                <a:latin typeface="Courier New"/>
                <a:ea typeface="ＭＳ Ｐゴシック" pitchFamily="-107" charset="-128"/>
                <a:cs typeface="Courier New"/>
              </a:rPr>
              <a:t>def</a:t>
            </a:r>
            <a:r>
              <a:rPr lang="en-US" dirty="0">
                <a:solidFill>
                  <a:srgbClr val="2D2D8A"/>
                </a:solidFill>
                <a:latin typeface="Courier New"/>
                <a:ea typeface="ＭＳ Ｐゴシック" pitchFamily="-107" charset="-128"/>
                <a:cs typeface="Courier New"/>
              </a:rPr>
              <a:t> </a:t>
            </a:r>
            <a:r>
              <a:rPr lang="en-US" dirty="0" err="1">
                <a:solidFill>
                  <a:srgbClr val="2D2D8A"/>
                </a:solidFill>
                <a:latin typeface="Courier New"/>
                <a:ea typeface="ＭＳ Ｐゴシック" pitchFamily="-107" charset="-128"/>
                <a:cs typeface="Courier New"/>
              </a:rPr>
              <a:t>my_fun</a:t>
            </a:r>
            <a:r>
              <a:rPr lang="en-US" dirty="0">
                <a:solidFill>
                  <a:srgbClr val="2D2D8A"/>
                </a:solidFill>
                <a:latin typeface="Courier New"/>
                <a:ea typeface="ＭＳ Ｐゴシック" pitchFamily="-107" charset="-128"/>
                <a:cs typeface="Courier New"/>
              </a:rPr>
              <a:t> (</a:t>
            </a:r>
            <a:r>
              <a:rPr lang="en-US" dirty="0" err="1">
                <a:solidFill>
                  <a:srgbClr val="2D2D8A"/>
                </a:solidFill>
                <a:latin typeface="Courier New"/>
                <a:ea typeface="ＭＳ Ｐゴシック" pitchFamily="-107" charset="-128"/>
                <a:cs typeface="Courier New"/>
              </a:rPr>
              <a:t>param</a:t>
            </a:r>
            <a:r>
              <a:rPr lang="en-US" dirty="0">
                <a:solidFill>
                  <a:srgbClr val="2D2D8A"/>
                </a:solidFill>
                <a:latin typeface="Courier New"/>
                <a:ea typeface="ＭＳ Ｐゴシック" pitchFamily="-107" charset="-128"/>
                <a:cs typeface="Courier New"/>
              </a:rPr>
              <a:t>):</a:t>
            </a:r>
          </a:p>
          <a:p>
            <a:pPr eaLnBrk="1" hangingPunct="1">
              <a:lnSpc>
                <a:spcPct val="90000"/>
              </a:lnSpc>
              <a:buFont typeface="Wingdings" pitchFamily="-107" charset="2"/>
              <a:buNone/>
            </a:pPr>
            <a:r>
              <a:rPr lang="en-US" dirty="0">
                <a:solidFill>
                  <a:srgbClr val="FF0000"/>
                </a:solidFill>
                <a:latin typeface="Courier New"/>
                <a:ea typeface="ＭＳ Ｐゴシック" pitchFamily="-107" charset="-128"/>
                <a:cs typeface="Courier New"/>
              </a:rPr>
              <a:t>    </a:t>
            </a:r>
            <a:r>
              <a:rPr lang="en-US" dirty="0" err="1">
                <a:solidFill>
                  <a:srgbClr val="FF0000"/>
                </a:solidFill>
                <a:latin typeface="Courier New"/>
                <a:ea typeface="ＭＳ Ｐゴシック" pitchFamily="-107" charset="-128"/>
                <a:cs typeface="Courier New"/>
              </a:rPr>
              <a:t>param</a:t>
            </a:r>
            <a:r>
              <a:rPr lang="en-US" dirty="0">
                <a:solidFill>
                  <a:srgbClr val="FF0000"/>
                </a:solidFill>
                <a:latin typeface="Courier New"/>
                <a:ea typeface="ＭＳ Ｐゴシック" pitchFamily="-107" charset="-128"/>
                <a:cs typeface="Courier New"/>
              </a:rPr>
              <a:t>=param.append(4)</a:t>
            </a:r>
          </a:p>
          <a:p>
            <a:pPr eaLnBrk="1" hangingPunct="1">
              <a:lnSpc>
                <a:spcPct val="90000"/>
              </a:lnSpc>
              <a:buFont typeface="Wingdings" pitchFamily="-107" charset="2"/>
              <a:buNone/>
            </a:pPr>
            <a:r>
              <a:rPr lang="en-US" dirty="0">
                <a:solidFill>
                  <a:srgbClr val="2D2D8A"/>
                </a:solidFill>
                <a:latin typeface="Courier New"/>
                <a:ea typeface="ＭＳ Ｐゴシック" pitchFamily="-107" charset="-128"/>
                <a:cs typeface="Courier New"/>
              </a:rPr>
              <a:t>    return </a:t>
            </a:r>
            <a:r>
              <a:rPr lang="en-US" dirty="0" err="1">
                <a:solidFill>
                  <a:srgbClr val="2D2D8A"/>
                </a:solidFill>
                <a:latin typeface="Courier New"/>
                <a:ea typeface="ＭＳ Ｐゴシック" pitchFamily="-107" charset="-128"/>
                <a:cs typeface="Courier New"/>
              </a:rPr>
              <a:t>param</a:t>
            </a:r>
            <a:endParaRPr lang="en-US"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endParaRPr lang="en-US"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r>
              <a:rPr lang="en-US" dirty="0" err="1">
                <a:solidFill>
                  <a:srgbClr val="2D2D8A"/>
                </a:solidFill>
                <a:latin typeface="Courier New"/>
                <a:ea typeface="ＭＳ Ｐゴシック" pitchFamily="-107" charset="-128"/>
                <a:cs typeface="Courier New"/>
              </a:rPr>
              <a:t>my_list</a:t>
            </a:r>
            <a:r>
              <a:rPr lang="en-US" dirty="0">
                <a:solidFill>
                  <a:srgbClr val="2D2D8A"/>
                </a:solidFill>
                <a:latin typeface="Courier New"/>
                <a:ea typeface="ＭＳ Ｐゴシック" pitchFamily="-107" charset="-128"/>
                <a:cs typeface="Courier New"/>
              </a:rPr>
              <a:t> = [1,2,3]</a:t>
            </a:r>
          </a:p>
          <a:p>
            <a:pPr eaLnBrk="1" hangingPunct="1">
              <a:lnSpc>
                <a:spcPct val="90000"/>
              </a:lnSpc>
              <a:buFont typeface="Wingdings" pitchFamily="-107" charset="2"/>
              <a:buNone/>
            </a:pPr>
            <a:r>
              <a:rPr lang="en-US" dirty="0" err="1">
                <a:solidFill>
                  <a:srgbClr val="2D2D8A"/>
                </a:solidFill>
                <a:latin typeface="Courier New"/>
                <a:ea typeface="ＭＳ Ｐゴシック" pitchFamily="-107" charset="-128"/>
                <a:cs typeface="Courier New"/>
              </a:rPr>
              <a:t>new_list</a:t>
            </a:r>
            <a:r>
              <a:rPr lang="en-US" dirty="0">
                <a:solidFill>
                  <a:srgbClr val="2D2D8A"/>
                </a:solidFill>
                <a:latin typeface="Courier New"/>
                <a:ea typeface="ＭＳ Ｐゴシック" pitchFamily="-107" charset="-128"/>
                <a:cs typeface="Courier New"/>
              </a:rPr>
              <a:t> = </a:t>
            </a:r>
            <a:r>
              <a:rPr lang="en-US" dirty="0" err="1">
                <a:solidFill>
                  <a:srgbClr val="2D2D8A"/>
                </a:solidFill>
                <a:latin typeface="Courier New"/>
                <a:ea typeface="ＭＳ Ｐゴシック" pitchFamily="-107" charset="-128"/>
                <a:cs typeface="Courier New"/>
              </a:rPr>
              <a:t>my_fun</a:t>
            </a:r>
            <a:r>
              <a:rPr lang="en-US" dirty="0">
                <a:solidFill>
                  <a:srgbClr val="2D2D8A"/>
                </a:solidFill>
                <a:latin typeface="Courier New"/>
                <a:ea typeface="ＭＳ Ｐゴシック" pitchFamily="-107" charset="-128"/>
                <a:cs typeface="Courier New"/>
              </a:rPr>
              <a:t>(</a:t>
            </a:r>
            <a:r>
              <a:rPr lang="en-US" dirty="0" err="1">
                <a:solidFill>
                  <a:srgbClr val="2D2D8A"/>
                </a:solidFill>
                <a:latin typeface="Courier New"/>
                <a:ea typeface="ＭＳ Ｐゴシック" pitchFamily="-107" charset="-128"/>
                <a:cs typeface="Courier New"/>
              </a:rPr>
              <a:t>my_list</a:t>
            </a:r>
            <a:r>
              <a:rPr lang="en-US" dirty="0">
                <a:solidFill>
                  <a:srgbClr val="2D2D8A"/>
                </a:solidFill>
                <a:latin typeface="Courier New"/>
                <a:ea typeface="ＭＳ Ｐゴシック" pitchFamily="-107" charset="-128"/>
                <a:cs typeface="Courier New"/>
              </a:rPr>
              <a:t>)</a:t>
            </a:r>
          </a:p>
          <a:p>
            <a:pPr eaLnBrk="1" hangingPunct="1">
              <a:lnSpc>
                <a:spcPct val="90000"/>
              </a:lnSpc>
              <a:buFont typeface="Wingdings" pitchFamily="-107" charset="2"/>
              <a:buNone/>
            </a:pPr>
            <a:r>
              <a:rPr lang="en-US" dirty="0">
                <a:solidFill>
                  <a:srgbClr val="2D2D8A"/>
                </a:solidFill>
                <a:latin typeface="Courier New"/>
                <a:ea typeface="ＭＳ Ｐゴシック" pitchFamily="-107" charset="-128"/>
                <a:cs typeface="Courier New"/>
              </a:rPr>
              <a:t>print(</a:t>
            </a:r>
            <a:r>
              <a:rPr lang="en-US" dirty="0" err="1">
                <a:solidFill>
                  <a:srgbClr val="2D2D8A"/>
                </a:solidFill>
                <a:latin typeface="Courier New"/>
                <a:ea typeface="ＭＳ Ｐゴシック" pitchFamily="-107" charset="-128"/>
                <a:cs typeface="Courier New"/>
              </a:rPr>
              <a:t>my_list,new_list</a:t>
            </a:r>
            <a:r>
              <a:rPr lang="en-US" dirty="0">
                <a:solidFill>
                  <a:srgbClr val="2D2D8A"/>
                </a:solidFill>
                <a:latin typeface="Courier New"/>
                <a:ea typeface="ＭＳ Ｐゴシック" pitchFamily="-107" charset="-128"/>
                <a:cs typeface="Courier New"/>
              </a:rPr>
              <a:t>)</a:t>
            </a:r>
          </a:p>
          <a:p>
            <a:pPr eaLnBrk="1" hangingPunct="1">
              <a:lnSpc>
                <a:spcPct val="90000"/>
              </a:lnSpc>
              <a:buFont typeface="Wingdings" pitchFamily="-107" charset="2"/>
              <a:buNone/>
            </a:pPr>
            <a:endParaRPr lang="en-US" dirty="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4058919106"/>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4"/>
          <p:cNvSpPr>
            <a:spLocks noChangeArrowheads="1"/>
          </p:cNvSpPr>
          <p:nvPr/>
        </p:nvSpPr>
        <p:spPr bwMode="auto">
          <a:xfrm>
            <a:off x="6810375" y="23622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64515" name="Line 5"/>
          <p:cNvSpPr>
            <a:spLocks noChangeShapeType="1"/>
          </p:cNvSpPr>
          <p:nvPr/>
        </p:nvSpPr>
        <p:spPr bwMode="auto">
          <a:xfrm>
            <a:off x="7496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4516" name="Line 6"/>
          <p:cNvSpPr>
            <a:spLocks noChangeShapeType="1"/>
          </p:cNvSpPr>
          <p:nvPr/>
        </p:nvSpPr>
        <p:spPr bwMode="auto">
          <a:xfrm>
            <a:off x="8258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4517" name="Text Box 7"/>
          <p:cNvSpPr txBox="1">
            <a:spLocks noChangeArrowheads="1"/>
          </p:cNvSpPr>
          <p:nvPr/>
        </p:nvSpPr>
        <p:spPr bwMode="auto">
          <a:xfrm>
            <a:off x="68865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64518" name="Text Box 8"/>
          <p:cNvSpPr txBox="1">
            <a:spLocks noChangeArrowheads="1"/>
          </p:cNvSpPr>
          <p:nvPr/>
        </p:nvSpPr>
        <p:spPr bwMode="auto">
          <a:xfrm>
            <a:off x="7696200"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64519" name="Text Box 9"/>
          <p:cNvSpPr txBox="1">
            <a:spLocks noChangeArrowheads="1"/>
          </p:cNvSpPr>
          <p:nvPr/>
        </p:nvSpPr>
        <p:spPr bwMode="auto">
          <a:xfrm>
            <a:off x="83343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64520" name="Line 14"/>
          <p:cNvSpPr>
            <a:spLocks noChangeShapeType="1"/>
          </p:cNvSpPr>
          <p:nvPr/>
        </p:nvSpPr>
        <p:spPr bwMode="auto">
          <a:xfrm>
            <a:off x="2971800" y="2438400"/>
            <a:ext cx="3838575"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77161" name="Group 9"/>
          <p:cNvGraphicFramePr>
            <a:graphicFrameLocks noGrp="1"/>
          </p:cNvGraphicFramePr>
          <p:nvPr>
            <p:ph/>
            <p:extLst>
              <p:ext uri="{D42A27DB-BD31-4B8C-83A1-F6EECF244321}">
                <p14:modId xmlns:p14="http://schemas.microsoft.com/office/powerpoint/2010/main" val="1258636523"/>
              </p:ext>
            </p:extLst>
          </p:nvPr>
        </p:nvGraphicFramePr>
        <p:xfrm>
          <a:off x="381000" y="1676400"/>
          <a:ext cx="3200400" cy="1066800"/>
        </p:xfrm>
        <a:graphic>
          <a:graphicData uri="http://schemas.openxmlformats.org/drawingml/2006/table">
            <a:tbl>
              <a:tblPr/>
              <a:tblGrid>
                <a:gridCol w="1676400">
                  <a:extLst>
                    <a:ext uri="{9D8B030D-6E8A-4147-A177-3AD203B41FA5}">
                      <a16:colId xmlns:a16="http://schemas.microsoft.com/office/drawing/2014/main" val="20000"/>
                    </a:ext>
                  </a:extLst>
                </a:gridCol>
                <a:gridCol w="15240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64532"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77173" name="Group 21"/>
          <p:cNvGraphicFramePr>
            <a:graphicFrameLocks noGrp="1"/>
          </p:cNvGraphicFramePr>
          <p:nvPr>
            <p:extLst>
              <p:ext uri="{D42A27DB-BD31-4B8C-83A1-F6EECF244321}">
                <p14:modId xmlns:p14="http://schemas.microsoft.com/office/powerpoint/2010/main" val="1392810453"/>
              </p:ext>
            </p:extLst>
          </p:nvPr>
        </p:nvGraphicFramePr>
        <p:xfrm>
          <a:off x="609600" y="4648200"/>
          <a:ext cx="3200400" cy="1066800"/>
        </p:xfrm>
        <a:graphic>
          <a:graphicData uri="http://schemas.openxmlformats.org/drawingml/2006/table">
            <a:tbl>
              <a:tblPr/>
              <a:tblGrid>
                <a:gridCol w="16002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64544"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a:solidFill>
                  <a:schemeClr val="tx1"/>
                </a:solidFill>
              </a:rPr>
              <a:t>my_fun</a:t>
            </a:r>
            <a:r>
              <a:rPr lang="en-US" dirty="0">
                <a:solidFill>
                  <a:schemeClr val="tx1"/>
                </a:solidFill>
              </a:rPr>
              <a:t> Namespace</a:t>
            </a:r>
          </a:p>
        </p:txBody>
      </p:sp>
      <p:sp>
        <p:nvSpPr>
          <p:cNvPr id="64545" name="Line 14"/>
          <p:cNvSpPr>
            <a:spLocks noChangeShapeType="1"/>
          </p:cNvSpPr>
          <p:nvPr/>
        </p:nvSpPr>
        <p:spPr bwMode="auto">
          <a:xfrm flipV="1">
            <a:off x="2895600" y="3048000"/>
            <a:ext cx="3886200" cy="24384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Tree>
    <p:extLst>
      <p:ext uri="{BB962C8B-B14F-4D97-AF65-F5344CB8AC3E}">
        <p14:creationId xmlns:p14="http://schemas.microsoft.com/office/powerpoint/2010/main" val="3084986844"/>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4"/>
          <p:cNvSpPr>
            <a:spLocks noChangeArrowheads="1"/>
          </p:cNvSpPr>
          <p:nvPr/>
        </p:nvSpPr>
        <p:spPr bwMode="auto">
          <a:xfrm>
            <a:off x="6172200" y="2514600"/>
            <a:ext cx="28194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66563" name="Line 5"/>
          <p:cNvSpPr>
            <a:spLocks noChangeShapeType="1"/>
          </p:cNvSpPr>
          <p:nvPr/>
        </p:nvSpPr>
        <p:spPr bwMode="auto">
          <a:xfrm>
            <a:off x="6858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6564" name="Line 6"/>
          <p:cNvSpPr>
            <a:spLocks noChangeShapeType="1"/>
          </p:cNvSpPr>
          <p:nvPr/>
        </p:nvSpPr>
        <p:spPr bwMode="auto">
          <a:xfrm>
            <a:off x="7620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6565" name="Text Box 7"/>
          <p:cNvSpPr txBox="1">
            <a:spLocks noChangeArrowheads="1"/>
          </p:cNvSpPr>
          <p:nvPr/>
        </p:nvSpPr>
        <p:spPr bwMode="auto">
          <a:xfrm>
            <a:off x="62484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66566" name="Text Box 8"/>
          <p:cNvSpPr txBox="1">
            <a:spLocks noChangeArrowheads="1"/>
          </p:cNvSpPr>
          <p:nvPr/>
        </p:nvSpPr>
        <p:spPr bwMode="auto">
          <a:xfrm>
            <a:off x="7058025"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66567" name="Text Box 9"/>
          <p:cNvSpPr txBox="1">
            <a:spLocks noChangeArrowheads="1"/>
          </p:cNvSpPr>
          <p:nvPr/>
        </p:nvSpPr>
        <p:spPr bwMode="auto">
          <a:xfrm>
            <a:off x="76962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66568" name="Line 14"/>
          <p:cNvSpPr>
            <a:spLocks noChangeShapeType="1"/>
          </p:cNvSpPr>
          <p:nvPr/>
        </p:nvSpPr>
        <p:spPr bwMode="auto">
          <a:xfrm>
            <a:off x="2971800" y="2438400"/>
            <a:ext cx="3276600"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81257" name="Group 9"/>
          <p:cNvGraphicFramePr>
            <a:graphicFrameLocks noGrp="1"/>
          </p:cNvGraphicFramePr>
          <p:nvPr>
            <p:ph/>
            <p:extLst>
              <p:ext uri="{D42A27DB-BD31-4B8C-83A1-F6EECF244321}">
                <p14:modId xmlns:p14="http://schemas.microsoft.com/office/powerpoint/2010/main" val="1156167484"/>
              </p:ext>
            </p:extLst>
          </p:nvPr>
        </p:nvGraphicFramePr>
        <p:xfrm>
          <a:off x="457200" y="1676400"/>
          <a:ext cx="3352800" cy="1066800"/>
        </p:xfrm>
        <a:graphic>
          <a:graphicData uri="http://schemas.openxmlformats.org/drawingml/2006/table">
            <a:tbl>
              <a:tblPr/>
              <a:tblGrid>
                <a:gridCol w="1676400">
                  <a:extLst>
                    <a:ext uri="{9D8B030D-6E8A-4147-A177-3AD203B41FA5}">
                      <a16:colId xmlns:a16="http://schemas.microsoft.com/office/drawing/2014/main" val="20000"/>
                    </a:ext>
                  </a:extLst>
                </a:gridCol>
                <a:gridCol w="16764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66580"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81269" name="Group 21"/>
          <p:cNvGraphicFramePr>
            <a:graphicFrameLocks noGrp="1"/>
          </p:cNvGraphicFramePr>
          <p:nvPr>
            <p:extLst>
              <p:ext uri="{D42A27DB-BD31-4B8C-83A1-F6EECF244321}">
                <p14:modId xmlns:p14="http://schemas.microsoft.com/office/powerpoint/2010/main" val="3753410013"/>
              </p:ext>
            </p:extLst>
          </p:nvPr>
        </p:nvGraphicFramePr>
        <p:xfrm>
          <a:off x="609600" y="4648200"/>
          <a:ext cx="3200400" cy="1066800"/>
        </p:xfrm>
        <a:graphic>
          <a:graphicData uri="http://schemas.openxmlformats.org/drawingml/2006/table">
            <a:tbl>
              <a:tblPr/>
              <a:tblGrid>
                <a:gridCol w="16002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66592"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a:solidFill>
                  <a:schemeClr val="tx1"/>
                </a:solidFill>
              </a:rPr>
              <a:t>my_fun</a:t>
            </a:r>
            <a:r>
              <a:rPr lang="en-US" dirty="0">
                <a:solidFill>
                  <a:schemeClr val="tx1"/>
                </a:solidFill>
              </a:rPr>
              <a:t> Namespace</a:t>
            </a:r>
          </a:p>
        </p:txBody>
      </p:sp>
      <p:sp>
        <p:nvSpPr>
          <p:cNvPr id="66593" name="Line 14"/>
          <p:cNvSpPr>
            <a:spLocks noChangeShapeType="1"/>
          </p:cNvSpPr>
          <p:nvPr/>
        </p:nvSpPr>
        <p:spPr bwMode="auto">
          <a:xfrm flipV="1">
            <a:off x="2895600" y="2971800"/>
            <a:ext cx="3276600" cy="2514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66595" name="Line 6"/>
          <p:cNvSpPr>
            <a:spLocks noChangeShapeType="1"/>
          </p:cNvSpPr>
          <p:nvPr/>
        </p:nvSpPr>
        <p:spPr bwMode="auto">
          <a:xfrm>
            <a:off x="83058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6596" name="Text Box 9"/>
          <p:cNvSpPr txBox="1">
            <a:spLocks noChangeArrowheads="1"/>
          </p:cNvSpPr>
          <p:nvPr/>
        </p:nvSpPr>
        <p:spPr bwMode="auto">
          <a:xfrm>
            <a:off x="83820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rgbClr val="FF0000"/>
                </a:solidFill>
              </a:rPr>
              <a:t>4</a:t>
            </a:r>
          </a:p>
        </p:txBody>
      </p:sp>
    </p:spTree>
    <p:extLst>
      <p:ext uri="{BB962C8B-B14F-4D97-AF65-F5344CB8AC3E}">
        <p14:creationId xmlns:p14="http://schemas.microsoft.com/office/powerpoint/2010/main" val="2130327673"/>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4"/>
          <p:cNvSpPr>
            <a:spLocks noChangeArrowheads="1"/>
          </p:cNvSpPr>
          <p:nvPr/>
        </p:nvSpPr>
        <p:spPr bwMode="auto">
          <a:xfrm>
            <a:off x="6172200" y="2514600"/>
            <a:ext cx="28194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68611" name="Line 5"/>
          <p:cNvSpPr>
            <a:spLocks noChangeShapeType="1"/>
          </p:cNvSpPr>
          <p:nvPr/>
        </p:nvSpPr>
        <p:spPr bwMode="auto">
          <a:xfrm>
            <a:off x="6858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8612" name="Line 6"/>
          <p:cNvSpPr>
            <a:spLocks noChangeShapeType="1"/>
          </p:cNvSpPr>
          <p:nvPr/>
        </p:nvSpPr>
        <p:spPr bwMode="auto">
          <a:xfrm>
            <a:off x="7620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8613" name="Text Box 7"/>
          <p:cNvSpPr txBox="1">
            <a:spLocks noChangeArrowheads="1"/>
          </p:cNvSpPr>
          <p:nvPr/>
        </p:nvSpPr>
        <p:spPr bwMode="auto">
          <a:xfrm>
            <a:off x="62484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68614" name="Text Box 8"/>
          <p:cNvSpPr txBox="1">
            <a:spLocks noChangeArrowheads="1"/>
          </p:cNvSpPr>
          <p:nvPr/>
        </p:nvSpPr>
        <p:spPr bwMode="auto">
          <a:xfrm>
            <a:off x="7058025"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68615" name="Text Box 9"/>
          <p:cNvSpPr txBox="1">
            <a:spLocks noChangeArrowheads="1"/>
          </p:cNvSpPr>
          <p:nvPr/>
        </p:nvSpPr>
        <p:spPr bwMode="auto">
          <a:xfrm>
            <a:off x="76962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68616" name="Line 14"/>
          <p:cNvSpPr>
            <a:spLocks noChangeShapeType="1"/>
          </p:cNvSpPr>
          <p:nvPr/>
        </p:nvSpPr>
        <p:spPr bwMode="auto">
          <a:xfrm>
            <a:off x="2971800" y="2438400"/>
            <a:ext cx="3276600"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83305" name="Group 9"/>
          <p:cNvGraphicFramePr>
            <a:graphicFrameLocks noGrp="1"/>
          </p:cNvGraphicFramePr>
          <p:nvPr>
            <p:ph/>
            <p:extLst>
              <p:ext uri="{D42A27DB-BD31-4B8C-83A1-F6EECF244321}">
                <p14:modId xmlns:p14="http://schemas.microsoft.com/office/powerpoint/2010/main" val="892192889"/>
              </p:ext>
            </p:extLst>
          </p:nvPr>
        </p:nvGraphicFramePr>
        <p:xfrm>
          <a:off x="457200" y="1676400"/>
          <a:ext cx="3352800" cy="1066800"/>
        </p:xfrm>
        <a:graphic>
          <a:graphicData uri="http://schemas.openxmlformats.org/drawingml/2006/table">
            <a:tbl>
              <a:tblPr/>
              <a:tblGrid>
                <a:gridCol w="1676400">
                  <a:extLst>
                    <a:ext uri="{9D8B030D-6E8A-4147-A177-3AD203B41FA5}">
                      <a16:colId xmlns:a16="http://schemas.microsoft.com/office/drawing/2014/main" val="20000"/>
                    </a:ext>
                  </a:extLst>
                </a:gridCol>
                <a:gridCol w="16764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68628"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83317" name="Group 21"/>
          <p:cNvGraphicFramePr>
            <a:graphicFrameLocks noGrp="1"/>
          </p:cNvGraphicFramePr>
          <p:nvPr>
            <p:extLst>
              <p:ext uri="{D42A27DB-BD31-4B8C-83A1-F6EECF244321}">
                <p14:modId xmlns:p14="http://schemas.microsoft.com/office/powerpoint/2010/main" val="3821400454"/>
              </p:ext>
            </p:extLst>
          </p:nvPr>
        </p:nvGraphicFramePr>
        <p:xfrm>
          <a:off x="609600" y="4648200"/>
          <a:ext cx="3200400" cy="1066800"/>
        </p:xfrm>
        <a:graphic>
          <a:graphicData uri="http://schemas.openxmlformats.org/drawingml/2006/table">
            <a:tbl>
              <a:tblPr/>
              <a:tblGrid>
                <a:gridCol w="16002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Courier New"/>
                          <a:ea typeface="ＭＳ Ｐゴシック" pitchFamily="-108" charset="-128"/>
                          <a:cs typeface="Courier New"/>
                        </a:rPr>
                        <a:t>None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68640"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a:solidFill>
                  <a:schemeClr val="tx1"/>
                </a:solidFill>
              </a:rPr>
              <a:t>my_fun</a:t>
            </a:r>
            <a:r>
              <a:rPr lang="en-US" dirty="0">
                <a:solidFill>
                  <a:schemeClr val="tx1"/>
                </a:solidFill>
              </a:rPr>
              <a:t> Namespace</a:t>
            </a:r>
          </a:p>
        </p:txBody>
      </p:sp>
      <p:sp>
        <p:nvSpPr>
          <p:cNvPr id="68642" name="Line 6"/>
          <p:cNvSpPr>
            <a:spLocks noChangeShapeType="1"/>
          </p:cNvSpPr>
          <p:nvPr/>
        </p:nvSpPr>
        <p:spPr bwMode="auto">
          <a:xfrm>
            <a:off x="83058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8643" name="Text Box 9"/>
          <p:cNvSpPr txBox="1">
            <a:spLocks noChangeArrowheads="1"/>
          </p:cNvSpPr>
          <p:nvPr/>
        </p:nvSpPr>
        <p:spPr bwMode="auto">
          <a:xfrm>
            <a:off x="83820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rgbClr val="FF0000"/>
                </a:solidFill>
              </a:rPr>
              <a:t>4</a:t>
            </a:r>
          </a:p>
        </p:txBody>
      </p:sp>
    </p:spTree>
    <p:extLst>
      <p:ext uri="{BB962C8B-B14F-4D97-AF65-F5344CB8AC3E}">
        <p14:creationId xmlns:p14="http://schemas.microsoft.com/office/powerpoint/2010/main" val="2246017449"/>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1026"/>
          <p:cNvSpPr>
            <a:spLocks noGrp="1" noChangeArrowheads="1"/>
          </p:cNvSpPr>
          <p:nvPr>
            <p:ph type="title"/>
          </p:nvPr>
        </p:nvSpPr>
        <p:spPr/>
        <p:txBody>
          <a:bodyPr/>
          <a:lstStyle/>
          <a:p>
            <a:r>
              <a:rPr lang="en-US"/>
              <a:t>assignment to a local</a:t>
            </a:r>
          </a:p>
        </p:txBody>
      </p:sp>
      <p:sp>
        <p:nvSpPr>
          <p:cNvPr id="70660" name="Rectangle 1027"/>
          <p:cNvSpPr>
            <a:spLocks noGrp="1" noChangeArrowheads="1"/>
          </p:cNvSpPr>
          <p:nvPr>
            <p:ph idx="1"/>
          </p:nvPr>
        </p:nvSpPr>
        <p:spPr/>
        <p:txBody>
          <a:bodyPr/>
          <a:lstStyle/>
          <a:p>
            <a:r>
              <a:rPr lang="en-US" dirty="0"/>
              <a:t>assignment creates a local variable (</a:t>
            </a:r>
            <a:r>
              <a:rPr lang="en-US" dirty="0" err="1">
                <a:solidFill>
                  <a:srgbClr val="FF0000"/>
                </a:solidFill>
              </a:rPr>
              <a:t>staðvær</a:t>
            </a:r>
            <a:r>
              <a:rPr lang="en-US" dirty="0">
                <a:solidFill>
                  <a:srgbClr val="FF0000"/>
                </a:solidFill>
              </a:rPr>
              <a:t> </a:t>
            </a:r>
            <a:r>
              <a:rPr lang="en-US" dirty="0" err="1">
                <a:solidFill>
                  <a:srgbClr val="FF0000"/>
                </a:solidFill>
              </a:rPr>
              <a:t>breyta</a:t>
            </a:r>
            <a:r>
              <a:rPr lang="en-US" dirty="0"/>
              <a:t>)</a:t>
            </a:r>
          </a:p>
          <a:p>
            <a:r>
              <a:rPr lang="en-US" dirty="0"/>
              <a:t>changes to a local variable affects only the local context, even if it is a parameter and mutable</a:t>
            </a:r>
          </a:p>
          <a:p>
            <a:r>
              <a:rPr lang="en-US" dirty="0"/>
              <a:t>If a variable is assigned locally, cannot reference it before this assignment, even if it exists in main as well</a:t>
            </a:r>
          </a:p>
        </p:txBody>
      </p:sp>
    </p:spTree>
    <p:extLst>
      <p:ext uri="{BB962C8B-B14F-4D97-AF65-F5344CB8AC3E}">
        <p14:creationId xmlns:p14="http://schemas.microsoft.com/office/powerpoint/2010/main" val="273698669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 (</a:t>
            </a:r>
            <a:r>
              <a:rPr lang="en-US" dirty="0" err="1">
                <a:solidFill>
                  <a:srgbClr val="FF0000"/>
                </a:solidFill>
              </a:rPr>
              <a:t>umbreyting</a:t>
            </a:r>
            <a:r>
              <a:rPr lang="en-US" dirty="0">
                <a:solidFill>
                  <a:srgbClr val="FF0000"/>
                </a:solidFill>
              </a:rPr>
              <a:t>/</a:t>
            </a:r>
            <a:r>
              <a:rPr lang="en-US" dirty="0" err="1">
                <a:solidFill>
                  <a:srgbClr val="FF0000"/>
                </a:solidFill>
              </a:rPr>
              <a:t>umskráning</a:t>
            </a:r>
            <a:r>
              <a:rPr lang="en-US" dirty="0"/>
              <a:t>)</a:t>
            </a:r>
          </a:p>
        </p:txBody>
      </p:sp>
      <p:sp>
        <p:nvSpPr>
          <p:cNvPr id="3" name="Content Placeholder 2"/>
          <p:cNvSpPr>
            <a:spLocks noGrp="1"/>
          </p:cNvSpPr>
          <p:nvPr>
            <p:ph idx="1"/>
          </p:nvPr>
        </p:nvSpPr>
        <p:spPr/>
        <p:txBody>
          <a:bodyPr/>
          <a:lstStyle/>
          <a:p>
            <a:pPr>
              <a:buNone/>
            </a:pPr>
            <a:r>
              <a:rPr lang="en-US" dirty="0"/>
              <a:t>Convert from string to integer</a:t>
            </a:r>
          </a:p>
          <a:p>
            <a:r>
              <a:rPr lang="en-US" dirty="0"/>
              <a:t>Python requires that you must convert a sequence of characters (</a:t>
            </a:r>
            <a:r>
              <a:rPr lang="en-US" dirty="0" err="1">
                <a:solidFill>
                  <a:srgbClr val="FF0000"/>
                </a:solidFill>
              </a:rPr>
              <a:t>stafir</a:t>
            </a:r>
            <a:r>
              <a:rPr lang="en-US" dirty="0"/>
              <a:t>) to an integer</a:t>
            </a:r>
          </a:p>
          <a:p>
            <a:r>
              <a:rPr lang="en-US" dirty="0"/>
              <a:t>Once converted, we can do math on the integers</a:t>
            </a:r>
          </a:p>
        </p:txBody>
      </p:sp>
    </p:spTree>
    <p:extLst>
      <p:ext uri="{BB962C8B-B14F-4D97-AF65-F5344CB8AC3E}">
        <p14:creationId xmlns:p14="http://schemas.microsoft.com/office/powerpoint/2010/main" val="3243461021"/>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3"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Default and Named parameters</a:t>
            </a:r>
          </a:p>
        </p:txBody>
      </p:sp>
      <p:sp>
        <p:nvSpPr>
          <p:cNvPr id="71684" name="Rectangle 3"/>
          <p:cNvSpPr>
            <a:spLocks noGrp="1" noChangeArrowheads="1"/>
          </p:cNvSpPr>
          <p:nvPr>
            <p:ph idx="1"/>
          </p:nvPr>
        </p:nvSpPr>
        <p:spPr>
          <a:xfrm>
            <a:off x="457200" y="1447800"/>
            <a:ext cx="8382000" cy="3886200"/>
          </a:xfrm>
        </p:spPr>
        <p:txBody>
          <a:bodyPr/>
          <a:lstStyle/>
          <a:p>
            <a:pPr eaLnBrk="1" hangingPunct="1">
              <a:lnSpc>
                <a:spcPct val="90000"/>
              </a:lnSpc>
              <a:buFont typeface="Wingdings" pitchFamily="-107" charset="2"/>
              <a:buNone/>
            </a:pPr>
            <a:r>
              <a:rPr lang="en-US" sz="2800" b="1" dirty="0">
                <a:solidFill>
                  <a:srgbClr val="CC3300"/>
                </a:solidFill>
                <a:latin typeface="Courier New"/>
                <a:ea typeface="ＭＳ Ｐゴシック" pitchFamily="-107" charset="-128"/>
                <a:cs typeface="Courier New"/>
              </a:rPr>
              <a:t>def</a:t>
            </a:r>
            <a:r>
              <a:rPr lang="en-US" sz="2800" dirty="0">
                <a:latin typeface="Courier New"/>
                <a:ea typeface="ＭＳ Ｐゴシック" pitchFamily="-107" charset="-128"/>
                <a:cs typeface="Courier New"/>
              </a:rPr>
              <a:t> </a:t>
            </a:r>
            <a:r>
              <a:rPr lang="en-US" sz="2800" b="1" dirty="0">
                <a:solidFill>
                  <a:schemeClr val="hlink"/>
                </a:solidFill>
                <a:latin typeface="Courier New"/>
                <a:ea typeface="ＭＳ Ｐゴシック" pitchFamily="-107" charset="-128"/>
                <a:cs typeface="Courier New"/>
              </a:rPr>
              <a:t>box</a:t>
            </a:r>
            <a:r>
              <a:rPr lang="en-US" sz="2800" dirty="0">
                <a:solidFill>
                  <a:srgbClr val="000000"/>
                </a:solidFill>
                <a:latin typeface="Courier New"/>
                <a:ea typeface="ＭＳ Ｐゴシック" pitchFamily="-107" charset="-128"/>
                <a:cs typeface="Courier New"/>
              </a:rPr>
              <a:t>(height=</a:t>
            </a:r>
            <a:r>
              <a:rPr lang="en-US" sz="2800" dirty="0">
                <a:solidFill>
                  <a:schemeClr val="hlink"/>
                </a:solidFill>
                <a:latin typeface="Courier New"/>
                <a:ea typeface="ＭＳ Ｐゴシック" pitchFamily="-107" charset="-128"/>
                <a:cs typeface="Courier New"/>
              </a:rPr>
              <a:t>10</a:t>
            </a:r>
            <a:r>
              <a:rPr lang="en-US" sz="2800" dirty="0">
                <a:solidFill>
                  <a:srgbClr val="000000"/>
                </a:solidFill>
                <a:latin typeface="Courier New"/>
                <a:ea typeface="ＭＳ Ｐゴシック" pitchFamily="-107" charset="-128"/>
                <a:cs typeface="Courier New"/>
              </a:rPr>
              <a:t>,width=</a:t>
            </a:r>
            <a:r>
              <a:rPr lang="en-US" sz="2800" dirty="0">
                <a:solidFill>
                  <a:schemeClr val="hlink"/>
                </a:solidFill>
                <a:latin typeface="Courier New"/>
                <a:ea typeface="ＭＳ Ｐゴシック" pitchFamily="-107" charset="-128"/>
                <a:cs typeface="Courier New"/>
              </a:rPr>
              <a:t>10</a:t>
            </a:r>
            <a:r>
              <a:rPr lang="en-US" sz="2800" dirty="0">
                <a:solidFill>
                  <a:srgbClr val="000000"/>
                </a:solidFill>
                <a:latin typeface="Courier New"/>
                <a:ea typeface="ＭＳ Ｐゴシック" pitchFamily="-107" charset="-128"/>
                <a:cs typeface="Courier New"/>
              </a:rPr>
              <a:t>,depth=</a:t>
            </a:r>
            <a:r>
              <a:rPr lang="en-US" sz="2800" dirty="0">
                <a:solidFill>
                  <a:schemeClr val="hlink"/>
                </a:solidFill>
                <a:latin typeface="Courier New"/>
                <a:ea typeface="ＭＳ Ｐゴシック" pitchFamily="-107" charset="-128"/>
                <a:cs typeface="Courier New"/>
              </a:rPr>
              <a:t>10</a:t>
            </a:r>
            <a:r>
              <a:rPr lang="en-US" sz="2800" dirty="0">
                <a:solidFill>
                  <a:srgbClr val="000000"/>
                </a:solidFill>
                <a:latin typeface="Courier New"/>
                <a:ea typeface="ＭＳ Ｐゴシック" pitchFamily="-107" charset="-128"/>
                <a:cs typeface="Courier New"/>
              </a:rPr>
              <a:t>,</a:t>
            </a:r>
            <a:r>
              <a:rPr lang="en-US" sz="2800" dirty="0">
                <a:latin typeface="Courier New"/>
                <a:ea typeface="ＭＳ Ｐゴシック" pitchFamily="-107" charset="-128"/>
                <a:cs typeface="Courier New"/>
              </a:rPr>
              <a:t> </a:t>
            </a:r>
            <a:r>
              <a:rPr lang="en-US" sz="2800" dirty="0">
                <a:solidFill>
                  <a:srgbClr val="000000"/>
                </a:solidFill>
                <a:latin typeface="Courier New"/>
                <a:ea typeface="ＭＳ Ｐゴシック" pitchFamily="-107" charset="-128"/>
                <a:cs typeface="Courier New"/>
              </a:rPr>
              <a:t>		color= </a:t>
            </a:r>
            <a:r>
              <a:rPr lang="en-US" sz="2800" dirty="0">
                <a:solidFill>
                  <a:schemeClr val="hlink"/>
                </a:solidFill>
                <a:latin typeface="Courier New"/>
                <a:ea typeface="ＭＳ Ｐゴシック" pitchFamily="-107" charset="-128"/>
                <a:cs typeface="Courier New"/>
              </a:rPr>
              <a:t>"blue"</a:t>
            </a:r>
            <a:r>
              <a:rPr lang="en-US" sz="2800" dirty="0">
                <a:solidFill>
                  <a:srgbClr val="808000"/>
                </a:solidFill>
                <a:latin typeface="Courier New"/>
                <a:ea typeface="ＭＳ Ｐゴシック" pitchFamily="-107" charset="-128"/>
                <a:cs typeface="Courier New"/>
              </a:rPr>
              <a:t> </a:t>
            </a:r>
            <a:r>
              <a:rPr lang="en-US" sz="2800" dirty="0">
                <a:solidFill>
                  <a:srgbClr val="000000"/>
                </a:solidFill>
                <a:latin typeface="Courier New"/>
                <a:ea typeface="ＭＳ Ｐゴシック" pitchFamily="-107" charset="-128"/>
                <a:cs typeface="Courier New"/>
              </a:rPr>
              <a:t>):</a:t>
            </a:r>
            <a:br>
              <a:rPr lang="en-US" sz="2800" dirty="0">
                <a:latin typeface="Courier New"/>
                <a:ea typeface="ＭＳ Ｐゴシック" pitchFamily="-107" charset="-128"/>
                <a:cs typeface="Courier New"/>
              </a:rPr>
            </a:br>
            <a:r>
              <a:rPr lang="en-US" sz="2800" dirty="0">
                <a:latin typeface="Courier New"/>
                <a:ea typeface="ＭＳ Ｐゴシック" pitchFamily="-107" charset="-128"/>
                <a:cs typeface="Courier New"/>
              </a:rPr>
              <a:t>        </a:t>
            </a:r>
            <a:r>
              <a:rPr lang="en-US" sz="2800" dirty="0">
                <a:solidFill>
                  <a:srgbClr val="000000"/>
                </a:solidFill>
                <a:latin typeface="Courier New"/>
                <a:ea typeface="ＭＳ Ｐゴシック" pitchFamily="-107" charset="-128"/>
                <a:cs typeface="Courier New"/>
              </a:rPr>
              <a:t>...</a:t>
            </a:r>
            <a:r>
              <a:rPr lang="en-US" sz="2800" dirty="0">
                <a:latin typeface="Courier New"/>
                <a:ea typeface="ＭＳ Ｐゴシック" pitchFamily="-107" charset="-128"/>
                <a:cs typeface="Courier New"/>
              </a:rPr>
              <a:t> </a:t>
            </a:r>
            <a:r>
              <a:rPr lang="en-US" sz="2800" i="1" dirty="0">
                <a:solidFill>
                  <a:srgbClr val="000000"/>
                </a:solidFill>
                <a:latin typeface="Courier New"/>
                <a:ea typeface="ＭＳ Ｐゴシック" pitchFamily="-107" charset="-128"/>
                <a:cs typeface="Courier New"/>
              </a:rPr>
              <a:t>do</a:t>
            </a:r>
            <a:r>
              <a:rPr lang="en-US" sz="2800" i="1" dirty="0">
                <a:latin typeface="Courier New"/>
                <a:ea typeface="ＭＳ Ｐゴシック" pitchFamily="-107" charset="-128"/>
                <a:cs typeface="Courier New"/>
              </a:rPr>
              <a:t> </a:t>
            </a:r>
            <a:r>
              <a:rPr lang="en-US" sz="2800" i="1" dirty="0">
                <a:solidFill>
                  <a:srgbClr val="000000"/>
                </a:solidFill>
                <a:latin typeface="Courier New"/>
                <a:ea typeface="ＭＳ Ｐゴシック" pitchFamily="-107" charset="-128"/>
                <a:cs typeface="Courier New"/>
              </a:rPr>
              <a:t>something</a:t>
            </a:r>
            <a:r>
              <a:rPr lang="en-US" sz="2800" dirty="0">
                <a:latin typeface="Courier New"/>
                <a:ea typeface="ＭＳ Ｐゴシック" pitchFamily="-107" charset="-128"/>
                <a:cs typeface="Courier New"/>
              </a:rPr>
              <a:t> </a:t>
            </a:r>
            <a:r>
              <a:rPr lang="en-US" sz="2800" dirty="0">
                <a:solidFill>
                  <a:srgbClr val="000000"/>
                </a:solidFill>
                <a:latin typeface="Courier New"/>
                <a:ea typeface="ＭＳ Ｐゴシック" pitchFamily="-107" charset="-128"/>
                <a:cs typeface="Courier New"/>
              </a:rPr>
              <a:t>...</a:t>
            </a:r>
            <a:r>
              <a:rPr lang="en-US" sz="2800" dirty="0">
                <a:latin typeface="Courier New"/>
                <a:ea typeface="ＭＳ Ｐゴシック" pitchFamily="-107" charset="-128"/>
                <a:cs typeface="Courier New"/>
              </a:rPr>
              <a:t> </a:t>
            </a:r>
          </a:p>
          <a:p>
            <a:pPr eaLnBrk="1" hangingPunct="1">
              <a:lnSpc>
                <a:spcPct val="90000"/>
              </a:lnSpc>
              <a:buFont typeface="Wingdings" pitchFamily="-107" charset="2"/>
              <a:buNone/>
            </a:pPr>
            <a:endParaRPr lang="en-US" sz="2800" dirty="0">
              <a:ea typeface="ＭＳ Ｐゴシック" pitchFamily="-107" charset="-128"/>
              <a:cs typeface="ＭＳ Ｐゴシック" pitchFamily="-107" charset="-128"/>
            </a:endParaRPr>
          </a:p>
          <a:p>
            <a:pPr eaLnBrk="1" hangingPunct="1">
              <a:lnSpc>
                <a:spcPct val="90000"/>
              </a:lnSpc>
              <a:buFont typeface="Wingdings" pitchFamily="-107" charset="2"/>
              <a:buNone/>
            </a:pPr>
            <a:r>
              <a:rPr lang="en-US" sz="2800" dirty="0">
                <a:ea typeface="ＭＳ Ｐゴシック" pitchFamily="-107" charset="-128"/>
                <a:cs typeface="ＭＳ Ｐゴシック" pitchFamily="-107" charset="-128"/>
              </a:rPr>
              <a:t>The parameter assignment means two things:</a:t>
            </a:r>
          </a:p>
          <a:p>
            <a:pPr eaLnBrk="1" hangingPunct="1">
              <a:lnSpc>
                <a:spcPct val="90000"/>
              </a:lnSpc>
            </a:pPr>
            <a:r>
              <a:rPr lang="en-US" sz="2800" dirty="0">
                <a:ea typeface="ＭＳ Ｐゴシック" pitchFamily="-107" charset="-128"/>
                <a:cs typeface="ＭＳ Ｐゴシック" pitchFamily="-107" charset="-128"/>
              </a:rPr>
              <a:t>if the caller does not provide a value, the default is the parameter assigned value</a:t>
            </a:r>
          </a:p>
          <a:p>
            <a:pPr eaLnBrk="1" hangingPunct="1">
              <a:lnSpc>
                <a:spcPct val="90000"/>
              </a:lnSpc>
            </a:pPr>
            <a:r>
              <a:rPr lang="en-US" sz="2800" dirty="0">
                <a:ea typeface="ＭＳ Ｐゴシック" pitchFamily="-107" charset="-128"/>
                <a:cs typeface="ＭＳ Ｐゴシック" pitchFamily="-107" charset="-128"/>
              </a:rPr>
              <a:t>you can get around the order of parameters by using the name </a:t>
            </a:r>
          </a:p>
          <a:p>
            <a:pPr eaLnBrk="1" hangingPunct="1">
              <a:lnSpc>
                <a:spcPct val="90000"/>
              </a:lnSpc>
            </a:pPr>
            <a:endParaRPr lang="en-US" sz="2800" dirty="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80167043"/>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1" name="Rectangle 2"/>
          <p:cNvSpPr>
            <a:spLocks noGrp="1" noChangeArrowheads="1"/>
          </p:cNvSpPr>
          <p:nvPr>
            <p:ph type="title"/>
          </p:nvPr>
        </p:nvSpPr>
        <p:spPr/>
        <p:txBody>
          <a:bodyPr/>
          <a:lstStyle/>
          <a:p>
            <a:r>
              <a:rPr lang="en-US"/>
              <a:t>Defaults</a:t>
            </a:r>
          </a:p>
        </p:txBody>
      </p:sp>
      <p:sp>
        <p:nvSpPr>
          <p:cNvPr id="73732" name="Rectangle 3"/>
          <p:cNvSpPr>
            <a:spLocks noGrp="1" noChangeArrowheads="1"/>
          </p:cNvSpPr>
          <p:nvPr>
            <p:ph idx="1"/>
          </p:nvPr>
        </p:nvSpPr>
        <p:spPr>
          <a:xfrm>
            <a:off x="0" y="1600200"/>
            <a:ext cx="9144000" cy="4525963"/>
          </a:xfrm>
        </p:spPr>
        <p:txBody>
          <a:bodyPr/>
          <a:lstStyle/>
          <a:p>
            <a:pPr>
              <a:buNone/>
            </a:pPr>
            <a:r>
              <a:rPr lang="en-US" sz="2800" dirty="0" err="1">
                <a:solidFill>
                  <a:srgbClr val="2D2D8A"/>
                </a:solidFill>
                <a:latin typeface="Courier New"/>
                <a:cs typeface="Courier New"/>
              </a:rPr>
              <a:t>def</a:t>
            </a:r>
            <a:r>
              <a:rPr lang="en-US" sz="2800" dirty="0">
                <a:solidFill>
                  <a:srgbClr val="2D2D8A"/>
                </a:solidFill>
                <a:latin typeface="Courier New"/>
                <a:cs typeface="Courier New"/>
              </a:rPr>
              <a:t> box(height=10,width=10,length=10):</a:t>
            </a:r>
          </a:p>
          <a:p>
            <a:pPr>
              <a:buNone/>
            </a:pPr>
            <a:r>
              <a:rPr lang="en-US" sz="2800" dirty="0">
                <a:solidFill>
                  <a:srgbClr val="2D2D8A"/>
                </a:solidFill>
                <a:latin typeface="Courier New"/>
                <a:cs typeface="Courier New"/>
              </a:rPr>
              <a:t>     print(</a:t>
            </a:r>
            <a:r>
              <a:rPr lang="en-US" sz="2800" dirty="0" err="1">
                <a:solidFill>
                  <a:srgbClr val="2D2D8A"/>
                </a:solidFill>
                <a:latin typeface="Courier New"/>
                <a:cs typeface="Courier New"/>
              </a:rPr>
              <a:t>height,width,length</a:t>
            </a:r>
            <a:r>
              <a:rPr lang="en-US" sz="2800" dirty="0">
                <a:solidFill>
                  <a:srgbClr val="2D2D8A"/>
                </a:solidFill>
                <a:latin typeface="Courier New"/>
                <a:cs typeface="Courier New"/>
              </a:rPr>
              <a:t>)</a:t>
            </a:r>
          </a:p>
          <a:p>
            <a:pPr>
              <a:buNone/>
            </a:pPr>
            <a:endParaRPr lang="en-US" dirty="0">
              <a:solidFill>
                <a:srgbClr val="2D2D8A"/>
              </a:solidFill>
              <a:latin typeface="Courier New"/>
              <a:cs typeface="Courier New"/>
            </a:endParaRPr>
          </a:p>
          <a:p>
            <a:pPr>
              <a:buNone/>
            </a:pPr>
            <a:r>
              <a:rPr lang="en-US" dirty="0">
                <a:solidFill>
                  <a:srgbClr val="2D2D8A"/>
                </a:solidFill>
                <a:latin typeface="Courier New"/>
                <a:cs typeface="Courier New"/>
              </a:rPr>
              <a:t>box()</a:t>
            </a:r>
            <a:r>
              <a:rPr lang="en-US" dirty="0">
                <a:solidFill>
                  <a:srgbClr val="2D2D8A"/>
                </a:solidFill>
              </a:rPr>
              <a:t>	</a:t>
            </a:r>
            <a:r>
              <a:rPr lang="en-US" dirty="0">
                <a:solidFill>
                  <a:srgbClr val="419999"/>
                </a:solidFill>
              </a:rPr>
              <a:t># prints 10 10 10</a:t>
            </a:r>
          </a:p>
        </p:txBody>
      </p:sp>
    </p:spTree>
    <p:extLst>
      <p:ext uri="{BB962C8B-B14F-4D97-AF65-F5344CB8AC3E}">
        <p14:creationId xmlns:p14="http://schemas.microsoft.com/office/powerpoint/2010/main" val="3696907372"/>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Rectangle 2"/>
          <p:cNvSpPr>
            <a:spLocks noGrp="1" noChangeArrowheads="1"/>
          </p:cNvSpPr>
          <p:nvPr>
            <p:ph type="title"/>
          </p:nvPr>
        </p:nvSpPr>
        <p:spPr/>
        <p:txBody>
          <a:bodyPr/>
          <a:lstStyle/>
          <a:p>
            <a:r>
              <a:rPr lang="en-US"/>
              <a:t>Named parameter</a:t>
            </a:r>
          </a:p>
        </p:txBody>
      </p:sp>
      <p:sp>
        <p:nvSpPr>
          <p:cNvPr id="75780" name="Rectangle 3"/>
          <p:cNvSpPr>
            <a:spLocks noGrp="1" noChangeArrowheads="1"/>
          </p:cNvSpPr>
          <p:nvPr>
            <p:ph idx="1"/>
          </p:nvPr>
        </p:nvSpPr>
        <p:spPr>
          <a:xfrm>
            <a:off x="76200" y="1600200"/>
            <a:ext cx="8610600" cy="4525963"/>
          </a:xfrm>
        </p:spPr>
        <p:txBody>
          <a:bodyPr/>
          <a:lstStyle/>
          <a:p>
            <a:pPr>
              <a:buNone/>
            </a:pPr>
            <a:r>
              <a:rPr lang="en-US" sz="2800" dirty="0">
                <a:solidFill>
                  <a:schemeClr val="accent6"/>
                </a:solidFill>
                <a:latin typeface="Courier New"/>
                <a:cs typeface="Courier New"/>
              </a:rPr>
              <a:t>def box (height=10,width=10,length=10):</a:t>
            </a:r>
          </a:p>
          <a:p>
            <a:pPr>
              <a:buNone/>
            </a:pPr>
            <a:r>
              <a:rPr lang="en-US" sz="2800" dirty="0">
                <a:solidFill>
                  <a:schemeClr val="accent6"/>
                </a:solidFill>
                <a:latin typeface="Courier New"/>
                <a:cs typeface="Courier New"/>
              </a:rPr>
              <a:t>     print(</a:t>
            </a:r>
            <a:r>
              <a:rPr lang="en-US" sz="2800" dirty="0" err="1">
                <a:solidFill>
                  <a:schemeClr val="accent6"/>
                </a:solidFill>
                <a:latin typeface="Courier New"/>
                <a:cs typeface="Courier New"/>
              </a:rPr>
              <a:t>height,width,length</a:t>
            </a:r>
            <a:r>
              <a:rPr lang="en-US" sz="2800" dirty="0">
                <a:solidFill>
                  <a:schemeClr val="accent6"/>
                </a:solidFill>
                <a:latin typeface="Courier New"/>
                <a:cs typeface="Courier New"/>
              </a:rPr>
              <a:t>)</a:t>
            </a:r>
          </a:p>
          <a:p>
            <a:pPr>
              <a:buNone/>
            </a:pPr>
            <a:endParaRPr lang="en-US" sz="2800" dirty="0">
              <a:solidFill>
                <a:schemeClr val="accent6"/>
              </a:solidFill>
              <a:latin typeface="Courier New"/>
              <a:cs typeface="Courier New"/>
            </a:endParaRPr>
          </a:p>
          <a:p>
            <a:pPr>
              <a:buNone/>
            </a:pPr>
            <a:r>
              <a:rPr lang="en-US" sz="2800" dirty="0" err="1">
                <a:solidFill>
                  <a:schemeClr val="accent6"/>
                </a:solidFill>
                <a:latin typeface="Courier New"/>
                <a:cs typeface="Courier New"/>
              </a:rPr>
              <a:t>box(length</a:t>
            </a:r>
            <a:r>
              <a:rPr lang="en-US" sz="2800" dirty="0">
                <a:solidFill>
                  <a:schemeClr val="accent6"/>
                </a:solidFill>
                <a:latin typeface="Courier New"/>
                <a:cs typeface="Courier New"/>
              </a:rPr>
              <a:t>=25,height=25)</a:t>
            </a:r>
            <a:r>
              <a:rPr lang="en-US" dirty="0">
                <a:solidFill>
                  <a:schemeClr val="accent6"/>
                </a:solidFill>
              </a:rPr>
              <a:t>	</a:t>
            </a:r>
          </a:p>
          <a:p>
            <a:pPr>
              <a:buNone/>
            </a:pPr>
            <a:r>
              <a:rPr lang="en-US" dirty="0"/>
              <a:t>	</a:t>
            </a:r>
            <a:r>
              <a:rPr lang="en-US" dirty="0">
                <a:solidFill>
                  <a:srgbClr val="419999"/>
                </a:solidFill>
              </a:rPr>
              <a:t># prints 25 10 25</a:t>
            </a:r>
          </a:p>
          <a:p>
            <a:pPr>
              <a:buNone/>
            </a:pPr>
            <a:endParaRPr lang="en-US" dirty="0"/>
          </a:p>
          <a:p>
            <a:pPr>
              <a:buNone/>
            </a:pPr>
            <a:r>
              <a:rPr lang="en-US" dirty="0">
                <a:solidFill>
                  <a:srgbClr val="2D2D8A"/>
                </a:solidFill>
                <a:latin typeface="Courier New"/>
                <a:cs typeface="Courier New"/>
              </a:rPr>
              <a:t>box(15,15,15)</a:t>
            </a:r>
            <a:r>
              <a:rPr lang="en-US" dirty="0">
                <a:solidFill>
                  <a:srgbClr val="419999"/>
                </a:solidFill>
              </a:rPr>
              <a:t>	# prints 15 15 15</a:t>
            </a:r>
          </a:p>
        </p:txBody>
      </p:sp>
    </p:spTree>
    <p:extLst>
      <p:ext uri="{BB962C8B-B14F-4D97-AF65-F5344CB8AC3E}">
        <p14:creationId xmlns:p14="http://schemas.microsoft.com/office/powerpoint/2010/main" val="78857283"/>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r>
              <a:rPr lang="en-US" sz="4000">
                <a:ea typeface="ＭＳ Ｐゴシック" pitchFamily="-107" charset="-128"/>
                <a:cs typeface="ＭＳ Ｐゴシック" pitchFamily="-107" charset="-128"/>
              </a:rPr>
              <a:t>Name use works in general case </a:t>
            </a:r>
          </a:p>
        </p:txBody>
      </p:sp>
      <p:sp>
        <p:nvSpPr>
          <p:cNvPr id="76803" name="Rectangle 3"/>
          <p:cNvSpPr>
            <a:spLocks noGrp="1" noChangeArrowheads="1"/>
          </p:cNvSpPr>
          <p:nvPr>
            <p:ph idx="1"/>
          </p:nvPr>
        </p:nvSpPr>
        <p:spPr/>
        <p:txBody>
          <a:bodyPr/>
          <a:lstStyle/>
          <a:p>
            <a:pPr>
              <a:buNone/>
            </a:pPr>
            <a:r>
              <a:rPr lang="en-US" dirty="0" err="1">
                <a:solidFill>
                  <a:schemeClr val="accent6"/>
                </a:solidFill>
                <a:latin typeface="Courier New"/>
                <a:ea typeface="ＭＳ Ｐゴシック" pitchFamily="-107" charset="-128"/>
                <a:cs typeface="Courier New"/>
              </a:rPr>
              <a:t>def</a:t>
            </a:r>
            <a:r>
              <a:rPr lang="en-US" dirty="0">
                <a:solidFill>
                  <a:schemeClr val="accent6"/>
                </a:solidFill>
                <a:latin typeface="Courier New"/>
                <a:ea typeface="ＭＳ Ｐゴシック" pitchFamily="-107" charset="-128"/>
                <a:cs typeface="Courier New"/>
              </a:rPr>
              <a:t> </a:t>
            </a:r>
            <a:r>
              <a:rPr lang="en-US" dirty="0" err="1">
                <a:solidFill>
                  <a:schemeClr val="accent6"/>
                </a:solidFill>
                <a:latin typeface="Courier New"/>
                <a:ea typeface="ＭＳ Ｐゴシック" pitchFamily="-107" charset="-128"/>
                <a:cs typeface="Courier New"/>
              </a:rPr>
              <a:t>my_fun</a:t>
            </a:r>
            <a:r>
              <a:rPr lang="en-US" dirty="0">
                <a:solidFill>
                  <a:schemeClr val="accent6"/>
                </a:solidFill>
                <a:latin typeface="Courier New"/>
                <a:ea typeface="ＭＳ Ｐゴシック" pitchFamily="-107" charset="-128"/>
                <a:cs typeface="Courier New"/>
              </a:rPr>
              <a:t>(</a:t>
            </a:r>
            <a:r>
              <a:rPr lang="en-US" dirty="0" err="1">
                <a:solidFill>
                  <a:schemeClr val="accent6"/>
                </a:solidFill>
                <a:latin typeface="Courier New"/>
                <a:ea typeface="ＭＳ Ｐゴシック" pitchFamily="-107" charset="-128"/>
                <a:cs typeface="Courier New"/>
              </a:rPr>
              <a:t>a,b</a:t>
            </a:r>
            <a:r>
              <a:rPr lang="en-US" dirty="0">
                <a:solidFill>
                  <a:schemeClr val="accent6"/>
                </a:solidFill>
                <a:latin typeface="Courier New"/>
                <a:ea typeface="ＭＳ Ｐゴシック" pitchFamily="-107" charset="-128"/>
                <a:cs typeface="Courier New"/>
              </a:rPr>
              <a:t>):</a:t>
            </a:r>
          </a:p>
          <a:p>
            <a:pPr>
              <a:buNone/>
            </a:pPr>
            <a:r>
              <a:rPr lang="en-US" dirty="0">
                <a:solidFill>
                  <a:schemeClr val="accent6"/>
                </a:solidFill>
                <a:latin typeface="Courier New"/>
                <a:ea typeface="ＭＳ Ｐゴシック" pitchFamily="-107" charset="-128"/>
                <a:cs typeface="Courier New"/>
              </a:rPr>
              <a:t>    </a:t>
            </a:r>
            <a:r>
              <a:rPr lang="en-US" dirty="0">
                <a:solidFill>
                  <a:schemeClr val="accent6"/>
                </a:solidFill>
                <a:latin typeface="Courier New"/>
                <a:cs typeface="Courier New"/>
              </a:rPr>
              <a:t>print(</a:t>
            </a:r>
            <a:r>
              <a:rPr lang="en-US" dirty="0" err="1">
                <a:solidFill>
                  <a:schemeClr val="accent6"/>
                </a:solidFill>
                <a:latin typeface="Courier New"/>
                <a:cs typeface="Courier New"/>
              </a:rPr>
              <a:t>a,b</a:t>
            </a:r>
            <a:r>
              <a:rPr lang="en-US" dirty="0">
                <a:solidFill>
                  <a:schemeClr val="accent6"/>
                </a:solidFill>
                <a:latin typeface="Courier New"/>
                <a:cs typeface="Courier New"/>
              </a:rPr>
              <a:t>)</a:t>
            </a:r>
          </a:p>
          <a:p>
            <a:pPr>
              <a:buNone/>
            </a:pPr>
            <a:endParaRPr lang="en-US" dirty="0">
              <a:solidFill>
                <a:schemeClr val="accent6"/>
              </a:solidFill>
              <a:latin typeface="Courier New"/>
              <a:ea typeface="ＭＳ Ｐゴシック" pitchFamily="-107" charset="-128"/>
              <a:cs typeface="Courier New"/>
            </a:endParaRPr>
          </a:p>
          <a:p>
            <a:pPr>
              <a:buNone/>
            </a:pPr>
            <a:r>
              <a:rPr lang="en-US" dirty="0" err="1">
                <a:solidFill>
                  <a:schemeClr val="accent6"/>
                </a:solidFill>
                <a:latin typeface="Courier New"/>
                <a:ea typeface="ＭＳ Ｐゴシック" pitchFamily="-107" charset="-128"/>
                <a:cs typeface="Courier New"/>
              </a:rPr>
              <a:t>my_fun</a:t>
            </a:r>
            <a:r>
              <a:rPr lang="en-US" dirty="0">
                <a:solidFill>
                  <a:schemeClr val="accent6"/>
                </a:solidFill>
                <a:latin typeface="Courier New"/>
                <a:ea typeface="ＭＳ Ｐゴシック" pitchFamily="-107" charset="-128"/>
                <a:cs typeface="Courier New"/>
              </a:rPr>
              <a:t>(1,2)</a:t>
            </a:r>
            <a:r>
              <a:rPr lang="en-US" dirty="0">
                <a:solidFill>
                  <a:schemeClr val="accent6"/>
                </a:solidFill>
                <a:ea typeface="ＭＳ Ｐゴシック" pitchFamily="-107" charset="-128"/>
                <a:cs typeface="ＭＳ Ｐゴシック" pitchFamily="-107" charset="-128"/>
              </a:rPr>
              <a:t>		        </a:t>
            </a:r>
            <a:r>
              <a:rPr lang="en-US" dirty="0">
                <a:solidFill>
                  <a:srgbClr val="419999"/>
                </a:solidFill>
                <a:ea typeface="ＭＳ Ｐゴシック" pitchFamily="-107" charset="-128"/>
                <a:cs typeface="ＭＳ Ｐゴシック" pitchFamily="-107" charset="-128"/>
              </a:rPr>
              <a:t># prints 1 2</a:t>
            </a:r>
          </a:p>
          <a:p>
            <a:pPr>
              <a:buNone/>
            </a:pPr>
            <a:r>
              <a:rPr lang="en-US" dirty="0" err="1">
                <a:solidFill>
                  <a:schemeClr val="accent6"/>
                </a:solidFill>
                <a:latin typeface="Courier New"/>
                <a:ea typeface="ＭＳ Ｐゴシック" pitchFamily="-107" charset="-128"/>
                <a:cs typeface="Courier New"/>
              </a:rPr>
              <a:t>my_fun</a:t>
            </a:r>
            <a:r>
              <a:rPr lang="en-US" dirty="0">
                <a:solidFill>
                  <a:schemeClr val="accent6"/>
                </a:solidFill>
                <a:latin typeface="Courier New"/>
                <a:ea typeface="ＭＳ Ｐゴシック" pitchFamily="-107" charset="-128"/>
                <a:cs typeface="Courier New"/>
              </a:rPr>
              <a:t>(b=1,a=2)</a:t>
            </a:r>
            <a:r>
              <a:rPr lang="en-US" dirty="0">
                <a:ea typeface="ＭＳ Ｐゴシック" pitchFamily="-107" charset="-128"/>
                <a:cs typeface="ＭＳ Ｐゴシック" pitchFamily="-107" charset="-128"/>
              </a:rPr>
              <a:t>	</a:t>
            </a:r>
            <a:r>
              <a:rPr lang="en-US" dirty="0">
                <a:solidFill>
                  <a:srgbClr val="419999"/>
                </a:solidFill>
                <a:ea typeface="ＭＳ Ｐゴシック" pitchFamily="-107" charset="-128"/>
                <a:cs typeface="ＭＳ Ｐゴシック" pitchFamily="-107" charset="-128"/>
              </a:rPr>
              <a:t># prints 2 1</a:t>
            </a:r>
          </a:p>
          <a:p>
            <a:endParaRPr lang="en-US" dirty="0">
              <a:solidFill>
                <a:schemeClr val="accent1"/>
              </a:solidFill>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499361677"/>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p:cNvSpPr>
            <a:spLocks noGrp="1"/>
          </p:cNvSpPr>
          <p:nvPr>
            <p:ph type="title"/>
          </p:nvPr>
        </p:nvSpPr>
        <p:spPr/>
        <p:txBody>
          <a:bodyPr/>
          <a:lstStyle/>
          <a:p>
            <a:r>
              <a:rPr lang="en-US"/>
              <a:t>Default args and mutables</a:t>
            </a:r>
          </a:p>
        </p:txBody>
      </p:sp>
      <p:sp>
        <p:nvSpPr>
          <p:cNvPr id="78851" name="Content Placeholder 2"/>
          <p:cNvSpPr>
            <a:spLocks noGrp="1"/>
          </p:cNvSpPr>
          <p:nvPr>
            <p:ph idx="1"/>
          </p:nvPr>
        </p:nvSpPr>
        <p:spPr/>
        <p:txBody>
          <a:bodyPr/>
          <a:lstStyle/>
          <a:p>
            <a:r>
              <a:rPr lang="en-US"/>
              <a:t>One of the problem with default args occurs with mutables. This is because:</a:t>
            </a:r>
          </a:p>
          <a:p>
            <a:pPr lvl="1"/>
            <a:r>
              <a:rPr lang="en-US"/>
              <a:t>the default value is created once, when the function is defined, and stored in the function name space</a:t>
            </a:r>
          </a:p>
          <a:p>
            <a:pPr lvl="1"/>
            <a:r>
              <a:rPr lang="en-US"/>
              <a:t>a mutable can change that value of that default</a:t>
            </a:r>
          </a:p>
        </p:txBody>
      </p:sp>
    </p:spTree>
    <p:extLst>
      <p:ext uri="{BB962C8B-B14F-4D97-AF65-F5344CB8AC3E}">
        <p14:creationId xmlns:p14="http://schemas.microsoft.com/office/powerpoint/2010/main" val="867503503"/>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p:cNvSpPr>
          <p:nvPr>
            <p:ph type="title"/>
          </p:nvPr>
        </p:nvSpPr>
        <p:spPr>
          <a:xfrm>
            <a:off x="457200" y="-76200"/>
            <a:ext cx="8229600" cy="792162"/>
          </a:xfrm>
        </p:spPr>
        <p:txBody>
          <a:bodyPr/>
          <a:lstStyle/>
          <a:p>
            <a:r>
              <a:rPr lang="en-US" dirty="0"/>
              <a:t>weird</a:t>
            </a:r>
          </a:p>
        </p:txBody>
      </p:sp>
      <p:sp>
        <p:nvSpPr>
          <p:cNvPr id="79875" name="Content Placeholder 2"/>
          <p:cNvSpPr>
            <a:spLocks noGrp="1"/>
          </p:cNvSpPr>
          <p:nvPr>
            <p:ph idx="1"/>
          </p:nvPr>
        </p:nvSpPr>
        <p:spPr>
          <a:xfrm>
            <a:off x="533400" y="685800"/>
            <a:ext cx="8534400" cy="5562600"/>
          </a:xfrm>
        </p:spPr>
        <p:txBody>
          <a:bodyPr/>
          <a:lstStyle/>
          <a:p>
            <a:pPr>
              <a:buNone/>
            </a:pPr>
            <a:r>
              <a:rPr lang="en-US" dirty="0">
                <a:solidFill>
                  <a:srgbClr val="660066"/>
                </a:solidFill>
                <a:latin typeface="Courier New"/>
                <a:cs typeface="Courier New"/>
              </a:rPr>
              <a:t>def fn1 (arg1=[], arg2=27):</a:t>
            </a:r>
          </a:p>
          <a:p>
            <a:pPr>
              <a:buNone/>
            </a:pPr>
            <a:r>
              <a:rPr lang="en-US" dirty="0">
                <a:solidFill>
                  <a:srgbClr val="660066"/>
                </a:solidFill>
                <a:latin typeface="Courier New"/>
                <a:cs typeface="Courier New"/>
              </a:rPr>
              <a:t>	arg1.append(arg2)</a:t>
            </a:r>
          </a:p>
          <a:p>
            <a:pPr>
              <a:buNone/>
            </a:pPr>
            <a:r>
              <a:rPr lang="en-US" dirty="0">
                <a:solidFill>
                  <a:srgbClr val="660066"/>
                </a:solidFill>
                <a:latin typeface="Courier New"/>
                <a:cs typeface="Courier New"/>
              </a:rPr>
              <a:t>	return arg1</a:t>
            </a:r>
          </a:p>
          <a:p>
            <a:pPr>
              <a:buNone/>
            </a:pPr>
            <a:endParaRPr lang="en-US" dirty="0">
              <a:solidFill>
                <a:srgbClr val="660066"/>
              </a:solidFill>
              <a:latin typeface="Courier New"/>
              <a:cs typeface="Courier New"/>
            </a:endParaRPr>
          </a:p>
          <a:p>
            <a:pPr>
              <a:buNone/>
            </a:pPr>
            <a:r>
              <a:rPr lang="en-US" dirty="0" err="1">
                <a:solidFill>
                  <a:srgbClr val="660066"/>
                </a:solidFill>
                <a:latin typeface="Courier New"/>
                <a:cs typeface="Courier New"/>
              </a:rPr>
              <a:t>my_list</a:t>
            </a:r>
            <a:r>
              <a:rPr lang="en-US" dirty="0">
                <a:solidFill>
                  <a:srgbClr val="660066"/>
                </a:solidFill>
                <a:latin typeface="Courier New"/>
                <a:cs typeface="Courier New"/>
              </a:rPr>
              <a:t> = [1,2,3]</a:t>
            </a:r>
          </a:p>
          <a:p>
            <a:pPr>
              <a:buNone/>
            </a:pPr>
            <a:r>
              <a:rPr lang="en-US" dirty="0">
                <a:solidFill>
                  <a:srgbClr val="660066"/>
                </a:solidFill>
                <a:latin typeface="Courier New"/>
                <a:cs typeface="Courier New"/>
              </a:rPr>
              <a:t>print(fn1(my_list,4))</a:t>
            </a:r>
            <a:r>
              <a:rPr lang="en-US" dirty="0">
                <a:solidFill>
                  <a:srgbClr val="660066"/>
                </a:solidFill>
              </a:rPr>
              <a:t>	</a:t>
            </a:r>
            <a:r>
              <a:rPr lang="en-US" dirty="0">
                <a:solidFill>
                  <a:srgbClr val="419999"/>
                </a:solidFill>
              </a:rPr>
              <a:t># [1, 2, 3, 4]</a:t>
            </a:r>
          </a:p>
          <a:p>
            <a:pPr>
              <a:buNone/>
            </a:pPr>
            <a:r>
              <a:rPr lang="en-US" dirty="0">
                <a:solidFill>
                  <a:srgbClr val="660066"/>
                </a:solidFill>
                <a:latin typeface="Courier New"/>
                <a:cs typeface="Courier New"/>
              </a:rPr>
              <a:t>print(fn1(</a:t>
            </a:r>
            <a:r>
              <a:rPr lang="en-US" dirty="0" err="1">
                <a:solidFill>
                  <a:srgbClr val="660066"/>
                </a:solidFill>
                <a:latin typeface="Courier New"/>
                <a:cs typeface="Courier New"/>
              </a:rPr>
              <a:t>my_list</a:t>
            </a:r>
            <a:r>
              <a:rPr lang="en-US" dirty="0">
                <a:solidFill>
                  <a:srgbClr val="660066"/>
                </a:solidFill>
                <a:latin typeface="Courier New"/>
                <a:cs typeface="Courier New"/>
              </a:rPr>
              <a:t>))</a:t>
            </a:r>
            <a:r>
              <a:rPr lang="en-US" dirty="0">
                <a:solidFill>
                  <a:srgbClr val="660066"/>
                </a:solidFill>
              </a:rPr>
              <a:t>	</a:t>
            </a:r>
            <a:r>
              <a:rPr lang="en-US" dirty="0">
                <a:solidFill>
                  <a:srgbClr val="419999"/>
                </a:solidFill>
              </a:rPr>
              <a:t># [1, 2, 3, 4, 27]</a:t>
            </a:r>
          </a:p>
          <a:p>
            <a:pPr>
              <a:buNone/>
            </a:pPr>
            <a:r>
              <a:rPr lang="en-US" dirty="0">
                <a:solidFill>
                  <a:srgbClr val="660066"/>
                </a:solidFill>
                <a:latin typeface="Courier New"/>
                <a:cs typeface="Courier New"/>
              </a:rPr>
              <a:t>print(fn1()	)</a:t>
            </a:r>
            <a:r>
              <a:rPr lang="en-US" dirty="0">
                <a:solidFill>
                  <a:srgbClr val="660066"/>
                </a:solidFill>
              </a:rPr>
              <a:t>		</a:t>
            </a:r>
            <a:r>
              <a:rPr lang="en-US" dirty="0">
                <a:solidFill>
                  <a:srgbClr val="419999"/>
                </a:solidFill>
              </a:rPr>
              <a:t># [27]</a:t>
            </a:r>
          </a:p>
          <a:p>
            <a:pPr>
              <a:buNone/>
            </a:pPr>
            <a:r>
              <a:rPr lang="en-US" dirty="0">
                <a:solidFill>
                  <a:srgbClr val="660066"/>
                </a:solidFill>
                <a:latin typeface="Courier New"/>
                <a:cs typeface="Courier New"/>
              </a:rPr>
              <a:t>print(fn1()	)</a:t>
            </a:r>
            <a:r>
              <a:rPr lang="en-US" dirty="0">
                <a:solidFill>
                  <a:srgbClr val="660066"/>
                </a:solidFill>
              </a:rPr>
              <a:t>		</a:t>
            </a:r>
            <a:r>
              <a:rPr lang="en-US" dirty="0">
                <a:solidFill>
                  <a:srgbClr val="419999"/>
                </a:solidFill>
              </a:rPr>
              <a:t># [27, 27]</a:t>
            </a:r>
          </a:p>
          <a:p>
            <a:endParaRPr lang="en-US" dirty="0"/>
          </a:p>
        </p:txBody>
      </p:sp>
    </p:spTree>
    <p:extLst>
      <p:ext uri="{BB962C8B-B14F-4D97-AF65-F5344CB8AC3E}">
        <p14:creationId xmlns:p14="http://schemas.microsoft.com/office/powerpoint/2010/main" val="621758959"/>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ext Box 20"/>
          <p:cNvSpPr txBox="1">
            <a:spLocks noChangeArrowheads="1"/>
          </p:cNvSpPr>
          <p:nvPr/>
        </p:nvSpPr>
        <p:spPr bwMode="auto">
          <a:xfrm>
            <a:off x="76200" y="2997200"/>
            <a:ext cx="3059113" cy="584200"/>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fn1 Namespace</a:t>
            </a:r>
          </a:p>
        </p:txBody>
      </p:sp>
      <p:graphicFrame>
        <p:nvGraphicFramePr>
          <p:cNvPr id="18" name="Content Placeholder 17"/>
          <p:cNvGraphicFramePr>
            <a:graphicFrameLocks noGrp="1"/>
          </p:cNvGraphicFramePr>
          <p:nvPr>
            <p:ph/>
          </p:nvPr>
        </p:nvGraphicFramePr>
        <p:xfrm>
          <a:off x="0" y="3657600"/>
          <a:ext cx="2819400" cy="1981200"/>
        </p:xfrm>
        <a:graphic>
          <a:graphicData uri="http://schemas.openxmlformats.org/drawingml/2006/table">
            <a:tbl>
              <a:tblPr/>
              <a:tblGrid>
                <a:gridCol w="1409700">
                  <a:extLst>
                    <a:ext uri="{9D8B030D-6E8A-4147-A177-3AD203B41FA5}">
                      <a16:colId xmlns:a16="http://schemas.microsoft.com/office/drawing/2014/main" val="20000"/>
                    </a:ext>
                  </a:extLst>
                </a:gridCol>
                <a:gridCol w="1409700">
                  <a:extLst>
                    <a:ext uri="{9D8B030D-6E8A-4147-A177-3AD203B41FA5}">
                      <a16:colId xmlns:a16="http://schemas.microsoft.com/office/drawing/2014/main" val="20001"/>
                    </a:ext>
                  </a:extLst>
                </a:gridCol>
              </a:tblGrid>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a:ln>
                            <a:noFill/>
                          </a:ln>
                          <a:solidFill>
                            <a:srgbClr val="FFFFFF"/>
                          </a:solidFill>
                          <a:effectLst/>
                          <a:latin typeface="Arial" pitchFamily="-108" charset="0"/>
                          <a:ea typeface="ＭＳ Ｐゴシック" pitchFamily="-108" charset="-128"/>
                          <a:cs typeface="ＭＳ Ｐゴシック" pitchFamily="-108" charset="-128"/>
                        </a:rPr>
                        <a:t>Name</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a:ln>
                            <a:noFill/>
                          </a:ln>
                          <a:solidFill>
                            <a:srgbClr val="FFFFFF"/>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rPr>
                        <a:t>arg1</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EDEFF"/>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EDEFF"/>
                    </a:solidFill>
                  </a:tcPr>
                </a:tc>
                <a:extLst>
                  <a:ext uri="{0D108BD9-81ED-4DB2-BD59-A6C34878D82A}">
                    <a16:rowId xmlns:a16="http://schemas.microsoft.com/office/drawing/2014/main" val="10001"/>
                  </a:ext>
                </a:extLst>
              </a:tr>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rPr>
                        <a:t>arg2</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FEFFF"/>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FEFFF"/>
                    </a:solidFill>
                  </a:tcPr>
                </a:tc>
                <a:extLst>
                  <a:ext uri="{0D108BD9-81ED-4DB2-BD59-A6C34878D82A}">
                    <a16:rowId xmlns:a16="http://schemas.microsoft.com/office/drawing/2014/main" val="10002"/>
                  </a:ext>
                </a:extLst>
              </a:tr>
            </a:tbl>
          </a:graphicData>
        </a:graphic>
      </p:graphicFrame>
      <p:sp>
        <p:nvSpPr>
          <p:cNvPr id="80914" name="TextBox 18"/>
          <p:cNvSpPr txBox="1">
            <a:spLocks noChangeArrowheads="1"/>
          </p:cNvSpPr>
          <p:nvPr/>
        </p:nvSpPr>
        <p:spPr bwMode="auto">
          <a:xfrm>
            <a:off x="6172200" y="4445000"/>
            <a:ext cx="609600" cy="584200"/>
          </a:xfrm>
          <a:prstGeom prst="rect">
            <a:avLst/>
          </a:prstGeom>
          <a:noFill/>
          <a:ln w="9525">
            <a:solidFill>
              <a:schemeClr val="tx1"/>
            </a:solidFill>
            <a:miter lim="800000"/>
            <a:headEnd/>
            <a:tailEnd/>
          </a:ln>
        </p:spPr>
        <p:txBody>
          <a:bodyPr>
            <a:prstTxWarp prst="textNoShape">
              <a:avLst/>
            </a:prstTxWarp>
            <a:spAutoFit/>
          </a:bodyPr>
          <a:lstStyle/>
          <a:p>
            <a:endParaRPr lang="en-US"/>
          </a:p>
        </p:txBody>
      </p:sp>
      <p:sp>
        <p:nvSpPr>
          <p:cNvPr id="80915" name="Line 14"/>
          <p:cNvSpPr>
            <a:spLocks noChangeShapeType="1"/>
          </p:cNvSpPr>
          <p:nvPr/>
        </p:nvSpPr>
        <p:spPr bwMode="auto">
          <a:xfrm>
            <a:off x="2438400" y="4597400"/>
            <a:ext cx="3581400"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80916" name="Line 14"/>
          <p:cNvSpPr>
            <a:spLocks noChangeShapeType="1"/>
          </p:cNvSpPr>
          <p:nvPr/>
        </p:nvSpPr>
        <p:spPr bwMode="auto">
          <a:xfrm>
            <a:off x="2438400" y="5207000"/>
            <a:ext cx="3581400" cy="3810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80917" name="TextBox 20"/>
          <p:cNvSpPr txBox="1">
            <a:spLocks noChangeArrowheads="1"/>
          </p:cNvSpPr>
          <p:nvPr/>
        </p:nvSpPr>
        <p:spPr bwMode="auto">
          <a:xfrm>
            <a:off x="6172200" y="5283200"/>
            <a:ext cx="641350" cy="584200"/>
          </a:xfrm>
          <a:prstGeom prst="rect">
            <a:avLst/>
          </a:prstGeom>
          <a:noFill/>
          <a:ln w="9525">
            <a:noFill/>
            <a:miter lim="800000"/>
            <a:headEnd/>
            <a:tailEnd/>
          </a:ln>
        </p:spPr>
        <p:txBody>
          <a:bodyPr wrap="none">
            <a:prstTxWarp prst="textNoShape">
              <a:avLst/>
            </a:prstTxWarp>
            <a:spAutoFit/>
          </a:bodyPr>
          <a:lstStyle/>
          <a:p>
            <a:r>
              <a:rPr lang="en-US"/>
              <a:t>27</a:t>
            </a:r>
          </a:p>
        </p:txBody>
      </p:sp>
      <p:sp>
        <p:nvSpPr>
          <p:cNvPr id="80918" name="TextBox 21"/>
          <p:cNvSpPr txBox="1">
            <a:spLocks noChangeArrowheads="1"/>
          </p:cNvSpPr>
          <p:nvPr/>
        </p:nvSpPr>
        <p:spPr bwMode="auto">
          <a:xfrm>
            <a:off x="2362200" y="609600"/>
            <a:ext cx="6400800" cy="1569660"/>
          </a:xfrm>
          <a:prstGeom prst="rect">
            <a:avLst/>
          </a:prstGeom>
          <a:noFill/>
          <a:ln w="9525">
            <a:noFill/>
            <a:miter lim="800000"/>
            <a:headEnd/>
            <a:tailEnd/>
          </a:ln>
        </p:spPr>
        <p:txBody>
          <a:bodyPr>
            <a:prstTxWarp prst="textNoShape">
              <a:avLst/>
            </a:prstTxWarp>
            <a:spAutoFit/>
          </a:bodyPr>
          <a:lstStyle/>
          <a:p>
            <a:r>
              <a:rPr lang="en-US" sz="3200" dirty="0">
                <a:solidFill>
                  <a:schemeClr val="tx1"/>
                </a:solidFill>
              </a:rPr>
              <a:t>arg1 is either assigned to the passed </a:t>
            </a:r>
            <a:r>
              <a:rPr lang="en-US" sz="3200" dirty="0" err="1">
                <a:solidFill>
                  <a:schemeClr val="tx1"/>
                </a:solidFill>
              </a:rPr>
              <a:t>arg</a:t>
            </a:r>
            <a:r>
              <a:rPr lang="en-US" sz="3200" dirty="0">
                <a:solidFill>
                  <a:schemeClr val="tx1"/>
                </a:solidFill>
              </a:rPr>
              <a:t> or to the function default for the </a:t>
            </a:r>
            <a:r>
              <a:rPr lang="en-US" sz="3200" dirty="0" err="1">
                <a:solidFill>
                  <a:schemeClr val="tx1"/>
                </a:solidFill>
              </a:rPr>
              <a:t>arg</a:t>
            </a:r>
            <a:endParaRPr lang="en-US" sz="3200" dirty="0">
              <a:solidFill>
                <a:schemeClr val="tx1"/>
              </a:solidFill>
            </a:endParaRPr>
          </a:p>
        </p:txBody>
      </p:sp>
    </p:spTree>
    <p:extLst>
      <p:ext uri="{BB962C8B-B14F-4D97-AF65-F5344CB8AC3E}">
        <p14:creationId xmlns:p14="http://schemas.microsoft.com/office/powerpoint/2010/main" val="1476376705"/>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ext Box 20"/>
          <p:cNvSpPr txBox="1">
            <a:spLocks noChangeArrowheads="1"/>
          </p:cNvSpPr>
          <p:nvPr/>
        </p:nvSpPr>
        <p:spPr bwMode="auto">
          <a:xfrm>
            <a:off x="76200" y="2997200"/>
            <a:ext cx="3059113" cy="584200"/>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fn1 Namespace</a:t>
            </a:r>
          </a:p>
        </p:txBody>
      </p:sp>
      <p:graphicFrame>
        <p:nvGraphicFramePr>
          <p:cNvPr id="18" name="Content Placeholder 17"/>
          <p:cNvGraphicFramePr>
            <a:graphicFrameLocks noGrp="1"/>
          </p:cNvGraphicFramePr>
          <p:nvPr>
            <p:ph/>
          </p:nvPr>
        </p:nvGraphicFramePr>
        <p:xfrm>
          <a:off x="0" y="3657600"/>
          <a:ext cx="2819400" cy="1981200"/>
        </p:xfrm>
        <a:graphic>
          <a:graphicData uri="http://schemas.openxmlformats.org/drawingml/2006/table">
            <a:tbl>
              <a:tblPr/>
              <a:tblGrid>
                <a:gridCol w="1409700">
                  <a:extLst>
                    <a:ext uri="{9D8B030D-6E8A-4147-A177-3AD203B41FA5}">
                      <a16:colId xmlns:a16="http://schemas.microsoft.com/office/drawing/2014/main" val="20000"/>
                    </a:ext>
                  </a:extLst>
                </a:gridCol>
                <a:gridCol w="1409700">
                  <a:extLst>
                    <a:ext uri="{9D8B030D-6E8A-4147-A177-3AD203B41FA5}">
                      <a16:colId xmlns:a16="http://schemas.microsoft.com/office/drawing/2014/main" val="20001"/>
                    </a:ext>
                  </a:extLst>
                </a:gridCol>
              </a:tblGrid>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a:ln>
                            <a:noFill/>
                          </a:ln>
                          <a:solidFill>
                            <a:srgbClr val="FFFFFF"/>
                          </a:solidFill>
                          <a:effectLst/>
                          <a:latin typeface="Arial" pitchFamily="-108" charset="0"/>
                          <a:ea typeface="ＭＳ Ｐゴシック" pitchFamily="-108" charset="-128"/>
                          <a:cs typeface="ＭＳ Ｐゴシック" pitchFamily="-108" charset="-128"/>
                        </a:rPr>
                        <a:t>Name</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a:ln>
                            <a:noFill/>
                          </a:ln>
                          <a:solidFill>
                            <a:srgbClr val="FFFFFF"/>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rPr>
                        <a:t>arg1</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EDEFF"/>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EDEFF"/>
                    </a:solidFill>
                  </a:tcPr>
                </a:tc>
                <a:extLst>
                  <a:ext uri="{0D108BD9-81ED-4DB2-BD59-A6C34878D82A}">
                    <a16:rowId xmlns:a16="http://schemas.microsoft.com/office/drawing/2014/main" val="10001"/>
                  </a:ext>
                </a:extLst>
              </a:tr>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rPr>
                        <a:t>arg2</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FEFFF"/>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FEFFF"/>
                    </a:solidFill>
                  </a:tcPr>
                </a:tc>
                <a:extLst>
                  <a:ext uri="{0D108BD9-81ED-4DB2-BD59-A6C34878D82A}">
                    <a16:rowId xmlns:a16="http://schemas.microsoft.com/office/drawing/2014/main" val="10002"/>
                  </a:ext>
                </a:extLst>
              </a:tr>
            </a:tbl>
          </a:graphicData>
        </a:graphic>
      </p:graphicFrame>
      <p:sp>
        <p:nvSpPr>
          <p:cNvPr id="82962" name="TextBox 18"/>
          <p:cNvSpPr txBox="1">
            <a:spLocks noChangeArrowheads="1"/>
          </p:cNvSpPr>
          <p:nvPr/>
        </p:nvSpPr>
        <p:spPr bwMode="auto">
          <a:xfrm>
            <a:off x="6172200" y="4445000"/>
            <a:ext cx="685800" cy="584200"/>
          </a:xfrm>
          <a:prstGeom prst="rect">
            <a:avLst/>
          </a:prstGeom>
          <a:noFill/>
          <a:ln w="9525">
            <a:solidFill>
              <a:schemeClr val="tx1"/>
            </a:solidFill>
            <a:miter lim="800000"/>
            <a:headEnd/>
            <a:tailEnd/>
          </a:ln>
        </p:spPr>
        <p:txBody>
          <a:bodyPr>
            <a:prstTxWarp prst="textNoShape">
              <a:avLst/>
            </a:prstTxWarp>
            <a:spAutoFit/>
          </a:bodyPr>
          <a:lstStyle/>
          <a:p>
            <a:r>
              <a:rPr lang="en-US"/>
              <a:t>27</a:t>
            </a:r>
          </a:p>
        </p:txBody>
      </p:sp>
      <p:sp>
        <p:nvSpPr>
          <p:cNvPr id="82963" name="Line 14"/>
          <p:cNvSpPr>
            <a:spLocks noChangeShapeType="1"/>
          </p:cNvSpPr>
          <p:nvPr/>
        </p:nvSpPr>
        <p:spPr bwMode="auto">
          <a:xfrm>
            <a:off x="2438400" y="4597400"/>
            <a:ext cx="3581400"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82964" name="Line 14"/>
          <p:cNvSpPr>
            <a:spLocks noChangeShapeType="1"/>
          </p:cNvSpPr>
          <p:nvPr/>
        </p:nvSpPr>
        <p:spPr bwMode="auto">
          <a:xfrm>
            <a:off x="2438400" y="5207000"/>
            <a:ext cx="3581400" cy="3810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82965" name="TextBox 20"/>
          <p:cNvSpPr txBox="1">
            <a:spLocks noChangeArrowheads="1"/>
          </p:cNvSpPr>
          <p:nvPr/>
        </p:nvSpPr>
        <p:spPr bwMode="auto">
          <a:xfrm>
            <a:off x="6172200" y="5283200"/>
            <a:ext cx="641350" cy="584200"/>
          </a:xfrm>
          <a:prstGeom prst="rect">
            <a:avLst/>
          </a:prstGeom>
          <a:noFill/>
          <a:ln w="9525">
            <a:noFill/>
            <a:miter lim="800000"/>
            <a:headEnd/>
            <a:tailEnd/>
          </a:ln>
        </p:spPr>
        <p:txBody>
          <a:bodyPr wrap="none">
            <a:prstTxWarp prst="textNoShape">
              <a:avLst/>
            </a:prstTxWarp>
            <a:spAutoFit/>
          </a:bodyPr>
          <a:lstStyle/>
          <a:p>
            <a:r>
              <a:rPr lang="en-US"/>
              <a:t>27</a:t>
            </a:r>
          </a:p>
        </p:txBody>
      </p:sp>
      <p:sp>
        <p:nvSpPr>
          <p:cNvPr id="82966" name="TextBox 21"/>
          <p:cNvSpPr txBox="1">
            <a:spLocks noChangeArrowheads="1"/>
          </p:cNvSpPr>
          <p:nvPr/>
        </p:nvSpPr>
        <p:spPr bwMode="auto">
          <a:xfrm>
            <a:off x="2362200" y="609600"/>
            <a:ext cx="6400800" cy="1569660"/>
          </a:xfrm>
          <a:prstGeom prst="rect">
            <a:avLst/>
          </a:prstGeom>
          <a:noFill/>
          <a:ln w="9525">
            <a:noFill/>
            <a:miter lim="800000"/>
            <a:headEnd/>
            <a:tailEnd/>
          </a:ln>
        </p:spPr>
        <p:txBody>
          <a:bodyPr>
            <a:prstTxWarp prst="textNoShape">
              <a:avLst/>
            </a:prstTxWarp>
            <a:spAutoFit/>
          </a:bodyPr>
          <a:lstStyle/>
          <a:p>
            <a:r>
              <a:rPr lang="en-US" sz="3200" dirty="0">
                <a:solidFill>
                  <a:schemeClr val="tx1"/>
                </a:solidFill>
              </a:rPr>
              <a:t>Now the function default, a mutable, is updated and will remain so for the next call</a:t>
            </a:r>
          </a:p>
        </p:txBody>
      </p:sp>
    </p:spTree>
    <p:extLst>
      <p:ext uri="{BB962C8B-B14F-4D97-AF65-F5344CB8AC3E}">
        <p14:creationId xmlns:p14="http://schemas.microsoft.com/office/powerpoint/2010/main" val="2009919428"/>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3"/>
          <p:cNvSpPr>
            <a:spLocks noGrp="1"/>
          </p:cNvSpPr>
          <p:nvPr>
            <p:ph type="ctrTitle"/>
          </p:nvPr>
        </p:nvSpPr>
        <p:spPr/>
        <p:txBody>
          <a:bodyPr/>
          <a:lstStyle/>
          <a:p>
            <a:r>
              <a:rPr lang="en-US" dirty="0"/>
              <a:t>Functions as objects and </a:t>
            </a:r>
            <a:r>
              <a:rPr lang="en-US" dirty="0" err="1"/>
              <a:t>docstrings</a:t>
            </a:r>
            <a:endParaRPr lang="en-US" dirty="0"/>
          </a:p>
        </p:txBody>
      </p:sp>
      <p:sp>
        <p:nvSpPr>
          <p:cNvPr id="6" name="Subtitle 5"/>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827998683"/>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Functions are objects too!</a:t>
            </a:r>
            <a:br>
              <a:rPr lang="en-US" dirty="0"/>
            </a:br>
            <a:r>
              <a:rPr lang="en-US" dirty="0" err="1">
                <a:solidFill>
                  <a:srgbClr val="FF0000"/>
                </a:solidFill>
              </a:rPr>
              <a:t>Föll</a:t>
            </a:r>
            <a:r>
              <a:rPr lang="en-US" dirty="0">
                <a:solidFill>
                  <a:srgbClr val="FF0000"/>
                </a:solidFill>
              </a:rPr>
              <a:t> </a:t>
            </a:r>
            <a:r>
              <a:rPr lang="en-US" dirty="0" err="1">
                <a:solidFill>
                  <a:srgbClr val="FF0000"/>
                </a:solidFill>
              </a:rPr>
              <a:t>eru</a:t>
            </a:r>
            <a:r>
              <a:rPr lang="en-US" dirty="0">
                <a:solidFill>
                  <a:srgbClr val="FF0000"/>
                </a:solidFill>
              </a:rPr>
              <a:t> </a:t>
            </a:r>
            <a:r>
              <a:rPr lang="en-US" dirty="0" err="1">
                <a:solidFill>
                  <a:srgbClr val="FF0000"/>
                </a:solidFill>
              </a:rPr>
              <a:t>hlutir</a:t>
            </a:r>
            <a:endParaRPr lang="en-US" dirty="0">
              <a:solidFill>
                <a:srgbClr val="FF0000"/>
              </a:solidFill>
            </a:endParaRPr>
          </a:p>
        </p:txBody>
      </p:sp>
      <p:sp>
        <p:nvSpPr>
          <p:cNvPr id="3" name="Content Placeholder 2"/>
          <p:cNvSpPr>
            <a:spLocks noGrp="1"/>
          </p:cNvSpPr>
          <p:nvPr>
            <p:ph idx="1"/>
          </p:nvPr>
        </p:nvSpPr>
        <p:spPr/>
        <p:txBody>
          <a:bodyPr/>
          <a:lstStyle/>
          <a:p>
            <a:r>
              <a:rPr lang="en-US" dirty="0"/>
              <a:t>Functions are objects, just like anything else in Python.</a:t>
            </a:r>
          </a:p>
          <a:p>
            <a:r>
              <a:rPr lang="en-US" dirty="0"/>
              <a:t>As such, they have attributes:</a:t>
            </a:r>
          </a:p>
          <a:p>
            <a:pPr marL="457200" lvl="1" indent="0">
              <a:buNone/>
            </a:pPr>
            <a:r>
              <a:rPr lang="en-US" dirty="0">
                <a:latin typeface="Monaco"/>
                <a:cs typeface="Monaco"/>
              </a:rPr>
              <a:t>__name__ : function name</a:t>
            </a:r>
          </a:p>
          <a:p>
            <a:pPr marL="457200" lvl="1" indent="0">
              <a:buNone/>
            </a:pPr>
            <a:r>
              <a:rPr lang="en-US" dirty="0">
                <a:latin typeface="Monaco"/>
                <a:cs typeface="Monaco"/>
              </a:rPr>
              <a:t>__</a:t>
            </a:r>
            <a:r>
              <a:rPr lang="en-US" dirty="0" err="1">
                <a:latin typeface="Monaco"/>
                <a:cs typeface="Monaco"/>
              </a:rPr>
              <a:t>str</a:t>
            </a:r>
            <a:r>
              <a:rPr lang="en-US" dirty="0">
                <a:latin typeface="Monaco"/>
                <a:cs typeface="Monaco"/>
              </a:rPr>
              <a:t>__ : string function</a:t>
            </a:r>
          </a:p>
          <a:p>
            <a:pPr marL="457200" lvl="1" indent="0">
              <a:buNone/>
            </a:pPr>
            <a:r>
              <a:rPr lang="en-US" dirty="0">
                <a:latin typeface="Monaco"/>
                <a:cs typeface="Monaco"/>
              </a:rPr>
              <a:t>__</a:t>
            </a:r>
            <a:r>
              <a:rPr lang="en-US" dirty="0" err="1">
                <a:latin typeface="Monaco"/>
                <a:cs typeface="Monaco"/>
              </a:rPr>
              <a:t>dict</a:t>
            </a:r>
            <a:r>
              <a:rPr lang="en-US" dirty="0">
                <a:latin typeface="Monaco"/>
                <a:cs typeface="Monaco"/>
              </a:rPr>
              <a:t>__ : function namespace</a:t>
            </a:r>
          </a:p>
          <a:p>
            <a:pPr marL="457200" lvl="1" indent="0">
              <a:buNone/>
            </a:pPr>
            <a:r>
              <a:rPr lang="en-US" dirty="0">
                <a:latin typeface="Monaco"/>
                <a:cs typeface="Monaco"/>
              </a:rPr>
              <a:t>__doc__ : </a:t>
            </a:r>
            <a:r>
              <a:rPr lang="en-US" dirty="0" err="1">
                <a:latin typeface="Monaco"/>
                <a:cs typeface="Monaco"/>
              </a:rPr>
              <a:t>docstring</a:t>
            </a:r>
            <a:endParaRPr lang="en-US" dirty="0">
              <a:latin typeface="Monaco"/>
              <a:cs typeface="Monaco"/>
            </a:endParaRPr>
          </a:p>
        </p:txBody>
      </p:sp>
    </p:spTree>
    <p:extLst>
      <p:ext uri="{BB962C8B-B14F-4D97-AF65-F5344CB8AC3E}">
        <p14:creationId xmlns:p14="http://schemas.microsoft.com/office/powerpoint/2010/main" val="9083903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a:xfrm>
            <a:off x="457200" y="457200"/>
            <a:ext cx="8229600" cy="838200"/>
          </a:xfrm>
        </p:spPr>
        <p:txBody>
          <a:bodyPr/>
          <a:lstStyle/>
          <a:p>
            <a:r>
              <a:rPr lang="en-US">
                <a:ea typeface="ＭＳ Ｐゴシック" pitchFamily="-109" charset="-128"/>
                <a:cs typeface="ＭＳ Ｐゴシック" pitchFamily="-109" charset="-128"/>
              </a:rPr>
              <a:t>Printing output</a:t>
            </a:r>
          </a:p>
        </p:txBody>
      </p:sp>
      <p:sp>
        <p:nvSpPr>
          <p:cNvPr id="43011" name="Content Placeholder 2"/>
          <p:cNvSpPr>
            <a:spLocks noGrp="1"/>
          </p:cNvSpPr>
          <p:nvPr>
            <p:ph idx="1"/>
          </p:nvPr>
        </p:nvSpPr>
        <p:spPr>
          <a:xfrm>
            <a:off x="152400" y="1295400"/>
            <a:ext cx="8763000" cy="4572000"/>
          </a:xfrm>
        </p:spPr>
        <p:txBody>
          <a:bodyPr/>
          <a:lstStyle/>
          <a:p>
            <a:pPr>
              <a:buFont typeface="Wingdings" pitchFamily="-109" charset="2"/>
              <a:buNone/>
            </a:pPr>
            <a:r>
              <a:rPr lang="en-US" sz="2800" dirty="0" err="1">
                <a:latin typeface="Courier New" pitchFamily="-109" charset="0"/>
                <a:ea typeface="Courier New" pitchFamily="-109" charset="0"/>
                <a:cs typeface="Courier New" pitchFamily="-109" charset="0"/>
              </a:rPr>
              <a:t>my_var</a:t>
            </a:r>
            <a:r>
              <a:rPr lang="en-US" sz="2800" dirty="0">
                <a:latin typeface="Courier New" pitchFamily="-109" charset="0"/>
                <a:ea typeface="Courier New" pitchFamily="-109" charset="0"/>
                <a:cs typeface="Courier New" pitchFamily="-109" charset="0"/>
              </a:rPr>
              <a:t> = 12</a:t>
            </a:r>
          </a:p>
          <a:p>
            <a:pPr>
              <a:buFont typeface="Wingdings" pitchFamily="-109" charset="2"/>
              <a:buNone/>
            </a:pPr>
            <a:r>
              <a:rPr lang="en-US" sz="2800" dirty="0">
                <a:latin typeface="Courier New" pitchFamily="-109" charset="0"/>
                <a:ea typeface="Courier New" pitchFamily="-109" charset="0"/>
                <a:cs typeface="Courier New" pitchFamily="-109" charset="0"/>
              </a:rPr>
              <a:t>print(</a:t>
            </a:r>
            <a:r>
              <a:rPr lang="fr-FR" sz="2800" dirty="0">
                <a:latin typeface="Courier New" pitchFamily="-109" charset="0"/>
                <a:ea typeface="Courier New" pitchFamily="-109" charset="0"/>
                <a:cs typeface="Courier New" pitchFamily="-109" charset="0"/>
              </a:rPr>
              <a:t>'</a:t>
            </a:r>
            <a:r>
              <a:rPr lang="en-US" sz="2800" dirty="0">
                <a:latin typeface="Courier New" pitchFamily="-109" charset="0"/>
                <a:ea typeface="Courier New" pitchFamily="-109" charset="0"/>
                <a:cs typeface="Courier New" pitchFamily="-109" charset="0"/>
              </a:rPr>
              <a:t>My </a:t>
            </a:r>
            <a:r>
              <a:rPr lang="en-US" sz="2800" dirty="0" err="1">
                <a:latin typeface="Courier New" pitchFamily="-109" charset="0"/>
                <a:ea typeface="Courier New" pitchFamily="-109" charset="0"/>
                <a:cs typeface="Courier New" pitchFamily="-109" charset="0"/>
              </a:rPr>
              <a:t>var</a:t>
            </a:r>
            <a:r>
              <a:rPr lang="en-US" sz="2800" dirty="0">
                <a:latin typeface="Courier New" pitchFamily="-109" charset="0"/>
                <a:ea typeface="Courier New" pitchFamily="-109" charset="0"/>
                <a:cs typeface="Courier New" pitchFamily="-109" charset="0"/>
              </a:rPr>
              <a:t> has a value of: </a:t>
            </a:r>
            <a:r>
              <a:rPr lang="fr-FR" sz="2800" dirty="0">
                <a:latin typeface="Courier New" pitchFamily="-109" charset="0"/>
                <a:ea typeface="Courier New" pitchFamily="-109" charset="0"/>
                <a:cs typeface="Courier New" pitchFamily="-109" charset="0"/>
              </a:rPr>
              <a:t>'</a:t>
            </a:r>
            <a:r>
              <a:rPr lang="en-US" sz="2800" dirty="0">
                <a:latin typeface="Courier New" pitchFamily="-109" charset="0"/>
                <a:ea typeface="Courier New" pitchFamily="-109" charset="0"/>
                <a:cs typeface="Courier New" pitchFamily="-109" charset="0"/>
              </a:rPr>
              <a:t>,</a:t>
            </a:r>
            <a:r>
              <a:rPr lang="en-US" sz="2800" dirty="0" err="1">
                <a:latin typeface="Courier New" pitchFamily="-109" charset="0"/>
                <a:ea typeface="Courier New" pitchFamily="-109" charset="0"/>
                <a:cs typeface="Courier New" pitchFamily="-109" charset="0"/>
              </a:rPr>
              <a:t>my_var</a:t>
            </a:r>
            <a:r>
              <a:rPr lang="en-US" sz="2800" dirty="0">
                <a:latin typeface="Courier New" pitchFamily="-109" charset="0"/>
                <a:ea typeface="Courier New" pitchFamily="-109" charset="0"/>
                <a:cs typeface="Courier New" pitchFamily="-109" charset="0"/>
              </a:rPr>
              <a:t>)</a:t>
            </a:r>
          </a:p>
          <a:p>
            <a:r>
              <a:rPr lang="en-US" dirty="0">
                <a:latin typeface="Courier New" pitchFamily="-109" charset="0"/>
                <a:ea typeface="Courier New" pitchFamily="-109" charset="0"/>
                <a:cs typeface="Courier New" pitchFamily="-109" charset="0"/>
              </a:rPr>
              <a:t>print </a:t>
            </a:r>
            <a:r>
              <a:rPr lang="en-US" dirty="0">
                <a:ea typeface="Courier New" pitchFamily="-109" charset="0"/>
                <a:cs typeface="Courier New" pitchFamily="-109" charset="0"/>
              </a:rPr>
              <a:t>takes a list of elements in parentheses separated by commas</a:t>
            </a:r>
          </a:p>
          <a:p>
            <a:pPr lvl="1"/>
            <a:r>
              <a:rPr lang="en-US" dirty="0">
                <a:ea typeface="Courier New" pitchFamily="-109" charset="0"/>
                <a:cs typeface="Courier New" pitchFamily="-109" charset="0"/>
              </a:rPr>
              <a:t>if the element is a string, prints it as is</a:t>
            </a:r>
          </a:p>
          <a:p>
            <a:pPr lvl="1"/>
            <a:r>
              <a:rPr lang="en-US" dirty="0">
                <a:ea typeface="Courier New" pitchFamily="-109" charset="0"/>
                <a:cs typeface="Courier New" pitchFamily="-109" charset="0"/>
              </a:rPr>
              <a:t>if the element is a variable, prints the value associated with the variable</a:t>
            </a:r>
          </a:p>
          <a:p>
            <a:pPr lvl="1"/>
            <a:r>
              <a:rPr lang="en-US" dirty="0">
                <a:ea typeface="Courier New" pitchFamily="-109" charset="0"/>
                <a:cs typeface="Courier New" pitchFamily="-109" charset="0"/>
              </a:rPr>
              <a:t>after printing, moves on to a new line of output</a:t>
            </a:r>
          </a:p>
          <a:p>
            <a:pPr>
              <a:buFont typeface="Wingdings" pitchFamily="-109" charset="2"/>
              <a:buNone/>
            </a:pPr>
            <a:endParaRPr lang="en-US" dirty="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970504130"/>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 annotations</a:t>
            </a:r>
            <a:br>
              <a:rPr lang="en-US" dirty="0"/>
            </a:br>
            <a:r>
              <a:rPr lang="en-US" dirty="0" err="1">
                <a:solidFill>
                  <a:srgbClr val="FF0000"/>
                </a:solidFill>
              </a:rPr>
              <a:t>fallaskýringar</a:t>
            </a:r>
            <a:endParaRPr lang="en-US" dirty="0">
              <a:solidFill>
                <a:srgbClr val="FF0000"/>
              </a:solidFill>
            </a:endParaRPr>
          </a:p>
        </p:txBody>
      </p:sp>
      <p:sp>
        <p:nvSpPr>
          <p:cNvPr id="3" name="Content Placeholder 2"/>
          <p:cNvSpPr>
            <a:spLocks noGrp="1"/>
          </p:cNvSpPr>
          <p:nvPr>
            <p:ph idx="1"/>
          </p:nvPr>
        </p:nvSpPr>
        <p:spPr/>
        <p:txBody>
          <a:bodyPr/>
          <a:lstStyle/>
          <a:p>
            <a:pPr marL="0" indent="0">
              <a:buNone/>
            </a:pPr>
            <a:r>
              <a:rPr lang="en-US" dirty="0"/>
              <a:t>You can associate strings of information, ignored by Python, with a parameter</a:t>
            </a:r>
          </a:p>
          <a:p>
            <a:r>
              <a:rPr lang="en-US" dirty="0"/>
              <a:t>to be used by the reader or user the colon ":" indicates the parameter annotation</a:t>
            </a:r>
          </a:p>
          <a:p>
            <a:r>
              <a:rPr lang="en-US" dirty="0"/>
              <a:t>the "-&gt;" the annotation is associated with the return value</a:t>
            </a:r>
          </a:p>
          <a:p>
            <a:r>
              <a:rPr lang="en-US" dirty="0"/>
              <a:t>stored in dictionary </a:t>
            </a:r>
            <a:r>
              <a:rPr lang="en-US" dirty="0">
                <a:solidFill>
                  <a:srgbClr val="000090"/>
                </a:solidFill>
                <a:latin typeface="Monaco"/>
                <a:cs typeface="Monaco"/>
              </a:rPr>
              <a:t>name_</a:t>
            </a:r>
            <a:r>
              <a:rPr lang="en-US" dirty="0" err="1">
                <a:solidFill>
                  <a:srgbClr val="000090"/>
                </a:solidFill>
                <a:latin typeface="Monaco"/>
                <a:cs typeface="Monaco"/>
              </a:rPr>
              <a:t>fn</a:t>
            </a:r>
            <a:r>
              <a:rPr lang="en-US" dirty="0">
                <a:solidFill>
                  <a:srgbClr val="000090"/>
                </a:solidFill>
                <a:latin typeface="Monaco"/>
                <a:cs typeface="Monaco"/>
              </a:rPr>
              <a:t>.__annotations__</a:t>
            </a:r>
          </a:p>
          <a:p>
            <a:endParaRPr lang="en-US" dirty="0"/>
          </a:p>
        </p:txBody>
      </p:sp>
    </p:spTree>
    <p:extLst>
      <p:ext uri="{BB962C8B-B14F-4D97-AF65-F5344CB8AC3E}">
        <p14:creationId xmlns:p14="http://schemas.microsoft.com/office/powerpoint/2010/main" val="3544099321"/>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pPr marL="0" indent="0">
              <a:buNone/>
            </a:pPr>
            <a:endParaRPr lang="en-US" dirty="0"/>
          </a:p>
        </p:txBody>
      </p:sp>
      <p:pic>
        <p:nvPicPr>
          <p:cNvPr id="5" name="Picture 4"/>
          <p:cNvPicPr>
            <a:picLocks noChangeAspect="1"/>
          </p:cNvPicPr>
          <p:nvPr/>
        </p:nvPicPr>
        <p:blipFill>
          <a:blip r:embed="rId2"/>
          <a:stretch>
            <a:fillRect/>
          </a:stretch>
        </p:blipFill>
        <p:spPr>
          <a:xfrm>
            <a:off x="228600" y="609600"/>
            <a:ext cx="7591598" cy="2971800"/>
          </a:xfrm>
          <a:prstGeom prst="rect">
            <a:avLst/>
          </a:prstGeom>
        </p:spPr>
      </p:pic>
      <p:pic>
        <p:nvPicPr>
          <p:cNvPr id="6" name="Picture 5"/>
          <p:cNvPicPr>
            <a:picLocks noChangeAspect="1"/>
          </p:cNvPicPr>
          <p:nvPr/>
        </p:nvPicPr>
        <p:blipFill>
          <a:blip r:embed="rId3"/>
          <a:stretch>
            <a:fillRect/>
          </a:stretch>
        </p:blipFill>
        <p:spPr>
          <a:xfrm>
            <a:off x="228600" y="3962400"/>
            <a:ext cx="8616950" cy="1752600"/>
          </a:xfrm>
          <a:prstGeom prst="rect">
            <a:avLst/>
          </a:prstGeom>
        </p:spPr>
      </p:pic>
    </p:spTree>
    <p:extLst>
      <p:ext uri="{BB962C8B-B14F-4D97-AF65-F5344CB8AC3E}">
        <p14:creationId xmlns:p14="http://schemas.microsoft.com/office/powerpoint/2010/main" val="2907103835"/>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Rectangle 2"/>
          <p:cNvSpPr>
            <a:spLocks noGrp="1" noChangeArrowheads="1"/>
          </p:cNvSpPr>
          <p:nvPr>
            <p:ph type="title"/>
          </p:nvPr>
        </p:nvSpPr>
        <p:spPr/>
        <p:txBody>
          <a:bodyPr/>
          <a:lstStyle/>
          <a:p>
            <a:r>
              <a:rPr lang="en-US"/>
              <a:t>Docstring</a:t>
            </a:r>
          </a:p>
        </p:txBody>
      </p:sp>
      <p:sp>
        <p:nvSpPr>
          <p:cNvPr id="86020" name="Rectangle 3"/>
          <p:cNvSpPr>
            <a:spLocks noGrp="1" noChangeArrowheads="1"/>
          </p:cNvSpPr>
          <p:nvPr>
            <p:ph idx="1"/>
          </p:nvPr>
        </p:nvSpPr>
        <p:spPr/>
        <p:txBody>
          <a:bodyPr/>
          <a:lstStyle/>
          <a:p>
            <a:r>
              <a:rPr lang="en-US" dirty="0"/>
              <a:t>If the first item after the </a:t>
            </a:r>
            <a:r>
              <a:rPr lang="en-US" dirty="0" err="1"/>
              <a:t>def</a:t>
            </a:r>
            <a:r>
              <a:rPr lang="en-US" dirty="0"/>
              <a:t> is a string, then that string is specially stored as the </a:t>
            </a:r>
            <a:r>
              <a:rPr lang="en-US" dirty="0" err="1"/>
              <a:t>docstring</a:t>
            </a:r>
            <a:r>
              <a:rPr lang="en-US" dirty="0"/>
              <a:t> of the function</a:t>
            </a:r>
          </a:p>
          <a:p>
            <a:r>
              <a:rPr lang="en-US" dirty="0"/>
              <a:t>This string describes the function and is what is shown if you do a help on a function</a:t>
            </a:r>
          </a:p>
          <a:p>
            <a:r>
              <a:rPr lang="en-US" dirty="0"/>
              <a:t>Usually triple quoted since it is </a:t>
            </a:r>
            <a:r>
              <a:rPr lang="en-US" dirty="0" err="1"/>
              <a:t>multilined</a:t>
            </a:r>
            <a:endParaRPr lang="en-US" dirty="0"/>
          </a:p>
        </p:txBody>
      </p:sp>
    </p:spTree>
    <p:extLst>
      <p:ext uri="{BB962C8B-B14F-4D97-AF65-F5344CB8AC3E}">
        <p14:creationId xmlns:p14="http://schemas.microsoft.com/office/powerpoint/2010/main" val="995943172"/>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en-US"/>
              <a:t>Can ask for docstring</a:t>
            </a:r>
          </a:p>
        </p:txBody>
      </p:sp>
      <p:sp>
        <p:nvSpPr>
          <p:cNvPr id="89091" name="Content Placeholder 2"/>
          <p:cNvSpPr>
            <a:spLocks noGrp="1"/>
          </p:cNvSpPr>
          <p:nvPr>
            <p:ph idx="1"/>
          </p:nvPr>
        </p:nvSpPr>
        <p:spPr/>
        <p:txBody>
          <a:bodyPr/>
          <a:lstStyle/>
          <a:p>
            <a:r>
              <a:rPr lang="en-US" dirty="0"/>
              <a:t>Every object (function, whatever) can have a </a:t>
            </a:r>
            <a:r>
              <a:rPr lang="en-US" dirty="0" err="1"/>
              <a:t>docstring</a:t>
            </a:r>
            <a:r>
              <a:rPr lang="en-US" dirty="0"/>
              <a:t>. It is stored as an attribute of the function (the </a:t>
            </a:r>
            <a:r>
              <a:rPr lang="en-US" sz="2800" dirty="0">
                <a:solidFill>
                  <a:srgbClr val="660066"/>
                </a:solidFill>
                <a:latin typeface="Monaco"/>
                <a:cs typeface="Monaco"/>
              </a:rPr>
              <a:t>__doc__ </a:t>
            </a:r>
            <a:r>
              <a:rPr lang="en-US" dirty="0"/>
              <a:t>attribute)</a:t>
            </a:r>
          </a:p>
          <a:p>
            <a:r>
              <a:rPr lang="en-US" sz="2800" dirty="0" err="1">
                <a:solidFill>
                  <a:srgbClr val="660066"/>
                </a:solidFill>
                <a:latin typeface="Monaco"/>
                <a:cs typeface="Monaco"/>
              </a:rPr>
              <a:t>listMean.__doc</a:t>
            </a:r>
            <a:r>
              <a:rPr lang="en-US" sz="2800" dirty="0">
                <a:solidFill>
                  <a:srgbClr val="660066"/>
                </a:solidFill>
                <a:latin typeface="Monaco"/>
                <a:cs typeface="Monaco"/>
              </a:rPr>
              <a:t>__</a:t>
            </a:r>
          </a:p>
          <a:p>
            <a:pPr marL="457200" lvl="1" indent="0">
              <a:buNone/>
            </a:pPr>
            <a:r>
              <a:rPr lang="en-US" sz="2400" dirty="0">
                <a:solidFill>
                  <a:srgbClr val="660066"/>
                </a:solidFill>
                <a:latin typeface="Monaco"/>
                <a:cs typeface="Monaco"/>
              </a:rPr>
              <a:t>'Takes a list of integers, returns the average of the list.'</a:t>
            </a:r>
            <a:endParaRPr lang="en-US" dirty="0"/>
          </a:p>
          <a:p>
            <a:r>
              <a:rPr lang="en-US" dirty="0">
                <a:latin typeface="+mj-lt"/>
                <a:cs typeface="Monaco"/>
              </a:rPr>
              <a:t>Other programs can use the </a:t>
            </a:r>
            <a:r>
              <a:rPr lang="en-US" dirty="0" err="1">
                <a:latin typeface="+mj-lt"/>
                <a:cs typeface="Monaco"/>
              </a:rPr>
              <a:t>docstring</a:t>
            </a:r>
            <a:r>
              <a:rPr lang="en-US" dirty="0">
                <a:latin typeface="+mj-lt"/>
                <a:cs typeface="Monaco"/>
              </a:rPr>
              <a:t> to report to the user (for example, </a:t>
            </a:r>
            <a:r>
              <a:rPr lang="en-US" dirty="0" err="1">
                <a:latin typeface="+mj-lt"/>
                <a:cs typeface="Monaco"/>
              </a:rPr>
              <a:t>Spyder</a:t>
            </a:r>
            <a:r>
              <a:rPr lang="en-US" dirty="0">
                <a:latin typeface="+mj-lt"/>
                <a:cs typeface="Monaco"/>
              </a:rPr>
              <a:t>).</a:t>
            </a:r>
          </a:p>
        </p:txBody>
      </p:sp>
    </p:spTree>
    <p:extLst>
      <p:ext uri="{BB962C8B-B14F-4D97-AF65-F5344CB8AC3E}">
        <p14:creationId xmlns:p14="http://schemas.microsoft.com/office/powerpoint/2010/main" val="2586774401"/>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Determining final grade</a:t>
            </a:r>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The following code shows how you can read in a file of grades. Each line of the file contains five comma-separated fields:</a:t>
            </a:r>
          </a:p>
          <a:p>
            <a:pPr fontAlgn="auto">
              <a:spcBef>
                <a:spcPts val="0"/>
              </a:spcBef>
              <a:spcAft>
                <a:spcPts val="0"/>
              </a:spcAft>
            </a:pPr>
            <a:r>
              <a:rPr lang="en-US" dirty="0"/>
              <a:t>last name</a:t>
            </a:r>
          </a:p>
          <a:p>
            <a:pPr fontAlgn="auto">
              <a:spcBef>
                <a:spcPts val="0"/>
              </a:spcBef>
              <a:spcAft>
                <a:spcPts val="0"/>
              </a:spcAft>
            </a:pPr>
            <a:r>
              <a:rPr lang="en-US" dirty="0"/>
              <a:t>first name </a:t>
            </a:r>
          </a:p>
          <a:p>
            <a:pPr fontAlgn="auto">
              <a:spcBef>
                <a:spcPts val="0"/>
              </a:spcBef>
              <a:spcAft>
                <a:spcPts val="0"/>
              </a:spcAft>
            </a:pPr>
            <a:r>
              <a:rPr lang="en-US" dirty="0"/>
              <a:t>exam1, exam2, </a:t>
            </a:r>
            <a:r>
              <a:rPr lang="en-US" dirty="0" err="1"/>
              <a:t>final_exam</a:t>
            </a:r>
            <a:endParaRPr lang="en-US" dirty="0"/>
          </a:p>
          <a:p>
            <a:pPr marL="0" indent="0" fontAlgn="auto">
              <a:spcBef>
                <a:spcPts val="0"/>
              </a:spcBef>
              <a:spcAft>
                <a:spcPts val="0"/>
              </a:spcAft>
              <a:buNone/>
            </a:pPr>
            <a:endParaRPr lang="en-US" dirty="0"/>
          </a:p>
          <a:p>
            <a:pPr marL="0" indent="0" fontAlgn="auto">
              <a:spcBef>
                <a:spcPts val="0"/>
              </a:spcBef>
              <a:spcAft>
                <a:spcPts val="0"/>
              </a:spcAft>
              <a:buNone/>
            </a:pPr>
            <a:r>
              <a:rPr lang="en-US" dirty="0"/>
              <a:t>print name and final grade</a:t>
            </a:r>
          </a:p>
          <a:p>
            <a:pPr fontAlgn="auto">
              <a:spcBef>
                <a:spcPts val="0"/>
              </a:spcBef>
              <a:spcAft>
                <a:spcPts val="0"/>
              </a:spcAft>
            </a:pPr>
            <a:endParaRPr lang="en-US" dirty="0"/>
          </a:p>
        </p:txBody>
      </p:sp>
    </p:spTree>
    <p:extLst>
      <p:ext uri="{BB962C8B-B14F-4D97-AF65-F5344CB8AC3E}">
        <p14:creationId xmlns:p14="http://schemas.microsoft.com/office/powerpoint/2010/main" val="1178196332"/>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8.2</a:t>
            </a:r>
          </a:p>
          <a:p>
            <a:r>
              <a:rPr lang="en-US" dirty="0"/>
              <a:t>Weighted Grade Function</a:t>
            </a:r>
          </a:p>
        </p:txBody>
      </p:sp>
    </p:spTree>
    <p:extLst>
      <p:ext uri="{BB962C8B-B14F-4D97-AF65-F5344CB8AC3E}">
        <p14:creationId xmlns:p14="http://schemas.microsoft.com/office/powerpoint/2010/main" val="338403344"/>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3"/>
          <a:stretch>
            <a:fillRect/>
          </a:stretch>
        </p:blipFill>
        <p:spPr>
          <a:xfrm>
            <a:off x="151598" y="1981200"/>
            <a:ext cx="8840804" cy="2514600"/>
          </a:xfrm>
        </p:spPr>
      </p:pic>
    </p:spTree>
    <p:extLst>
      <p:ext uri="{BB962C8B-B14F-4D97-AF65-F5344CB8AC3E}">
        <p14:creationId xmlns:p14="http://schemas.microsoft.com/office/powerpoint/2010/main" val="3288098329"/>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 8.3</a:t>
            </a:r>
          </a:p>
          <a:p>
            <a:r>
              <a:rPr lang="en-US" dirty="0" err="1"/>
              <a:t>parse_line</a:t>
            </a:r>
            <a:endParaRPr lang="en-US" dirty="0"/>
          </a:p>
        </p:txBody>
      </p:sp>
    </p:spTree>
    <p:extLst>
      <p:ext uri="{BB962C8B-B14F-4D97-AF65-F5344CB8AC3E}">
        <p14:creationId xmlns:p14="http://schemas.microsoft.com/office/powerpoint/2010/main" val="3898988840"/>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0" y="762000"/>
            <a:ext cx="9145452" cy="286232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rtlCol="0">
            <a:spAutoFit/>
          </a:bodyPr>
          <a:lstStyle/>
          <a:p>
            <a:r>
              <a:rPr lang="en-US" b="1" dirty="0" err="1">
                <a:latin typeface="Courier New" charset="0"/>
                <a:ea typeface="Courier New" charset="0"/>
                <a:cs typeface="Courier New" charset="0"/>
              </a:rPr>
              <a:t>def</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parse_line</a:t>
            </a:r>
            <a:r>
              <a:rPr lang="en-US" dirty="0">
                <a:latin typeface="Courier New" charset="0"/>
                <a:ea typeface="Courier New" charset="0"/>
                <a:cs typeface="Courier New" charset="0"/>
              </a:rPr>
              <a:t>(</a:t>
            </a:r>
            <a:r>
              <a:rPr lang="en-US" dirty="0" err="1">
                <a:latin typeface="Courier New" charset="0"/>
                <a:ea typeface="Courier New" charset="0"/>
                <a:cs typeface="Courier New" charset="0"/>
              </a:rPr>
              <a:t>line_str</a:t>
            </a:r>
            <a:r>
              <a:rPr lang="en-US" dirty="0">
                <a:latin typeface="Courier New" charset="0"/>
                <a:ea typeface="Courier New" charset="0"/>
                <a:cs typeface="Courier New" charset="0"/>
              </a:rPr>
              <a:t>):</a:t>
            </a:r>
          </a:p>
          <a:p>
            <a:r>
              <a:rPr lang="en-US" dirty="0">
                <a:latin typeface="Courier New" charset="0"/>
                <a:ea typeface="Courier New" charset="0"/>
                <a:cs typeface="Courier New" charset="0"/>
              </a:rPr>
              <a:t>    ''' </a:t>
            </a:r>
            <a:r>
              <a:rPr lang="en-US" i="1" dirty="0">
                <a:solidFill>
                  <a:srgbClr val="92D050"/>
                </a:solidFill>
                <a:latin typeface="Courier New" charset="0"/>
                <a:ea typeface="Courier New" charset="0"/>
                <a:cs typeface="Courier New" charset="0"/>
              </a:rPr>
              <a:t>Expects a line of form last, first, exam1, exam2, final.</a:t>
            </a:r>
          </a:p>
          <a:p>
            <a:r>
              <a:rPr lang="en-US" i="1" dirty="0">
                <a:solidFill>
                  <a:srgbClr val="92D050"/>
                </a:solidFill>
                <a:latin typeface="Courier New" charset="0"/>
                <a:ea typeface="Courier New" charset="0"/>
                <a:cs typeface="Courier New" charset="0"/>
              </a:rPr>
              <a:t>    returns a tuple containing </a:t>
            </a:r>
            <a:r>
              <a:rPr lang="en-US" i="1" dirty="0" err="1">
                <a:solidFill>
                  <a:srgbClr val="92D050"/>
                </a:solidFill>
                <a:latin typeface="Courier New" charset="0"/>
                <a:ea typeface="Courier New" charset="0"/>
                <a:cs typeface="Courier New" charset="0"/>
              </a:rPr>
              <a:t>first+last</a:t>
            </a:r>
            <a:r>
              <a:rPr lang="en-US" i="1" dirty="0">
                <a:solidFill>
                  <a:srgbClr val="92D050"/>
                </a:solidFill>
                <a:latin typeface="Courier New" charset="0"/>
                <a:ea typeface="Courier New" charset="0"/>
                <a:cs typeface="Courier New" charset="0"/>
              </a:rPr>
              <a:t> and list of scores. </a:t>
            </a:r>
            <a:r>
              <a:rPr lang="en-US" dirty="0">
                <a:latin typeface="Courier New" charset="0"/>
                <a:ea typeface="Courier New" charset="0"/>
                <a:cs typeface="Courier New" charset="0"/>
              </a:rPr>
              <a:t>'''</a:t>
            </a: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field_list</a:t>
            </a:r>
            <a:r>
              <a:rPr lang="en-US" dirty="0">
                <a:latin typeface="Courier New" charset="0"/>
                <a:ea typeface="Courier New" charset="0"/>
                <a:cs typeface="Courier New" charset="0"/>
              </a:rPr>
              <a:t> = </a:t>
            </a:r>
            <a:r>
              <a:rPr lang="en-US" dirty="0" err="1">
                <a:latin typeface="Courier New" charset="0"/>
                <a:ea typeface="Courier New" charset="0"/>
                <a:cs typeface="Courier New" charset="0"/>
              </a:rPr>
              <a:t>line_str.strip</a:t>
            </a:r>
            <a:r>
              <a:rPr lang="en-US" dirty="0">
                <a:latin typeface="Courier New" charset="0"/>
                <a:ea typeface="Courier New" charset="0"/>
                <a:cs typeface="Courier New" charset="0"/>
              </a:rPr>
              <a:t>().split(',')</a:t>
            </a: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name_str</a:t>
            </a:r>
            <a:r>
              <a:rPr lang="en-US" dirty="0">
                <a:latin typeface="Courier New" charset="0"/>
                <a:ea typeface="Courier New" charset="0"/>
                <a:cs typeface="Courier New" charset="0"/>
              </a:rPr>
              <a:t> = </a:t>
            </a:r>
            <a:r>
              <a:rPr lang="en-US" dirty="0" err="1">
                <a:latin typeface="Courier New" charset="0"/>
                <a:ea typeface="Courier New" charset="0"/>
                <a:cs typeface="Courier New" charset="0"/>
              </a:rPr>
              <a:t>field_list</a:t>
            </a:r>
            <a:r>
              <a:rPr lang="en-US" dirty="0">
                <a:latin typeface="Courier New" charset="0"/>
                <a:ea typeface="Courier New" charset="0"/>
                <a:cs typeface="Courier New" charset="0"/>
              </a:rPr>
              <a:t>[1] + ' ' + </a:t>
            </a:r>
            <a:r>
              <a:rPr lang="en-US" dirty="0" err="1">
                <a:latin typeface="Courier New" charset="0"/>
                <a:ea typeface="Courier New" charset="0"/>
                <a:cs typeface="Courier New" charset="0"/>
              </a:rPr>
              <a:t>field_list</a:t>
            </a:r>
            <a:r>
              <a:rPr lang="en-US" dirty="0">
                <a:latin typeface="Courier New" charset="0"/>
                <a:ea typeface="Courier New" charset="0"/>
                <a:cs typeface="Courier New" charset="0"/>
              </a:rPr>
              <a:t>[0]</a:t>
            </a: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score_list</a:t>
            </a:r>
            <a:r>
              <a:rPr lang="en-US" dirty="0">
                <a:latin typeface="Courier New" charset="0"/>
                <a:ea typeface="Courier New" charset="0"/>
                <a:cs typeface="Courier New" charset="0"/>
              </a:rPr>
              <a:t> = []</a:t>
            </a:r>
          </a:p>
          <a:p>
            <a:r>
              <a:rPr lang="en-US" dirty="0">
                <a:latin typeface="Courier New" charset="0"/>
                <a:ea typeface="Courier New" charset="0"/>
                <a:cs typeface="Courier New" charset="0"/>
              </a:rPr>
              <a:t>    </a:t>
            </a:r>
            <a:r>
              <a:rPr lang="en-US" i="1" dirty="0">
                <a:solidFill>
                  <a:srgbClr val="92D050"/>
                </a:solidFill>
                <a:latin typeface="Courier New" charset="0"/>
                <a:ea typeface="Courier New" charset="0"/>
                <a:cs typeface="Courier New" charset="0"/>
              </a:rPr>
              <a:t># gather the scores, now strings, as a list of </a:t>
            </a:r>
            <a:r>
              <a:rPr lang="en-US" i="1" dirty="0" err="1">
                <a:solidFill>
                  <a:srgbClr val="92D050"/>
                </a:solidFill>
                <a:latin typeface="Courier New" charset="0"/>
                <a:ea typeface="Courier New" charset="0"/>
                <a:cs typeface="Courier New" charset="0"/>
              </a:rPr>
              <a:t>ints</a:t>
            </a:r>
            <a:endParaRPr lang="en-US" i="1" dirty="0">
              <a:solidFill>
                <a:srgbClr val="92D050"/>
              </a:solidFill>
              <a:latin typeface="Courier New" charset="0"/>
              <a:ea typeface="Courier New" charset="0"/>
              <a:cs typeface="Courier New" charset="0"/>
            </a:endParaRPr>
          </a:p>
          <a:p>
            <a:r>
              <a:rPr lang="en-US" dirty="0">
                <a:latin typeface="Courier New" charset="0"/>
                <a:ea typeface="Courier New" charset="0"/>
                <a:cs typeface="Courier New" charset="0"/>
              </a:rPr>
              <a:t>    </a:t>
            </a:r>
            <a:r>
              <a:rPr lang="en-US" b="1" dirty="0">
                <a:latin typeface="Courier New" charset="0"/>
                <a:ea typeface="Courier New" charset="0"/>
                <a:cs typeface="Courier New" charset="0"/>
              </a:rPr>
              <a:t>for</a:t>
            </a:r>
            <a:r>
              <a:rPr lang="en-US" dirty="0">
                <a:latin typeface="Courier New" charset="0"/>
                <a:ea typeface="Courier New" charset="0"/>
                <a:cs typeface="Courier New" charset="0"/>
              </a:rPr>
              <a:t> element </a:t>
            </a:r>
            <a:r>
              <a:rPr lang="en-US" b="1" dirty="0">
                <a:latin typeface="Courier New" charset="0"/>
                <a:ea typeface="Courier New" charset="0"/>
                <a:cs typeface="Courier New" charset="0"/>
              </a:rPr>
              <a:t>in</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field_list</a:t>
            </a:r>
            <a:r>
              <a:rPr lang="en-US" dirty="0">
                <a:latin typeface="Courier New" charset="0"/>
                <a:ea typeface="Courier New" charset="0"/>
                <a:cs typeface="Courier New" charset="0"/>
              </a:rPr>
              <a:t>[2:]:</a:t>
            </a: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score_list.append</a:t>
            </a:r>
            <a:r>
              <a:rPr lang="en-US" dirty="0">
                <a:latin typeface="Courier New" charset="0"/>
                <a:ea typeface="Courier New" charset="0"/>
                <a:cs typeface="Courier New" charset="0"/>
              </a:rPr>
              <a:t>(</a:t>
            </a:r>
            <a:r>
              <a:rPr lang="en-US" dirty="0" err="1">
                <a:latin typeface="Courier New" charset="0"/>
                <a:ea typeface="Courier New" charset="0"/>
                <a:cs typeface="Courier New" charset="0"/>
              </a:rPr>
              <a:t>int</a:t>
            </a:r>
            <a:r>
              <a:rPr lang="en-US" dirty="0">
                <a:latin typeface="Courier New" charset="0"/>
                <a:ea typeface="Courier New" charset="0"/>
                <a:cs typeface="Courier New" charset="0"/>
              </a:rPr>
              <a:t>(element))</a:t>
            </a:r>
          </a:p>
          <a:p>
            <a:r>
              <a:rPr lang="en-US" dirty="0">
                <a:latin typeface="Courier New" charset="0"/>
                <a:ea typeface="Courier New" charset="0"/>
                <a:cs typeface="Courier New" charset="0"/>
              </a:rPr>
              <a:t>    </a:t>
            </a:r>
            <a:r>
              <a:rPr lang="en-US" b="1" dirty="0">
                <a:latin typeface="Courier New" charset="0"/>
                <a:ea typeface="Courier New" charset="0"/>
                <a:cs typeface="Courier New" charset="0"/>
              </a:rPr>
              <a:t>return</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name_str,score_list</a:t>
            </a:r>
            <a:endParaRPr lang="en-US" dirty="0">
              <a:latin typeface="Courier New" charset="0"/>
              <a:ea typeface="Courier New" charset="0"/>
              <a:cs typeface="Courier New" charset="0"/>
            </a:endParaRPr>
          </a:p>
        </p:txBody>
      </p:sp>
    </p:spTree>
    <p:extLst>
      <p:ext uri="{BB962C8B-B14F-4D97-AF65-F5344CB8AC3E}">
        <p14:creationId xmlns:p14="http://schemas.microsoft.com/office/powerpoint/2010/main" val="1575772119"/>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Code Listing 8.4</a:t>
            </a:r>
          </a:p>
          <a:p>
            <a:r>
              <a:rPr lang="en-US" dirty="0"/>
              <a:t>main</a:t>
            </a:r>
          </a:p>
        </p:txBody>
      </p:sp>
    </p:spTree>
    <p:extLst>
      <p:ext uri="{BB962C8B-B14F-4D97-AF65-F5344CB8AC3E}">
        <p14:creationId xmlns:p14="http://schemas.microsoft.com/office/powerpoint/2010/main" val="328910704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At the core of any language</a:t>
            </a:r>
          </a:p>
        </p:txBody>
      </p:sp>
      <p:sp>
        <p:nvSpPr>
          <p:cNvPr id="44035"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Control the flow (</a:t>
            </a:r>
            <a:r>
              <a:rPr lang="en-US" dirty="0" err="1">
                <a:solidFill>
                  <a:srgbClr val="FF0000"/>
                </a:solidFill>
                <a:ea typeface="ＭＳ Ｐゴシック" pitchFamily="-109" charset="-128"/>
                <a:cs typeface="ＭＳ Ｐゴシック" pitchFamily="-109" charset="-128"/>
              </a:rPr>
              <a:t>flæði</a:t>
            </a:r>
            <a:r>
              <a:rPr lang="en-US" dirty="0">
                <a:ea typeface="ＭＳ Ｐゴシック" pitchFamily="-109" charset="-128"/>
                <a:cs typeface="ＭＳ Ｐゴシック" pitchFamily="-109" charset="-128"/>
              </a:rPr>
              <a:t>) of the program</a:t>
            </a:r>
          </a:p>
          <a:p>
            <a:pPr eaLnBrk="1" hangingPunct="1"/>
            <a:r>
              <a:rPr lang="en-US" dirty="0">
                <a:ea typeface="ＭＳ Ｐゴシック" pitchFamily="-109" charset="-128"/>
                <a:cs typeface="ＭＳ Ｐゴシック" pitchFamily="-109" charset="-128"/>
              </a:rPr>
              <a:t>Construct and access data elements</a:t>
            </a:r>
          </a:p>
          <a:p>
            <a:pPr eaLnBrk="1" hangingPunct="1"/>
            <a:r>
              <a:rPr lang="en-US" dirty="0">
                <a:ea typeface="ＭＳ Ｐゴシック" pitchFamily="-109" charset="-128"/>
                <a:cs typeface="ＭＳ Ｐゴシック" pitchFamily="-109" charset="-128"/>
              </a:rPr>
              <a:t>Operate on data elements</a:t>
            </a:r>
          </a:p>
          <a:p>
            <a:pPr eaLnBrk="1" hangingPunct="1"/>
            <a:r>
              <a:rPr lang="en-US" dirty="0">
                <a:ea typeface="ＭＳ Ｐゴシック" pitchFamily="-109" charset="-128"/>
                <a:cs typeface="ＭＳ Ｐゴシック" pitchFamily="-109" charset="-128"/>
              </a:rPr>
              <a:t>Construct functions (</a:t>
            </a:r>
            <a:r>
              <a:rPr lang="en-US" dirty="0" err="1">
                <a:solidFill>
                  <a:srgbClr val="FF0000"/>
                </a:solidFill>
                <a:ea typeface="ＭＳ Ｐゴシック" pitchFamily="-109" charset="-128"/>
                <a:cs typeface="ＭＳ Ｐゴシック" pitchFamily="-109" charset="-128"/>
              </a:rPr>
              <a:t>föll</a:t>
            </a:r>
            <a:r>
              <a:rPr lang="en-US" dirty="0">
                <a:ea typeface="ＭＳ Ｐゴシック" pitchFamily="-109" charset="-128"/>
                <a:cs typeface="ＭＳ Ｐゴシック" pitchFamily="-109" charset="-128"/>
              </a:rPr>
              <a:t>)</a:t>
            </a:r>
          </a:p>
          <a:p>
            <a:pPr eaLnBrk="1" hangingPunct="1"/>
            <a:r>
              <a:rPr lang="en-US" dirty="0">
                <a:ea typeface="ＭＳ Ｐゴシック" pitchFamily="-109" charset="-128"/>
                <a:cs typeface="ＭＳ Ｐゴシック" pitchFamily="-109" charset="-128"/>
              </a:rPr>
              <a:t>Construct classes (</a:t>
            </a:r>
            <a:r>
              <a:rPr lang="en-US" dirty="0" err="1">
                <a:solidFill>
                  <a:srgbClr val="FF0000"/>
                </a:solidFill>
                <a:ea typeface="ＭＳ Ｐゴシック" pitchFamily="-109" charset="-128"/>
                <a:cs typeface="ＭＳ Ｐゴシック" pitchFamily="-109" charset="-128"/>
              </a:rPr>
              <a:t>klasar</a:t>
            </a:r>
            <a:r>
              <a:rPr lang="en-US" dirty="0">
                <a:ea typeface="ＭＳ Ｐゴシック" pitchFamily="-109" charset="-128"/>
                <a:cs typeface="ＭＳ Ｐゴシック" pitchFamily="-109" charset="-128"/>
              </a:rPr>
              <a:t>)</a:t>
            </a:r>
          </a:p>
          <a:p>
            <a:pPr eaLnBrk="1" hangingPunct="1"/>
            <a:r>
              <a:rPr lang="en-US" dirty="0">
                <a:ea typeface="ＭＳ Ｐゴシック" pitchFamily="-109" charset="-128"/>
                <a:cs typeface="ＭＳ Ｐゴシック" pitchFamily="-109" charset="-128"/>
              </a:rPr>
              <a:t>Libraries (</a:t>
            </a:r>
            <a:r>
              <a:rPr lang="en-US" dirty="0" err="1">
                <a:solidFill>
                  <a:srgbClr val="FF0000"/>
                </a:solidFill>
                <a:ea typeface="ＭＳ Ｐゴシック" pitchFamily="-109" charset="-128"/>
                <a:cs typeface="ＭＳ Ｐゴシック" pitchFamily="-109" charset="-128"/>
              </a:rPr>
              <a:t>forritasöfn</a:t>
            </a:r>
            <a:r>
              <a:rPr lang="en-US" dirty="0">
                <a:ea typeface="ＭＳ Ｐゴシック" pitchFamily="-109" charset="-128"/>
                <a:cs typeface="ＭＳ Ｐゴシック" pitchFamily="-109" charset="-128"/>
              </a:rPr>
              <a:t>) and built-in classes</a:t>
            </a:r>
          </a:p>
        </p:txBody>
      </p:sp>
    </p:spTree>
    <p:extLst>
      <p:ext uri="{BB962C8B-B14F-4D97-AF65-F5344CB8AC3E}">
        <p14:creationId xmlns:p14="http://schemas.microsoft.com/office/powerpoint/2010/main" val="1696051671"/>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136406" y="685800"/>
            <a:ext cx="9007594" cy="31393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rtlCol="0">
            <a:spAutoFit/>
          </a:bodyPr>
          <a:lstStyle/>
          <a:p>
            <a:r>
              <a:rPr lang="en-US" b="1" dirty="0" err="1">
                <a:latin typeface="Courier New" charset="0"/>
                <a:ea typeface="Courier New" charset="0"/>
                <a:cs typeface="Courier New" charset="0"/>
              </a:rPr>
              <a:t>def</a:t>
            </a:r>
            <a:r>
              <a:rPr lang="en-US" dirty="0">
                <a:latin typeface="Courier New" charset="0"/>
                <a:ea typeface="Courier New" charset="0"/>
                <a:cs typeface="Courier New" charset="0"/>
              </a:rPr>
              <a:t> main ():</a:t>
            </a:r>
          </a:p>
          <a:p>
            <a:r>
              <a:rPr lang="en-US" dirty="0">
                <a:latin typeface="Courier New" charset="0"/>
                <a:ea typeface="Courier New" charset="0"/>
                <a:cs typeface="Courier New" charset="0"/>
              </a:rPr>
              <a:t>    ''' </a:t>
            </a:r>
            <a:r>
              <a:rPr lang="en-US" i="1" dirty="0">
                <a:solidFill>
                  <a:srgbClr val="92D050"/>
                </a:solidFill>
                <a:latin typeface="Courier New" charset="0"/>
                <a:ea typeface="Courier New" charset="0"/>
                <a:cs typeface="Courier New" charset="0"/>
              </a:rPr>
              <a:t>Get a </a:t>
            </a:r>
            <a:r>
              <a:rPr lang="en-US" i="1" dirty="0" err="1">
                <a:solidFill>
                  <a:srgbClr val="92D050"/>
                </a:solidFill>
                <a:latin typeface="Courier New" charset="0"/>
                <a:ea typeface="Courier New" charset="0"/>
                <a:cs typeface="Courier New" charset="0"/>
              </a:rPr>
              <a:t>line_str</a:t>
            </a:r>
            <a:r>
              <a:rPr lang="en-US" i="1" dirty="0">
                <a:solidFill>
                  <a:srgbClr val="92D050"/>
                </a:solidFill>
                <a:latin typeface="Courier New" charset="0"/>
                <a:ea typeface="Courier New" charset="0"/>
                <a:cs typeface="Courier New" charset="0"/>
              </a:rPr>
              <a:t> from the file, </a:t>
            </a:r>
          </a:p>
          <a:p>
            <a:r>
              <a:rPr lang="en-US" i="1" dirty="0">
                <a:solidFill>
                  <a:srgbClr val="92D050"/>
                </a:solidFill>
                <a:latin typeface="Courier New" charset="0"/>
                <a:ea typeface="Courier New" charset="0"/>
                <a:cs typeface="Courier New" charset="0"/>
              </a:rPr>
              <a:t>       print the final grade nicely. </a:t>
            </a:r>
            <a:r>
              <a:rPr lang="en-US" dirty="0">
                <a:latin typeface="Courier New" charset="0"/>
                <a:ea typeface="Courier New" charset="0"/>
                <a:cs typeface="Courier New" charset="0"/>
              </a:rPr>
              <a:t>'''</a:t>
            </a: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file_name</a:t>
            </a:r>
            <a:r>
              <a:rPr lang="en-US" dirty="0">
                <a:latin typeface="Courier New" charset="0"/>
                <a:ea typeface="Courier New" charset="0"/>
                <a:cs typeface="Courier New" charset="0"/>
              </a:rPr>
              <a:t> = input('</a:t>
            </a:r>
            <a:r>
              <a:rPr lang="en-US" i="1" dirty="0">
                <a:latin typeface="Courier New" charset="0"/>
                <a:ea typeface="Courier New" charset="0"/>
                <a:cs typeface="Courier New" charset="0"/>
              </a:rPr>
              <a:t>Open what file:</a:t>
            </a:r>
            <a:r>
              <a:rPr lang="en-US" dirty="0">
                <a:latin typeface="Courier New" charset="0"/>
                <a:ea typeface="Courier New" charset="0"/>
                <a:cs typeface="Courier New" charset="0"/>
              </a:rPr>
              <a:t>')</a:t>
            </a: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grade_file</a:t>
            </a:r>
            <a:r>
              <a:rPr lang="en-US" dirty="0">
                <a:latin typeface="Courier New" charset="0"/>
                <a:ea typeface="Courier New" charset="0"/>
                <a:cs typeface="Courier New" charset="0"/>
              </a:rPr>
              <a:t> = open(</a:t>
            </a:r>
            <a:r>
              <a:rPr lang="en-US" dirty="0" err="1">
                <a:latin typeface="Courier New" charset="0"/>
                <a:ea typeface="Courier New" charset="0"/>
                <a:cs typeface="Courier New" charset="0"/>
              </a:rPr>
              <a:t>file_name</a:t>
            </a:r>
            <a:r>
              <a:rPr lang="en-US" dirty="0">
                <a:latin typeface="Courier New" charset="0"/>
                <a:ea typeface="Courier New" charset="0"/>
                <a:cs typeface="Courier New" charset="0"/>
              </a:rPr>
              <a:t>, 'r')</a:t>
            </a:r>
          </a:p>
          <a:p>
            <a:r>
              <a:rPr lang="en-US" dirty="0">
                <a:latin typeface="Courier New" charset="0"/>
                <a:ea typeface="Courier New" charset="0"/>
                <a:cs typeface="Courier New" charset="0"/>
              </a:rPr>
              <a:t>    </a:t>
            </a:r>
            <a:r>
              <a:rPr lang="en-US" b="1" dirty="0">
                <a:latin typeface="Courier New" charset="0"/>
                <a:ea typeface="Courier New" charset="0"/>
                <a:cs typeface="Courier New" charset="0"/>
              </a:rPr>
              <a:t>print</a:t>
            </a:r>
            <a:r>
              <a:rPr lang="en-US" dirty="0">
                <a:latin typeface="Courier New" charset="0"/>
                <a:ea typeface="Courier New" charset="0"/>
                <a:cs typeface="Courier New" charset="0"/>
              </a:rPr>
              <a:t>('{:&gt;13s}  {:&gt;15s}'.format(</a:t>
            </a:r>
            <a:r>
              <a:rPr lang="en-US" i="1" dirty="0">
                <a:latin typeface="Courier New" charset="0"/>
                <a:ea typeface="Courier New" charset="0"/>
                <a:cs typeface="Courier New" charset="0"/>
              </a:rPr>
              <a:t>'</a:t>
            </a:r>
            <a:r>
              <a:rPr lang="en-US" i="1" dirty="0" err="1">
                <a:latin typeface="Courier New" charset="0"/>
                <a:ea typeface="Courier New" charset="0"/>
                <a:cs typeface="Courier New" charset="0"/>
              </a:rPr>
              <a:t>Name</a:t>
            </a:r>
            <a:r>
              <a:rPr lang="en-US" dirty="0" err="1">
                <a:latin typeface="Courier New" charset="0"/>
                <a:ea typeface="Courier New" charset="0"/>
                <a:cs typeface="Courier New" charset="0"/>
              </a:rPr>
              <a:t>',</a:t>
            </a:r>
            <a:r>
              <a:rPr lang="en-US" i="1" dirty="0" err="1">
                <a:latin typeface="Courier New" charset="0"/>
                <a:ea typeface="Courier New" charset="0"/>
                <a:cs typeface="Courier New" charset="0"/>
              </a:rPr>
              <a:t>'Grade</a:t>
            </a:r>
            <a:r>
              <a:rPr lang="en-US" dirty="0">
                <a:latin typeface="Courier New" charset="0"/>
                <a:ea typeface="Courier New" charset="0"/>
                <a:cs typeface="Courier New" charset="0"/>
              </a:rPr>
              <a:t>'))</a:t>
            </a:r>
          </a:p>
          <a:p>
            <a:r>
              <a:rPr lang="ro-RO" dirty="0">
                <a:latin typeface="Courier New" charset="0"/>
                <a:ea typeface="Courier New" charset="0"/>
                <a:cs typeface="Courier New" charset="0"/>
              </a:rPr>
              <a:t>    </a:t>
            </a:r>
            <a:r>
              <a:rPr lang="ro-RO" b="1" dirty="0">
                <a:latin typeface="Courier New" charset="0"/>
                <a:ea typeface="Courier New" charset="0"/>
                <a:cs typeface="Courier New" charset="0"/>
              </a:rPr>
              <a:t>print</a:t>
            </a:r>
            <a:r>
              <a:rPr lang="ro-RO" dirty="0">
                <a:latin typeface="Courier New" charset="0"/>
                <a:ea typeface="Courier New" charset="0"/>
                <a:cs typeface="Courier New" charset="0"/>
              </a:rPr>
              <a:t>('-'*30)</a:t>
            </a:r>
          </a:p>
          <a:p>
            <a:r>
              <a:rPr lang="ro-RO" dirty="0">
                <a:latin typeface="Courier New" charset="0"/>
                <a:ea typeface="Courier New" charset="0"/>
                <a:cs typeface="Courier New" charset="0"/>
              </a:rPr>
              <a:t>    </a:t>
            </a:r>
            <a:r>
              <a:rPr lang="ro-RO" b="1" dirty="0">
                <a:latin typeface="Courier New" charset="0"/>
                <a:ea typeface="Courier New" charset="0"/>
                <a:cs typeface="Courier New" charset="0"/>
              </a:rPr>
              <a:t>for</a:t>
            </a:r>
            <a:r>
              <a:rPr lang="ro-RO" dirty="0">
                <a:latin typeface="Courier New" charset="0"/>
                <a:ea typeface="Courier New" charset="0"/>
                <a:cs typeface="Courier New" charset="0"/>
              </a:rPr>
              <a:t> </a:t>
            </a:r>
            <a:r>
              <a:rPr lang="ro-RO" dirty="0" err="1">
                <a:latin typeface="Courier New" charset="0"/>
                <a:ea typeface="Courier New" charset="0"/>
                <a:cs typeface="Courier New" charset="0"/>
              </a:rPr>
              <a:t>line_str</a:t>
            </a:r>
            <a:r>
              <a:rPr lang="ro-RO" dirty="0">
                <a:latin typeface="Courier New" charset="0"/>
                <a:ea typeface="Courier New" charset="0"/>
                <a:cs typeface="Courier New" charset="0"/>
              </a:rPr>
              <a:t> in </a:t>
            </a:r>
            <a:r>
              <a:rPr lang="ro-RO" dirty="0" err="1">
                <a:latin typeface="Courier New" charset="0"/>
                <a:ea typeface="Courier New" charset="0"/>
                <a:cs typeface="Courier New" charset="0"/>
              </a:rPr>
              <a:t>grade_file</a:t>
            </a:r>
            <a:r>
              <a:rPr lang="ro-RO" dirty="0">
                <a:latin typeface="Courier New" charset="0"/>
                <a:ea typeface="Courier New" charset="0"/>
                <a:cs typeface="Courier New" charset="0"/>
              </a:rPr>
              <a:t>:</a:t>
            </a:r>
          </a:p>
          <a:p>
            <a:r>
              <a:rPr lang="ro-RO" dirty="0">
                <a:latin typeface="Courier New" charset="0"/>
                <a:ea typeface="Courier New" charset="0"/>
                <a:cs typeface="Courier New" charset="0"/>
              </a:rPr>
              <a:t>        </a:t>
            </a:r>
            <a:r>
              <a:rPr lang="ro-RO" dirty="0" err="1">
                <a:latin typeface="Courier New" charset="0"/>
                <a:ea typeface="Courier New" charset="0"/>
                <a:cs typeface="Courier New" charset="0"/>
              </a:rPr>
              <a:t>name_str,score_list</a:t>
            </a:r>
            <a:r>
              <a:rPr lang="ro-RO" dirty="0">
                <a:latin typeface="Courier New" charset="0"/>
                <a:ea typeface="Courier New" charset="0"/>
                <a:cs typeface="Courier New" charset="0"/>
              </a:rPr>
              <a:t> = </a:t>
            </a:r>
            <a:r>
              <a:rPr lang="ro-RO" dirty="0" err="1">
                <a:latin typeface="Courier New" charset="0"/>
                <a:ea typeface="Courier New" charset="0"/>
                <a:cs typeface="Courier New" charset="0"/>
              </a:rPr>
              <a:t>parse_line</a:t>
            </a:r>
            <a:r>
              <a:rPr lang="ro-RO" dirty="0">
                <a:latin typeface="Courier New" charset="0"/>
                <a:ea typeface="Courier New" charset="0"/>
                <a:cs typeface="Courier New" charset="0"/>
              </a:rPr>
              <a:t>(</a:t>
            </a:r>
            <a:r>
              <a:rPr lang="ro-RO" dirty="0" err="1">
                <a:latin typeface="Courier New" charset="0"/>
                <a:ea typeface="Courier New" charset="0"/>
                <a:cs typeface="Courier New" charset="0"/>
              </a:rPr>
              <a:t>line_str</a:t>
            </a:r>
            <a:r>
              <a:rPr lang="ro-RO" dirty="0">
                <a:latin typeface="Courier New" charset="0"/>
                <a:ea typeface="Courier New" charset="0"/>
                <a:cs typeface="Courier New" charset="0"/>
              </a:rPr>
              <a:t>)</a:t>
            </a:r>
          </a:p>
          <a:p>
            <a:r>
              <a:rPr lang="ro-RO" dirty="0">
                <a:latin typeface="Courier New" charset="0"/>
                <a:ea typeface="Courier New" charset="0"/>
                <a:cs typeface="Courier New" charset="0"/>
              </a:rPr>
              <a:t>        </a:t>
            </a:r>
            <a:r>
              <a:rPr lang="ro-RO" dirty="0" err="1">
                <a:latin typeface="Courier New" charset="0"/>
                <a:ea typeface="Courier New" charset="0"/>
                <a:cs typeface="Courier New" charset="0"/>
              </a:rPr>
              <a:t>grade_float</a:t>
            </a:r>
            <a:r>
              <a:rPr lang="ro-RO" dirty="0">
                <a:latin typeface="Courier New" charset="0"/>
                <a:ea typeface="Courier New" charset="0"/>
                <a:cs typeface="Courier New" charset="0"/>
              </a:rPr>
              <a:t> = </a:t>
            </a:r>
            <a:r>
              <a:rPr lang="ro-RO" dirty="0" err="1">
                <a:latin typeface="Courier New" charset="0"/>
                <a:ea typeface="Courier New" charset="0"/>
                <a:cs typeface="Courier New" charset="0"/>
              </a:rPr>
              <a:t>weighted_grade</a:t>
            </a:r>
            <a:r>
              <a:rPr lang="ro-RO" dirty="0">
                <a:latin typeface="Courier New" charset="0"/>
                <a:ea typeface="Courier New" charset="0"/>
                <a:cs typeface="Courier New" charset="0"/>
              </a:rPr>
              <a:t>(</a:t>
            </a:r>
            <a:r>
              <a:rPr lang="ro-RO" dirty="0" err="1">
                <a:latin typeface="Courier New" charset="0"/>
                <a:ea typeface="Courier New" charset="0"/>
                <a:cs typeface="Courier New" charset="0"/>
              </a:rPr>
              <a:t>score_list</a:t>
            </a:r>
            <a:r>
              <a:rPr lang="ro-RO" dirty="0">
                <a:latin typeface="Courier New" charset="0"/>
                <a:ea typeface="Courier New" charset="0"/>
                <a:cs typeface="Courier New" charset="0"/>
              </a:rPr>
              <a:t>)</a:t>
            </a:r>
          </a:p>
          <a:p>
            <a:r>
              <a:rPr lang="ro-RO" dirty="0">
                <a:latin typeface="Courier New" charset="0"/>
                <a:ea typeface="Courier New" charset="0"/>
                <a:cs typeface="Courier New" charset="0"/>
              </a:rPr>
              <a:t>        </a:t>
            </a:r>
            <a:r>
              <a:rPr lang="ro-RO" b="1" dirty="0">
                <a:latin typeface="Courier New" charset="0"/>
                <a:ea typeface="Courier New" charset="0"/>
                <a:cs typeface="Courier New" charset="0"/>
              </a:rPr>
              <a:t>print</a:t>
            </a:r>
            <a:r>
              <a:rPr lang="ro-RO" dirty="0">
                <a:latin typeface="Courier New" charset="0"/>
                <a:ea typeface="Courier New" charset="0"/>
                <a:cs typeface="Courier New" charset="0"/>
              </a:rPr>
              <a:t>('{:&gt;15s} {:14.2f} '.format(</a:t>
            </a:r>
            <a:r>
              <a:rPr lang="ro-RO" dirty="0" err="1">
                <a:latin typeface="Courier New" charset="0"/>
                <a:ea typeface="Courier New" charset="0"/>
                <a:cs typeface="Courier New" charset="0"/>
              </a:rPr>
              <a:t>name_str</a:t>
            </a:r>
            <a:r>
              <a:rPr lang="ro-RO" dirty="0">
                <a:latin typeface="Courier New" charset="0"/>
                <a:ea typeface="Courier New" charset="0"/>
                <a:cs typeface="Courier New" charset="0"/>
              </a:rPr>
              <a:t>, </a:t>
            </a:r>
            <a:r>
              <a:rPr lang="ro-RO" dirty="0" err="1">
                <a:latin typeface="Courier New" charset="0"/>
                <a:ea typeface="Courier New" charset="0"/>
                <a:cs typeface="Courier New" charset="0"/>
              </a:rPr>
              <a:t>grade_float</a:t>
            </a:r>
            <a:r>
              <a:rPr lang="ro-RO" dirty="0">
                <a:latin typeface="Courier New" charset="0"/>
                <a:ea typeface="Courier New" charset="0"/>
                <a:cs typeface="Courier New" charset="0"/>
              </a:rPr>
              <a:t>))</a:t>
            </a:r>
            <a:endParaRPr lang="en-US" dirty="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3189451030"/>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9" name="Rectangle 2"/>
          <p:cNvSpPr>
            <a:spLocks noGrp="1" noChangeArrowheads="1"/>
          </p:cNvSpPr>
          <p:nvPr>
            <p:ph type="title"/>
          </p:nvPr>
        </p:nvSpPr>
        <p:spPr>
          <a:xfrm>
            <a:off x="457200" y="76200"/>
            <a:ext cx="8229600" cy="715962"/>
          </a:xfrm>
        </p:spPr>
        <p:txBody>
          <a:bodyPr/>
          <a:lstStyle/>
          <a:p>
            <a:r>
              <a:rPr lang="en-US" dirty="0"/>
              <a:t>Arbitrary arguments</a:t>
            </a:r>
          </a:p>
        </p:txBody>
      </p:sp>
      <p:sp>
        <p:nvSpPr>
          <p:cNvPr id="91140" name="Rectangle 3"/>
          <p:cNvSpPr>
            <a:spLocks noGrp="1" noChangeArrowheads="1"/>
          </p:cNvSpPr>
          <p:nvPr>
            <p:ph idx="1"/>
          </p:nvPr>
        </p:nvSpPr>
        <p:spPr>
          <a:xfrm>
            <a:off x="609600" y="884237"/>
            <a:ext cx="8534400" cy="5364163"/>
          </a:xfrm>
        </p:spPr>
        <p:txBody>
          <a:bodyPr/>
          <a:lstStyle/>
          <a:p>
            <a:r>
              <a:rPr lang="en-US" dirty="0"/>
              <a:t>it is also possible to pass an arbitrary number of arguments to a function</a:t>
            </a:r>
          </a:p>
          <a:p>
            <a:r>
              <a:rPr lang="en-US" dirty="0"/>
              <a:t>the function simply collects all the arguments (no matter how few or many) into a </a:t>
            </a:r>
            <a:r>
              <a:rPr lang="en-US" dirty="0" err="1"/>
              <a:t>tuple</a:t>
            </a:r>
            <a:r>
              <a:rPr lang="en-US" dirty="0"/>
              <a:t> to be processed by the function</a:t>
            </a:r>
          </a:p>
          <a:p>
            <a:r>
              <a:rPr lang="en-US" dirty="0" err="1"/>
              <a:t>tuple</a:t>
            </a:r>
            <a:r>
              <a:rPr lang="en-US" dirty="0"/>
              <a:t> parameter </a:t>
            </a:r>
            <a:r>
              <a:rPr lang="en-US" dirty="0" err="1"/>
              <a:t>preceeded</a:t>
            </a:r>
            <a:r>
              <a:rPr lang="en-US" dirty="0"/>
              <a:t> by a * (which is not part of the </a:t>
            </a:r>
            <a:r>
              <a:rPr lang="en-US" dirty="0" err="1"/>
              <a:t>param</a:t>
            </a:r>
            <a:r>
              <a:rPr lang="en-US" dirty="0"/>
              <a:t> name, its part of the language)</a:t>
            </a:r>
          </a:p>
          <a:p>
            <a:r>
              <a:rPr lang="en-US" dirty="0"/>
              <a:t>positional arguments only</a:t>
            </a:r>
          </a:p>
        </p:txBody>
      </p:sp>
    </p:spTree>
    <p:extLst>
      <p:ext uri="{BB962C8B-B14F-4D97-AF65-F5344CB8AC3E}">
        <p14:creationId xmlns:p14="http://schemas.microsoft.com/office/powerpoint/2010/main" val="3014736890"/>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3" name="Rectangle 2"/>
          <p:cNvSpPr>
            <a:spLocks noGrp="1" noChangeArrowheads="1"/>
          </p:cNvSpPr>
          <p:nvPr>
            <p:ph type="title"/>
          </p:nvPr>
        </p:nvSpPr>
        <p:spPr>
          <a:xfrm>
            <a:off x="457200" y="76200"/>
            <a:ext cx="8229600" cy="685800"/>
          </a:xfrm>
        </p:spPr>
        <p:txBody>
          <a:bodyPr/>
          <a:lstStyle/>
          <a:p>
            <a:pPr eaLnBrk="1" hangingPunct="1"/>
            <a:r>
              <a:rPr lang="en-US" dirty="0">
                <a:ea typeface="ＭＳ Ｐゴシック" pitchFamily="-107" charset="-128"/>
                <a:cs typeface="ＭＳ Ｐゴシック" pitchFamily="-107" charset="-128"/>
              </a:rPr>
              <a:t>example</a:t>
            </a:r>
          </a:p>
        </p:txBody>
      </p:sp>
      <p:sp>
        <p:nvSpPr>
          <p:cNvPr id="92164" name="Rectangle 3"/>
          <p:cNvSpPr>
            <a:spLocks noGrp="1" noChangeArrowheads="1"/>
          </p:cNvSpPr>
          <p:nvPr>
            <p:ph idx="1"/>
          </p:nvPr>
        </p:nvSpPr>
        <p:spPr>
          <a:xfrm>
            <a:off x="381000" y="838200"/>
            <a:ext cx="8229600" cy="5257800"/>
          </a:xfrm>
        </p:spPr>
        <p:txBody>
          <a:bodyPr/>
          <a:lstStyle/>
          <a:p>
            <a:pPr eaLnBrk="1" hangingPunct="1">
              <a:lnSpc>
                <a:spcPct val="80000"/>
              </a:lnSpc>
              <a:buFont typeface="Wingdings" pitchFamily="-107" charset="2"/>
              <a:buNone/>
            </a:pPr>
            <a:r>
              <a:rPr lang="en-US" sz="2400" dirty="0">
                <a:latin typeface="Courier New" pitchFamily="-107" charset="0"/>
                <a:ea typeface="ＭＳ Ｐゴシック" pitchFamily="-107" charset="-128"/>
                <a:cs typeface="ＭＳ Ｐゴシック" pitchFamily="-107" charset="-128"/>
              </a:rPr>
              <a:t>def </a:t>
            </a:r>
            <a:r>
              <a:rPr lang="en-US" sz="2400" dirty="0" err="1">
                <a:latin typeface="Courier New" pitchFamily="-107" charset="0"/>
                <a:ea typeface="ＭＳ Ｐゴシック" pitchFamily="-107" charset="-128"/>
                <a:cs typeface="ＭＳ Ｐゴシック" pitchFamily="-107" charset="-128"/>
              </a:rPr>
              <a:t>aFunc(fixedParam</a:t>
            </a:r>
            <a:r>
              <a:rPr lang="en-US" sz="2400" dirty="0">
                <a:latin typeface="Courier New" pitchFamily="-107" charset="0"/>
                <a:ea typeface="ＭＳ Ｐゴシック" pitchFamily="-107" charset="-128"/>
                <a:cs typeface="ＭＳ Ｐゴシック" pitchFamily="-107" charset="-128"/>
              </a:rPr>
              <a:t>,*</a:t>
            </a:r>
            <a:r>
              <a:rPr lang="en-US" sz="2400" dirty="0" err="1">
                <a:latin typeface="Courier New" pitchFamily="-107" charset="0"/>
                <a:ea typeface="ＭＳ Ｐゴシック" pitchFamily="-107" charset="-128"/>
                <a:cs typeface="ＭＳ Ｐゴシック" pitchFamily="-107" charset="-128"/>
              </a:rPr>
              <a:t>tupleParam</a:t>
            </a:r>
            <a:r>
              <a:rPr lang="en-US" sz="2400" dirty="0">
                <a:latin typeface="Courier New" pitchFamily="-107" charset="0"/>
                <a:ea typeface="ＭＳ Ｐゴシック" pitchFamily="-107" charset="-128"/>
                <a:cs typeface="ＭＳ Ｐゴシック" pitchFamily="-107" charset="-128"/>
              </a:rPr>
              <a:t>):</a:t>
            </a:r>
          </a:p>
          <a:p>
            <a:pPr eaLnBrk="1" hangingPunct="1">
              <a:lnSpc>
                <a:spcPct val="80000"/>
              </a:lnSpc>
              <a:buFont typeface="Wingdings" pitchFamily="-107" charset="2"/>
              <a:buNone/>
            </a:pPr>
            <a:r>
              <a:rPr lang="en-US" sz="2400" dirty="0">
                <a:latin typeface="Courier New" pitchFamily="-107" charset="0"/>
                <a:ea typeface="ＭＳ Ｐゴシック" pitchFamily="-107" charset="-128"/>
                <a:cs typeface="ＭＳ Ｐゴシック" pitchFamily="-107" charset="-128"/>
              </a:rPr>
              <a:t>		print("fixed =" ,</a:t>
            </a:r>
            <a:r>
              <a:rPr lang="en-US" sz="2400" dirty="0" err="1">
                <a:latin typeface="Courier New" pitchFamily="-107" charset="0"/>
                <a:ea typeface="ＭＳ Ｐゴシック" pitchFamily="-107" charset="-128"/>
                <a:cs typeface="ＭＳ Ｐゴシック" pitchFamily="-107" charset="-128"/>
              </a:rPr>
              <a:t>fixedParam</a:t>
            </a:r>
            <a:r>
              <a:rPr lang="en-US" sz="2400" dirty="0">
                <a:latin typeface="Courier New" pitchFamily="-107" charset="0"/>
                <a:ea typeface="ＭＳ Ｐゴシック" pitchFamily="-107" charset="-128"/>
                <a:cs typeface="ＭＳ Ｐゴシック" pitchFamily="-107" charset="-128"/>
              </a:rPr>
              <a:t>)</a:t>
            </a:r>
          </a:p>
          <a:p>
            <a:pPr eaLnBrk="1" hangingPunct="1">
              <a:lnSpc>
                <a:spcPct val="80000"/>
              </a:lnSpc>
              <a:buFont typeface="Wingdings" pitchFamily="-107" charset="2"/>
              <a:buNone/>
            </a:pPr>
            <a:r>
              <a:rPr lang="en-US" sz="2400" dirty="0">
                <a:latin typeface="Courier New" pitchFamily="-107" charset="0"/>
                <a:ea typeface="ＭＳ Ｐゴシック" pitchFamily="-107" charset="-128"/>
                <a:cs typeface="ＭＳ Ｐゴシック" pitchFamily="-107" charset="-128"/>
              </a:rPr>
              <a:t>		print ("tuple=" ,</a:t>
            </a:r>
            <a:r>
              <a:rPr lang="en-US" sz="2400" dirty="0" err="1">
                <a:latin typeface="Courier New" pitchFamily="-107" charset="0"/>
                <a:ea typeface="ＭＳ Ｐゴシック" pitchFamily="-107" charset="-128"/>
                <a:cs typeface="ＭＳ Ｐゴシック" pitchFamily="-107" charset="-128"/>
              </a:rPr>
              <a:t>tupleParam</a:t>
            </a:r>
            <a:r>
              <a:rPr lang="en-US" sz="2400" dirty="0">
                <a:latin typeface="Courier New" pitchFamily="-107" charset="0"/>
                <a:ea typeface="ＭＳ Ｐゴシック" pitchFamily="-107" charset="-128"/>
                <a:cs typeface="ＭＳ Ｐゴシック" pitchFamily="-107" charset="-128"/>
              </a:rPr>
              <a:t>)</a:t>
            </a:r>
          </a:p>
          <a:p>
            <a:pPr eaLnBrk="1" hangingPunct="1">
              <a:lnSpc>
                <a:spcPct val="80000"/>
              </a:lnSpc>
              <a:buFont typeface="Wingdings" pitchFamily="-107" charset="2"/>
              <a:buNone/>
            </a:pPr>
            <a:r>
              <a:rPr lang="en-US" sz="2400" dirty="0">
                <a:latin typeface="Courier New" pitchFamily="-107" charset="0"/>
                <a:ea typeface="ＭＳ Ｐゴシック" pitchFamily="-107" charset="-128"/>
                <a:cs typeface="ＭＳ Ｐゴシック" pitchFamily="-107" charset="-128"/>
              </a:rPr>
              <a:t>aFunc(1,2,3,4)</a:t>
            </a:r>
          </a:p>
          <a:p>
            <a:pPr eaLnBrk="1" hangingPunct="1">
              <a:lnSpc>
                <a:spcPct val="80000"/>
              </a:lnSpc>
              <a:buFont typeface="Wingdings" pitchFamily="-107" charset="2"/>
              <a:buNone/>
            </a:pPr>
            <a:r>
              <a:rPr lang="en-US" sz="2400" dirty="0">
                <a:ea typeface="ＭＳ Ｐゴシック" pitchFamily="-107" charset="-128"/>
                <a:cs typeface="ＭＳ Ｐゴシック" pitchFamily="-107" charset="-128"/>
              </a:rPr>
              <a:t>prints</a:t>
            </a:r>
            <a:r>
              <a:rPr lang="en-US" sz="2400" dirty="0">
                <a:latin typeface="Courier New" pitchFamily="-107" charset="0"/>
                <a:ea typeface="ＭＳ Ｐゴシック" pitchFamily="-107" charset="-128"/>
                <a:cs typeface="ＭＳ Ｐゴシック" pitchFamily="-107" charset="-128"/>
              </a:rPr>
              <a:t>		fixed=1</a:t>
            </a:r>
          </a:p>
          <a:p>
            <a:pPr eaLnBrk="1" hangingPunct="1">
              <a:lnSpc>
                <a:spcPct val="80000"/>
              </a:lnSpc>
              <a:buFont typeface="Wingdings" pitchFamily="-107" charset="2"/>
              <a:buNone/>
            </a:pPr>
            <a:r>
              <a:rPr lang="en-US" sz="2400" dirty="0">
                <a:latin typeface="Courier New" pitchFamily="-107" charset="0"/>
                <a:ea typeface="ＭＳ Ｐゴシック" pitchFamily="-107" charset="-128"/>
                <a:cs typeface="ＭＳ Ｐゴシック" pitchFamily="-107" charset="-128"/>
              </a:rPr>
              <a:t>     	</a:t>
            </a:r>
            <a:r>
              <a:rPr lang="en-US" sz="2400" dirty="0" err="1">
                <a:latin typeface="Courier New" pitchFamily="-107" charset="0"/>
                <a:ea typeface="ＭＳ Ｐゴシック" pitchFamily="-107" charset="-128"/>
                <a:cs typeface="ＭＳ Ｐゴシック" pitchFamily="-107" charset="-128"/>
              </a:rPr>
              <a:t>tuple</a:t>
            </a:r>
            <a:r>
              <a:rPr lang="en-US" sz="2400" dirty="0">
                <a:latin typeface="Courier New" pitchFamily="-107" charset="0"/>
                <a:ea typeface="ＭＳ Ｐゴシック" pitchFamily="-107" charset="-128"/>
                <a:cs typeface="ＭＳ Ｐゴシック" pitchFamily="-107" charset="-128"/>
              </a:rPr>
              <a:t>=(2,3,4)</a:t>
            </a:r>
          </a:p>
          <a:p>
            <a:pPr eaLnBrk="1" hangingPunct="1">
              <a:lnSpc>
                <a:spcPct val="80000"/>
              </a:lnSpc>
              <a:buFont typeface="Wingdings" pitchFamily="-107" charset="2"/>
              <a:buNone/>
            </a:pPr>
            <a:r>
              <a:rPr lang="en-US" sz="2400" dirty="0">
                <a:latin typeface="Courier New" pitchFamily="-107" charset="0"/>
                <a:ea typeface="ＭＳ Ｐゴシック" pitchFamily="-107" charset="-128"/>
                <a:cs typeface="ＭＳ Ｐゴシック" pitchFamily="-107" charset="-128"/>
              </a:rPr>
              <a:t>aFunc(1)</a:t>
            </a:r>
          </a:p>
          <a:p>
            <a:pPr eaLnBrk="1" hangingPunct="1">
              <a:lnSpc>
                <a:spcPct val="80000"/>
              </a:lnSpc>
              <a:buFont typeface="Wingdings" pitchFamily="-107" charset="2"/>
              <a:buNone/>
            </a:pPr>
            <a:r>
              <a:rPr lang="en-US" sz="2400" dirty="0">
                <a:ea typeface="ＭＳ Ｐゴシック" pitchFamily="-107" charset="-128"/>
                <a:cs typeface="ＭＳ Ｐゴシック" pitchFamily="-107" charset="-128"/>
              </a:rPr>
              <a:t>prints</a:t>
            </a:r>
            <a:r>
              <a:rPr lang="en-US" sz="2400" dirty="0">
                <a:latin typeface="Courier New" pitchFamily="-107" charset="0"/>
                <a:ea typeface="ＭＳ Ｐゴシック" pitchFamily="-107" charset="-128"/>
                <a:cs typeface="ＭＳ Ｐゴシック" pitchFamily="-107" charset="-128"/>
              </a:rPr>
              <a:t>		fixed=1</a:t>
            </a:r>
          </a:p>
          <a:p>
            <a:pPr eaLnBrk="1" hangingPunct="1">
              <a:lnSpc>
                <a:spcPct val="80000"/>
              </a:lnSpc>
              <a:buFont typeface="Wingdings" pitchFamily="-107" charset="2"/>
              <a:buNone/>
            </a:pPr>
            <a:r>
              <a:rPr lang="en-US" sz="2400" dirty="0">
                <a:latin typeface="Courier New" pitchFamily="-107" charset="0"/>
                <a:ea typeface="ＭＳ Ｐゴシック" pitchFamily="-107" charset="-128"/>
                <a:cs typeface="ＭＳ Ｐゴシック" pitchFamily="-107" charset="-128"/>
              </a:rPr>
              <a:t>			</a:t>
            </a:r>
            <a:r>
              <a:rPr lang="en-US" sz="2400" dirty="0" err="1">
                <a:latin typeface="Courier New" pitchFamily="-107" charset="0"/>
                <a:ea typeface="ＭＳ Ｐゴシック" pitchFamily="-107" charset="-128"/>
                <a:cs typeface="ＭＳ Ｐゴシック" pitchFamily="-107" charset="-128"/>
              </a:rPr>
              <a:t>tuple</a:t>
            </a:r>
            <a:r>
              <a:rPr lang="en-US" sz="2400" dirty="0">
                <a:latin typeface="Courier New" pitchFamily="-107" charset="0"/>
                <a:ea typeface="ＭＳ Ｐゴシック" pitchFamily="-107" charset="-128"/>
                <a:cs typeface="ＭＳ Ｐゴシック" pitchFamily="-107" charset="-128"/>
              </a:rPr>
              <a:t>=()</a:t>
            </a:r>
          </a:p>
          <a:p>
            <a:pPr eaLnBrk="1" hangingPunct="1">
              <a:lnSpc>
                <a:spcPct val="80000"/>
              </a:lnSpc>
              <a:buFont typeface="Wingdings" pitchFamily="-107" charset="2"/>
              <a:buNone/>
            </a:pPr>
            <a:r>
              <a:rPr lang="en-US" sz="2400" dirty="0" err="1">
                <a:latin typeface="Courier New" pitchFamily="-107" charset="0"/>
                <a:ea typeface="ＭＳ Ｐゴシック" pitchFamily="-107" charset="-128"/>
                <a:cs typeface="ＭＳ Ｐゴシック" pitchFamily="-107" charset="-128"/>
              </a:rPr>
              <a:t>aFunc(fixedParam</a:t>
            </a:r>
            <a:r>
              <a:rPr lang="en-US" sz="2400" dirty="0">
                <a:latin typeface="Courier New" pitchFamily="-107" charset="0"/>
                <a:ea typeface="ＭＳ Ｐゴシック" pitchFamily="-107" charset="-128"/>
                <a:cs typeface="ＭＳ Ｐゴシック" pitchFamily="-107" charset="-128"/>
              </a:rPr>
              <a:t>=4)</a:t>
            </a:r>
          </a:p>
          <a:p>
            <a:pPr eaLnBrk="1" hangingPunct="1">
              <a:lnSpc>
                <a:spcPct val="80000"/>
              </a:lnSpc>
              <a:buFont typeface="Wingdings" pitchFamily="-107" charset="2"/>
              <a:buNone/>
            </a:pPr>
            <a:r>
              <a:rPr lang="en-US" sz="2400" dirty="0">
                <a:ea typeface="ＭＳ Ｐゴシック" pitchFamily="-107" charset="-128"/>
                <a:cs typeface="ＭＳ Ｐゴシック" pitchFamily="-107" charset="-128"/>
              </a:rPr>
              <a:t>prints		 </a:t>
            </a:r>
            <a:r>
              <a:rPr lang="en-US" sz="2400" dirty="0">
                <a:latin typeface="Courier New" pitchFamily="-107" charset="0"/>
                <a:ea typeface="ＭＳ Ｐゴシック" pitchFamily="-107" charset="-128"/>
                <a:cs typeface="ＭＳ Ｐゴシック" pitchFamily="-107" charset="-128"/>
              </a:rPr>
              <a:t>fixed=1</a:t>
            </a:r>
          </a:p>
          <a:p>
            <a:pPr eaLnBrk="1" hangingPunct="1">
              <a:lnSpc>
                <a:spcPct val="80000"/>
              </a:lnSpc>
              <a:buFont typeface="Wingdings" pitchFamily="-107" charset="2"/>
              <a:buNone/>
            </a:pPr>
            <a:r>
              <a:rPr lang="en-US" sz="2400" dirty="0">
                <a:latin typeface="Courier New" pitchFamily="-107" charset="0"/>
                <a:ea typeface="ＭＳ Ｐゴシック" pitchFamily="-107" charset="-128"/>
                <a:cs typeface="ＭＳ Ｐゴシック" pitchFamily="-107" charset="-128"/>
              </a:rPr>
              <a:t>			</a:t>
            </a:r>
            <a:r>
              <a:rPr lang="en-US" sz="2400" dirty="0" err="1">
                <a:latin typeface="Courier New" pitchFamily="-107" charset="0"/>
                <a:ea typeface="ＭＳ Ｐゴシック" pitchFamily="-107" charset="-128"/>
                <a:cs typeface="ＭＳ Ｐゴシック" pitchFamily="-107" charset="-128"/>
              </a:rPr>
              <a:t>tuple</a:t>
            </a:r>
            <a:r>
              <a:rPr lang="en-US" sz="2400" dirty="0">
                <a:latin typeface="Courier New" pitchFamily="-107" charset="0"/>
                <a:ea typeface="ＭＳ Ｐゴシック" pitchFamily="-107" charset="-128"/>
                <a:cs typeface="ＭＳ Ｐゴシック" pitchFamily="-107" charset="-128"/>
              </a:rPr>
              <a:t>=()</a:t>
            </a:r>
          </a:p>
          <a:p>
            <a:pPr eaLnBrk="1" hangingPunct="1">
              <a:lnSpc>
                <a:spcPct val="80000"/>
              </a:lnSpc>
              <a:buFont typeface="Wingdings" pitchFamily="-107" charset="2"/>
              <a:buNone/>
            </a:pPr>
            <a:r>
              <a:rPr lang="en-US" sz="2400" dirty="0" err="1">
                <a:latin typeface="Courier New" pitchFamily="-107" charset="0"/>
                <a:ea typeface="ＭＳ Ｐゴシック" pitchFamily="-107" charset="-128"/>
                <a:cs typeface="ＭＳ Ｐゴシック" pitchFamily="-107" charset="-128"/>
              </a:rPr>
              <a:t>aFunc(tupleParam</a:t>
            </a:r>
            <a:r>
              <a:rPr lang="en-US" sz="2400" dirty="0">
                <a:latin typeface="Courier New" pitchFamily="-107" charset="0"/>
                <a:ea typeface="ＭＳ Ｐゴシック" pitchFamily="-107" charset="-128"/>
                <a:cs typeface="ＭＳ Ｐゴシック" pitchFamily="-107" charset="-128"/>
              </a:rPr>
              <a:t>=(1,2,3),fixedParam=1)			</a:t>
            </a:r>
            <a:r>
              <a:rPr lang="en-US" sz="2400" dirty="0">
                <a:ea typeface="ＭＳ Ｐゴシック" pitchFamily="-107" charset="-128"/>
                <a:cs typeface="ＭＳ Ｐゴシック" pitchFamily="-107" charset="-128"/>
              </a:rPr>
              <a:t>Error!</a:t>
            </a:r>
            <a:endParaRPr lang="en-US" sz="2400" dirty="0">
              <a:latin typeface="Courier New"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367380802"/>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Reminder, rules so far</a:t>
            </a:r>
          </a:p>
        </p:txBody>
      </p:sp>
      <p:sp>
        <p:nvSpPr>
          <p:cNvPr id="5" name="Content Placeholder 4"/>
          <p:cNvSpPr>
            <a:spLocks noGrp="1"/>
          </p:cNvSpPr>
          <p:nvPr>
            <p:ph idx="1"/>
          </p:nvPr>
        </p:nvSpPr>
        <p:spPr/>
        <p:txBody>
          <a:bodyPr/>
          <a:lstStyle/>
          <a:p>
            <a:pPr marL="514350" indent="-514350">
              <a:buFontTx/>
              <a:buAutoNum type="arabicPeriod"/>
            </a:pPr>
            <a:r>
              <a:rPr lang="en-US" sz="2400" dirty="0">
                <a:latin typeface="Arial" charset="0"/>
                <a:ea typeface="ＭＳ Ｐゴシック" charset="0"/>
              </a:rPr>
              <a:t>Think before you program!</a:t>
            </a:r>
          </a:p>
          <a:p>
            <a:pPr marL="514350" indent="-514350">
              <a:buFontTx/>
              <a:buAutoNum type="arabicPeriod"/>
            </a:pPr>
            <a:r>
              <a:rPr lang="en-US" sz="2400" dirty="0">
                <a:latin typeface="Arial" charset="0"/>
                <a:ea typeface="ＭＳ Ｐゴシック" charset="0"/>
              </a:rPr>
              <a:t>A program is a human-readable essay on problem solving that also happens to execute on a computer.</a:t>
            </a:r>
          </a:p>
          <a:p>
            <a:pPr marL="514350" indent="-514350">
              <a:buFontTx/>
              <a:buAutoNum type="arabicPeriod"/>
            </a:pPr>
            <a:r>
              <a:rPr lang="en-US" sz="2400" dirty="0">
                <a:latin typeface="Arial" charset="0"/>
                <a:ea typeface="ＭＳ Ｐゴシック" charset="0"/>
              </a:rPr>
              <a:t>The best way to </a:t>
            </a:r>
            <a:r>
              <a:rPr lang="en-US" sz="2400" dirty="0" err="1">
                <a:latin typeface="Arial" charset="0"/>
                <a:ea typeface="ＭＳ Ｐゴシック" charset="0"/>
              </a:rPr>
              <a:t>imporve</a:t>
            </a:r>
            <a:r>
              <a:rPr lang="en-US" sz="2400" dirty="0">
                <a:latin typeface="Arial" charset="0"/>
                <a:ea typeface="ＭＳ Ｐゴシック" charset="0"/>
              </a:rPr>
              <a:t> your programming and problem solving skills is to practice!</a:t>
            </a:r>
          </a:p>
          <a:p>
            <a:pPr marL="514350" indent="-514350">
              <a:buFontTx/>
              <a:buAutoNum type="arabicPeriod"/>
            </a:pPr>
            <a:r>
              <a:rPr lang="en-US" sz="2400" dirty="0">
                <a:latin typeface="Arial" charset="0"/>
                <a:ea typeface="ＭＳ Ｐゴシック" charset="0"/>
              </a:rPr>
              <a:t>A foolish consistency is the hobgoblin of little minds</a:t>
            </a:r>
          </a:p>
          <a:p>
            <a:pPr marL="514350" indent="-514350">
              <a:buFontTx/>
              <a:buAutoNum type="arabicPeriod"/>
            </a:pPr>
            <a:r>
              <a:rPr lang="en-US" sz="2400" dirty="0">
                <a:latin typeface="Arial" charset="0"/>
                <a:ea typeface="ＭＳ Ｐゴシック" charset="0"/>
              </a:rPr>
              <a:t>Test your code, often and thoroughly</a:t>
            </a:r>
          </a:p>
          <a:p>
            <a:pPr marL="514350" indent="-514350">
              <a:buFontTx/>
              <a:buAutoNum type="arabicPeriod"/>
            </a:pPr>
            <a:r>
              <a:rPr lang="en-US" sz="2400" dirty="0">
                <a:latin typeface="Arial" charset="0"/>
                <a:ea typeface="ＭＳ Ｐゴシック" charset="0"/>
              </a:rPr>
              <a:t>If it was hard to write, it is probably hard to read. Add a comment. </a:t>
            </a:r>
          </a:p>
          <a:p>
            <a:pPr marL="514350" indent="-514350">
              <a:buFontTx/>
              <a:buAutoNum type="arabicPeriod"/>
            </a:pPr>
            <a:r>
              <a:rPr lang="en-US" sz="2400" dirty="0">
                <a:latin typeface="Arial" charset="0"/>
                <a:ea typeface="ＭＳ Ｐゴシック" charset="0"/>
              </a:rPr>
              <a:t>All input is evil, unless proven otherwise.</a:t>
            </a:r>
          </a:p>
          <a:p>
            <a:pPr marL="514350" indent="-514350">
              <a:buFontTx/>
              <a:buAutoNum type="arabicPeriod"/>
            </a:pPr>
            <a:r>
              <a:rPr lang="en-US" sz="2400" dirty="0">
                <a:latin typeface="Arial" charset="0"/>
                <a:ea typeface="ＭＳ Ｐゴシック" charset="0"/>
              </a:rPr>
              <a:t>A function should do one thing.</a:t>
            </a:r>
          </a:p>
          <a:p>
            <a:pPr marL="514350" indent="-514350">
              <a:buFontTx/>
              <a:buAutoNum type="arabicPeriod"/>
            </a:pPr>
            <a:endParaRPr lang="en-US" sz="2400" dirty="0">
              <a:latin typeface="Arial" charset="0"/>
              <a:ea typeface="ＭＳ Ｐゴシック" charset="0"/>
            </a:endParaRPr>
          </a:p>
        </p:txBody>
      </p:sp>
    </p:spTree>
    <p:extLst>
      <p:ext uri="{BB962C8B-B14F-4D97-AF65-F5344CB8AC3E}">
        <p14:creationId xmlns:p14="http://schemas.microsoft.com/office/powerpoint/2010/main" val="311483173"/>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chapter 9</a:t>
            </a:r>
          </a:p>
        </p:txBody>
      </p:sp>
      <p:sp>
        <p:nvSpPr>
          <p:cNvPr id="3" name="Text Placeholder 2"/>
          <p:cNvSpPr>
            <a:spLocks noGrp="1"/>
          </p:cNvSpPr>
          <p:nvPr>
            <p:ph type="body" sz="quarter" idx="11"/>
          </p:nvPr>
        </p:nvSpPr>
        <p:spPr/>
        <p:txBody>
          <a:bodyPr/>
          <a:lstStyle/>
          <a:p>
            <a:r>
              <a:rPr lang="en-US" dirty="0"/>
              <a:t>Dictionaries and Sets</a:t>
            </a:r>
          </a:p>
        </p:txBody>
      </p:sp>
    </p:spTree>
    <p:extLst>
      <p:ext uri="{BB962C8B-B14F-4D97-AF65-F5344CB8AC3E}">
        <p14:creationId xmlns:p14="http://schemas.microsoft.com/office/powerpoint/2010/main" val="3457787481"/>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2"/>
          <p:cNvSpPr>
            <a:spLocks noGrp="1" noChangeArrowheads="1"/>
          </p:cNvSpPr>
          <p:nvPr>
            <p:ph type="title"/>
          </p:nvPr>
        </p:nvSpPr>
        <p:spPr/>
        <p:txBody>
          <a:bodyPr/>
          <a:lstStyle/>
          <a:p>
            <a:r>
              <a:rPr lang="en-US"/>
              <a:t>More Data Structures</a:t>
            </a:r>
          </a:p>
        </p:txBody>
      </p:sp>
      <p:sp>
        <p:nvSpPr>
          <p:cNvPr id="16388" name="Rectangle 3"/>
          <p:cNvSpPr>
            <a:spLocks noGrp="1" noChangeArrowheads="1"/>
          </p:cNvSpPr>
          <p:nvPr>
            <p:ph idx="1"/>
          </p:nvPr>
        </p:nvSpPr>
        <p:spPr/>
        <p:txBody>
          <a:bodyPr/>
          <a:lstStyle/>
          <a:p>
            <a:r>
              <a:rPr lang="en-US" dirty="0"/>
              <a:t>We have seen the list data structure and what it can be used for</a:t>
            </a:r>
          </a:p>
          <a:p>
            <a:r>
              <a:rPr lang="en-US" dirty="0"/>
              <a:t>We will now examine two more advanced data structures, the Set (</a:t>
            </a:r>
            <a:r>
              <a:rPr lang="en-US" dirty="0" err="1">
                <a:solidFill>
                  <a:srgbClr val="FF0000"/>
                </a:solidFill>
              </a:rPr>
              <a:t>mengi</a:t>
            </a:r>
            <a:r>
              <a:rPr lang="en-US" dirty="0"/>
              <a:t>) and the Dictionary (</a:t>
            </a:r>
            <a:r>
              <a:rPr lang="en-US" dirty="0" err="1">
                <a:solidFill>
                  <a:srgbClr val="FF0000"/>
                </a:solidFill>
              </a:rPr>
              <a:t>uppflettitafla</a:t>
            </a:r>
            <a:r>
              <a:rPr lang="en-US" dirty="0"/>
              <a:t>)</a:t>
            </a:r>
          </a:p>
          <a:p>
            <a:r>
              <a:rPr lang="en-US" dirty="0"/>
              <a:t>In particular, the dictionary is an important, very useful part of python, as well as generally useful to solve many problems.</a:t>
            </a:r>
          </a:p>
        </p:txBody>
      </p:sp>
    </p:spTree>
    <p:extLst>
      <p:ext uri="{BB962C8B-B14F-4D97-AF65-F5344CB8AC3E}">
        <p14:creationId xmlns:p14="http://schemas.microsoft.com/office/powerpoint/2010/main" val="3844327636"/>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Dictionaries (</a:t>
            </a:r>
            <a:r>
              <a:rPr lang="en-US" dirty="0" err="1">
                <a:solidFill>
                  <a:srgbClr val="FF0000"/>
                </a:solidFill>
              </a:rPr>
              <a:t>uppflettitöflur</a:t>
            </a:r>
            <a:r>
              <a:rPr lang="en-US" dirty="0"/>
              <a:t>)</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1112065197"/>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p:cNvSpPr>
            <a:spLocks noGrp="1" noChangeArrowheads="1"/>
          </p:cNvSpPr>
          <p:nvPr>
            <p:ph type="title"/>
          </p:nvPr>
        </p:nvSpPr>
        <p:spPr/>
        <p:txBody>
          <a:bodyPr/>
          <a:lstStyle/>
          <a:p>
            <a:r>
              <a:rPr lang="en-US"/>
              <a:t>What is a dictionary?</a:t>
            </a:r>
          </a:p>
        </p:txBody>
      </p:sp>
      <p:sp>
        <p:nvSpPr>
          <p:cNvPr id="20484" name="Rectangle 3"/>
          <p:cNvSpPr>
            <a:spLocks noGrp="1" noChangeArrowheads="1"/>
          </p:cNvSpPr>
          <p:nvPr>
            <p:ph idx="1"/>
          </p:nvPr>
        </p:nvSpPr>
        <p:spPr/>
        <p:txBody>
          <a:bodyPr/>
          <a:lstStyle/>
          <a:p>
            <a:r>
              <a:rPr lang="en-US" dirty="0"/>
              <a:t>In data structure terms, a dictionary is better termed an </a:t>
            </a:r>
            <a:r>
              <a:rPr lang="en-US" i="1" dirty="0"/>
              <a:t>associative array,</a:t>
            </a:r>
            <a:r>
              <a:rPr lang="en-US" dirty="0"/>
              <a:t> </a:t>
            </a:r>
            <a:r>
              <a:rPr lang="en-US" i="1" dirty="0"/>
              <a:t>associative list </a:t>
            </a:r>
            <a:r>
              <a:rPr lang="en-US" dirty="0"/>
              <a:t>or a </a:t>
            </a:r>
            <a:r>
              <a:rPr lang="en-US" i="1" dirty="0"/>
              <a:t>map</a:t>
            </a:r>
            <a:r>
              <a:rPr lang="en-US" dirty="0"/>
              <a:t>.</a:t>
            </a:r>
          </a:p>
          <a:p>
            <a:r>
              <a:rPr lang="en-US" dirty="0"/>
              <a:t>You can think if it as a list of pairs, where the first element of the pair, the </a:t>
            </a:r>
            <a:r>
              <a:rPr lang="en-US" b="1" i="1" dirty="0"/>
              <a:t>key </a:t>
            </a:r>
            <a:r>
              <a:rPr lang="en-US" i="1" dirty="0"/>
              <a:t>(</a:t>
            </a:r>
            <a:r>
              <a:rPr lang="en-US" i="1" dirty="0" err="1">
                <a:solidFill>
                  <a:srgbClr val="FF0000"/>
                </a:solidFill>
              </a:rPr>
              <a:t>lykill</a:t>
            </a:r>
            <a:r>
              <a:rPr lang="en-US" i="1" dirty="0"/>
              <a:t>)</a:t>
            </a:r>
            <a:r>
              <a:rPr lang="en-US" dirty="0"/>
              <a:t>, is used to retrieve the second element, the </a:t>
            </a:r>
            <a:r>
              <a:rPr lang="en-US" b="1" i="1" dirty="0"/>
              <a:t>value </a:t>
            </a:r>
            <a:r>
              <a:rPr lang="en-US" i="1" dirty="0"/>
              <a:t>(</a:t>
            </a:r>
            <a:r>
              <a:rPr lang="en-US" i="1" dirty="0" err="1">
                <a:solidFill>
                  <a:srgbClr val="FF0000"/>
                </a:solidFill>
              </a:rPr>
              <a:t>gildi</a:t>
            </a:r>
            <a:r>
              <a:rPr lang="en-US" i="1" dirty="0"/>
              <a:t>)</a:t>
            </a:r>
            <a:r>
              <a:rPr lang="en-US" dirty="0"/>
              <a:t>.</a:t>
            </a:r>
          </a:p>
          <a:p>
            <a:r>
              <a:rPr lang="en-US" dirty="0"/>
              <a:t>Thus we </a:t>
            </a:r>
            <a:r>
              <a:rPr lang="en-US" b="1" i="1" dirty="0"/>
              <a:t>map a key to a value</a:t>
            </a:r>
          </a:p>
        </p:txBody>
      </p:sp>
    </p:spTree>
    <p:extLst>
      <p:ext uri="{BB962C8B-B14F-4D97-AF65-F5344CB8AC3E}">
        <p14:creationId xmlns:p14="http://schemas.microsoft.com/office/powerpoint/2010/main" val="406466039"/>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p:cNvSpPr>
            <a:spLocks noGrp="1" noChangeArrowheads="1"/>
          </p:cNvSpPr>
          <p:nvPr>
            <p:ph type="title"/>
          </p:nvPr>
        </p:nvSpPr>
        <p:spPr/>
        <p:txBody>
          <a:bodyPr/>
          <a:lstStyle/>
          <a:p>
            <a:r>
              <a:rPr lang="en-US"/>
              <a:t>Key Value pairs</a:t>
            </a:r>
          </a:p>
        </p:txBody>
      </p:sp>
      <p:sp>
        <p:nvSpPr>
          <p:cNvPr id="22532" name="Rectangle 3"/>
          <p:cNvSpPr>
            <a:spLocks noGrp="1" noChangeArrowheads="1"/>
          </p:cNvSpPr>
          <p:nvPr>
            <p:ph idx="1"/>
          </p:nvPr>
        </p:nvSpPr>
        <p:spPr/>
        <p:txBody>
          <a:bodyPr/>
          <a:lstStyle/>
          <a:p>
            <a:r>
              <a:rPr lang="en-US" dirty="0"/>
              <a:t>The key acts as an index to find the associated value.</a:t>
            </a:r>
          </a:p>
          <a:p>
            <a:r>
              <a:rPr lang="en-US" dirty="0"/>
              <a:t>Just like a dictionary, you look up a word by its spelling to find the associated definition</a:t>
            </a:r>
          </a:p>
          <a:p>
            <a:r>
              <a:rPr lang="en-US" dirty="0"/>
              <a:t>A dictionary can be searched to locate the value associated with a key</a:t>
            </a:r>
          </a:p>
        </p:txBody>
      </p:sp>
    </p:spTree>
    <p:extLst>
      <p:ext uri="{BB962C8B-B14F-4D97-AF65-F5344CB8AC3E}">
        <p14:creationId xmlns:p14="http://schemas.microsoft.com/office/powerpoint/2010/main" val="3403453758"/>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Python Dictionary</a:t>
            </a:r>
          </a:p>
        </p:txBody>
      </p:sp>
      <p:sp>
        <p:nvSpPr>
          <p:cNvPr id="24580" name="Rectangle 3"/>
          <p:cNvSpPr>
            <a:spLocks noGrp="1" noChangeArrowheads="1"/>
          </p:cNvSpPr>
          <p:nvPr>
            <p:ph idx="1"/>
          </p:nvPr>
        </p:nvSpPr>
        <p:spPr/>
        <p:txBody>
          <a:bodyPr/>
          <a:lstStyle/>
          <a:p>
            <a:pPr eaLnBrk="1" hangingPunct="1"/>
            <a:r>
              <a:rPr lang="en-US" sz="2800" dirty="0">
                <a:ea typeface="ＭＳ Ｐゴシック" pitchFamily="-107" charset="-128"/>
                <a:cs typeface="ＭＳ Ｐゴシック" pitchFamily="-107" charset="-128"/>
              </a:rPr>
              <a:t>Use the </a:t>
            </a:r>
            <a:r>
              <a:rPr lang="en-US" sz="2800" dirty="0">
                <a:solidFill>
                  <a:srgbClr val="000090"/>
                </a:solidFill>
                <a:latin typeface="Courier New"/>
                <a:ea typeface="ＭＳ Ｐゴシック" pitchFamily="-107" charset="-128"/>
                <a:cs typeface="Courier New"/>
              </a:rPr>
              <a:t>{ } </a:t>
            </a:r>
            <a:r>
              <a:rPr lang="en-US" sz="2800" dirty="0">
                <a:ea typeface="ＭＳ Ｐゴシック" pitchFamily="-107" charset="-128"/>
                <a:cs typeface="ＭＳ Ｐゴシック" pitchFamily="-107" charset="-128"/>
              </a:rPr>
              <a:t>marker to create a dictionary</a:t>
            </a:r>
          </a:p>
          <a:p>
            <a:pPr eaLnBrk="1" hangingPunct="1"/>
            <a:r>
              <a:rPr lang="en-US" sz="2800" dirty="0">
                <a:ea typeface="ＭＳ Ｐゴシック" pitchFamily="-107" charset="-128"/>
                <a:cs typeface="ＭＳ Ｐゴシック" pitchFamily="-107" charset="-128"/>
              </a:rPr>
              <a:t>Use the </a:t>
            </a:r>
            <a:r>
              <a:rPr lang="en-US" sz="2800" dirty="0">
                <a:solidFill>
                  <a:srgbClr val="000090"/>
                </a:solidFill>
                <a:latin typeface="Courier New"/>
                <a:ea typeface="ＭＳ Ｐゴシック" pitchFamily="-107" charset="-128"/>
                <a:cs typeface="Courier New"/>
              </a:rPr>
              <a:t>:</a:t>
            </a:r>
            <a:r>
              <a:rPr lang="en-US" sz="2800" dirty="0">
                <a:ea typeface="ＭＳ Ｐゴシック" pitchFamily="-107" charset="-128"/>
                <a:cs typeface="ＭＳ Ｐゴシック" pitchFamily="-107" charset="-128"/>
              </a:rPr>
              <a:t> marker to indicate </a:t>
            </a:r>
            <a:r>
              <a:rPr lang="en-US" sz="2800" dirty="0" err="1">
                <a:ea typeface="ＭＳ Ｐゴシック" pitchFamily="-107" charset="-128"/>
                <a:cs typeface="ＭＳ Ｐゴシック" pitchFamily="-107" charset="-128"/>
              </a:rPr>
              <a:t>key:value</a:t>
            </a:r>
            <a:r>
              <a:rPr lang="en-US" sz="2800" dirty="0">
                <a:ea typeface="ＭＳ Ｐゴシック" pitchFamily="-107" charset="-128"/>
                <a:cs typeface="ＭＳ Ｐゴシック" pitchFamily="-107" charset="-128"/>
              </a:rPr>
              <a:t> pairs</a:t>
            </a:r>
          </a:p>
          <a:p>
            <a:pPr eaLnBrk="1" hangingPunct="1">
              <a:buNone/>
            </a:pPr>
            <a:r>
              <a:rPr lang="en-US" sz="2400" dirty="0">
                <a:solidFill>
                  <a:srgbClr val="660066"/>
                </a:solidFill>
                <a:latin typeface="Courier New" pitchFamily="-107" charset="0"/>
                <a:ea typeface="Courier New" pitchFamily="-107" charset="0"/>
                <a:cs typeface="Courier New" pitchFamily="-107" charset="0"/>
              </a:rPr>
              <a:t>contacts= {</a:t>
            </a:r>
            <a:r>
              <a:rPr lang="fr-FR" sz="2400" dirty="0">
                <a:solidFill>
                  <a:srgbClr val="660066"/>
                </a:solidFill>
                <a:latin typeface="Courier New" pitchFamily="-107" charset="0"/>
                <a:ea typeface="Courier New" pitchFamily="-107" charset="0"/>
                <a:cs typeface="Courier New" pitchFamily="-107" charset="0"/>
              </a:rPr>
              <a:t>'</a:t>
            </a:r>
            <a:r>
              <a:rPr lang="en-US" sz="2400" dirty="0">
                <a:solidFill>
                  <a:srgbClr val="660066"/>
                </a:solidFill>
                <a:latin typeface="Courier New" pitchFamily="-107" charset="0"/>
                <a:ea typeface="Courier New" pitchFamily="-107" charset="0"/>
                <a:cs typeface="Courier New" pitchFamily="-107" charset="0"/>
              </a:rPr>
              <a:t>bill</a:t>
            </a:r>
            <a:r>
              <a:rPr lang="fr-FR" sz="2400" dirty="0">
                <a:solidFill>
                  <a:srgbClr val="660066"/>
                </a:solidFill>
                <a:latin typeface="Courier New" pitchFamily="-107" charset="0"/>
                <a:ea typeface="Courier New" pitchFamily="-107" charset="0"/>
                <a:cs typeface="Courier New" pitchFamily="-107" charset="0"/>
              </a:rPr>
              <a:t>'</a:t>
            </a:r>
            <a:r>
              <a:rPr lang="en-US" sz="2400" dirty="0">
                <a:solidFill>
                  <a:srgbClr val="660066"/>
                </a:solidFill>
                <a:latin typeface="Courier New" pitchFamily="-107" charset="0"/>
                <a:ea typeface="Courier New" pitchFamily="-107" charset="0"/>
                <a:cs typeface="Courier New" pitchFamily="-107" charset="0"/>
              </a:rPr>
              <a:t>: </a:t>
            </a:r>
            <a:r>
              <a:rPr lang="fr-FR" sz="2400" dirty="0">
                <a:solidFill>
                  <a:srgbClr val="660066"/>
                </a:solidFill>
                <a:latin typeface="Courier New" pitchFamily="-107" charset="0"/>
                <a:ea typeface="Courier New" pitchFamily="-107" charset="0"/>
                <a:cs typeface="Courier New" pitchFamily="-107" charset="0"/>
              </a:rPr>
              <a:t>'</a:t>
            </a:r>
            <a:r>
              <a:rPr lang="en-US" sz="2400" dirty="0">
                <a:solidFill>
                  <a:srgbClr val="660066"/>
                </a:solidFill>
                <a:latin typeface="Courier New" pitchFamily="-107" charset="0"/>
                <a:ea typeface="Courier New" pitchFamily="-107" charset="0"/>
                <a:cs typeface="Courier New" pitchFamily="-107" charset="0"/>
              </a:rPr>
              <a:t>353-1234</a:t>
            </a:r>
            <a:r>
              <a:rPr lang="fr-FR" sz="2400" dirty="0">
                <a:solidFill>
                  <a:srgbClr val="660066"/>
                </a:solidFill>
                <a:latin typeface="Courier New" pitchFamily="-107" charset="0"/>
                <a:ea typeface="Courier New" pitchFamily="-107" charset="0"/>
                <a:cs typeface="Courier New" pitchFamily="-107" charset="0"/>
              </a:rPr>
              <a:t>'</a:t>
            </a:r>
            <a:r>
              <a:rPr lang="en-US" sz="2400" dirty="0">
                <a:solidFill>
                  <a:srgbClr val="660066"/>
                </a:solidFill>
                <a:latin typeface="Courier New" pitchFamily="-107" charset="0"/>
                <a:ea typeface="Courier New" pitchFamily="-107" charset="0"/>
                <a:cs typeface="Courier New" pitchFamily="-107" charset="0"/>
              </a:rPr>
              <a:t>, </a:t>
            </a:r>
          </a:p>
          <a:p>
            <a:pPr>
              <a:buNone/>
            </a:pPr>
            <a:r>
              <a:rPr lang="en-US" sz="2400" dirty="0">
                <a:solidFill>
                  <a:srgbClr val="660066"/>
                </a:solidFill>
                <a:latin typeface="Courier New" pitchFamily="-107" charset="0"/>
                <a:ea typeface="Courier New" pitchFamily="-107" charset="0"/>
                <a:cs typeface="Courier New" pitchFamily="-107" charset="0"/>
              </a:rPr>
              <a:t> </a:t>
            </a:r>
            <a:r>
              <a:rPr lang="fr-FR" sz="2400" dirty="0">
                <a:solidFill>
                  <a:srgbClr val="660066"/>
                </a:solidFill>
                <a:latin typeface="Courier New" pitchFamily="-107" charset="0"/>
                <a:ea typeface="Courier New" pitchFamily="-107" charset="0"/>
                <a:cs typeface="Courier New" pitchFamily="-107" charset="0"/>
              </a:rPr>
              <a:t>'</a:t>
            </a:r>
            <a:r>
              <a:rPr lang="en-US" sz="2400" dirty="0">
                <a:solidFill>
                  <a:srgbClr val="660066"/>
                </a:solidFill>
                <a:latin typeface="Courier New" pitchFamily="-107" charset="0"/>
                <a:ea typeface="Courier New" pitchFamily="-107" charset="0"/>
                <a:cs typeface="Courier New" pitchFamily="-107" charset="0"/>
              </a:rPr>
              <a:t>rich</a:t>
            </a:r>
            <a:r>
              <a:rPr lang="fr-FR" sz="2400" dirty="0">
                <a:solidFill>
                  <a:srgbClr val="660066"/>
                </a:solidFill>
                <a:latin typeface="Courier New" pitchFamily="-107" charset="0"/>
                <a:ea typeface="Courier New" pitchFamily="-107" charset="0"/>
                <a:cs typeface="Courier New" pitchFamily="-107" charset="0"/>
              </a:rPr>
              <a:t>'</a:t>
            </a:r>
            <a:r>
              <a:rPr lang="en-US" sz="2400" dirty="0">
                <a:solidFill>
                  <a:srgbClr val="660066"/>
                </a:solidFill>
                <a:latin typeface="Courier New" pitchFamily="-107" charset="0"/>
                <a:ea typeface="Courier New" pitchFamily="-107" charset="0"/>
                <a:cs typeface="Courier New" pitchFamily="-107" charset="0"/>
              </a:rPr>
              <a:t>: </a:t>
            </a:r>
            <a:r>
              <a:rPr lang="fr-FR" sz="2400" dirty="0">
                <a:solidFill>
                  <a:srgbClr val="660066"/>
                </a:solidFill>
                <a:latin typeface="Courier New" pitchFamily="-107" charset="0"/>
                <a:ea typeface="Courier New" pitchFamily="-107" charset="0"/>
                <a:cs typeface="Courier New" pitchFamily="-107" charset="0"/>
              </a:rPr>
              <a:t>'</a:t>
            </a:r>
            <a:r>
              <a:rPr lang="en-US" sz="2400" dirty="0">
                <a:solidFill>
                  <a:srgbClr val="660066"/>
                </a:solidFill>
                <a:latin typeface="Courier New" pitchFamily="-107" charset="0"/>
                <a:ea typeface="Courier New" pitchFamily="-107" charset="0"/>
                <a:cs typeface="Courier New" pitchFamily="-107" charset="0"/>
              </a:rPr>
              <a:t>269-1234</a:t>
            </a:r>
            <a:r>
              <a:rPr lang="fr-FR" sz="2400" dirty="0">
                <a:solidFill>
                  <a:srgbClr val="660066"/>
                </a:solidFill>
                <a:latin typeface="Courier New" pitchFamily="-107" charset="0"/>
                <a:ea typeface="Courier New" pitchFamily="-107" charset="0"/>
                <a:cs typeface="Courier New" pitchFamily="-107" charset="0"/>
              </a:rPr>
              <a:t>'</a:t>
            </a:r>
            <a:r>
              <a:rPr lang="en-US" sz="2400" dirty="0">
                <a:solidFill>
                  <a:srgbClr val="660066"/>
                </a:solidFill>
                <a:latin typeface="Courier New" pitchFamily="-107" charset="0"/>
                <a:ea typeface="Courier New" pitchFamily="-107" charset="0"/>
                <a:cs typeface="Courier New" pitchFamily="-107" charset="0"/>
              </a:rPr>
              <a:t>, </a:t>
            </a:r>
            <a:r>
              <a:rPr lang="fr-FR" sz="2400" dirty="0">
                <a:solidFill>
                  <a:srgbClr val="660066"/>
                </a:solidFill>
                <a:latin typeface="Courier New" pitchFamily="-107" charset="0"/>
                <a:ea typeface="Courier New" pitchFamily="-107" charset="0"/>
                <a:cs typeface="Courier New" pitchFamily="-107" charset="0"/>
              </a:rPr>
              <a:t>'</a:t>
            </a:r>
            <a:r>
              <a:rPr lang="en-US" sz="2400" dirty="0" err="1">
                <a:solidFill>
                  <a:srgbClr val="660066"/>
                </a:solidFill>
                <a:latin typeface="Courier New" pitchFamily="-107" charset="0"/>
                <a:ea typeface="Courier New" pitchFamily="-107" charset="0"/>
                <a:cs typeface="Courier New" pitchFamily="-107" charset="0"/>
              </a:rPr>
              <a:t>jane</a:t>
            </a:r>
            <a:r>
              <a:rPr lang="fr-FR" sz="2400" dirty="0">
                <a:solidFill>
                  <a:srgbClr val="660066"/>
                </a:solidFill>
                <a:latin typeface="Courier New" pitchFamily="-107" charset="0"/>
                <a:ea typeface="Courier New" pitchFamily="-107" charset="0"/>
                <a:cs typeface="Courier New" pitchFamily="-107" charset="0"/>
              </a:rPr>
              <a:t>'</a:t>
            </a:r>
            <a:r>
              <a:rPr lang="en-US" sz="2400" dirty="0">
                <a:solidFill>
                  <a:srgbClr val="660066"/>
                </a:solidFill>
                <a:latin typeface="Courier New" pitchFamily="-107" charset="0"/>
                <a:ea typeface="Courier New" pitchFamily="-107" charset="0"/>
                <a:cs typeface="Courier New" pitchFamily="-107" charset="0"/>
              </a:rPr>
              <a:t>: </a:t>
            </a:r>
            <a:r>
              <a:rPr lang="fr-FR" sz="2400" dirty="0">
                <a:solidFill>
                  <a:srgbClr val="660066"/>
                </a:solidFill>
                <a:latin typeface="Courier New" pitchFamily="-107" charset="0"/>
                <a:ea typeface="Courier New" pitchFamily="-107" charset="0"/>
                <a:cs typeface="Courier New" pitchFamily="-107" charset="0"/>
              </a:rPr>
              <a:t>'</a:t>
            </a:r>
            <a:r>
              <a:rPr lang="en-US" sz="2400" dirty="0">
                <a:solidFill>
                  <a:srgbClr val="660066"/>
                </a:solidFill>
                <a:latin typeface="Courier New" pitchFamily="-107" charset="0"/>
                <a:ea typeface="Courier New" pitchFamily="-107" charset="0"/>
                <a:cs typeface="Courier New" pitchFamily="-107" charset="0"/>
              </a:rPr>
              <a:t>352-1234</a:t>
            </a:r>
            <a:r>
              <a:rPr lang="fr-FR" sz="2400" dirty="0">
                <a:solidFill>
                  <a:srgbClr val="660066"/>
                </a:solidFill>
                <a:latin typeface="Courier New" pitchFamily="-107" charset="0"/>
                <a:ea typeface="Courier New" pitchFamily="-107" charset="0"/>
                <a:cs typeface="Courier New" pitchFamily="-107" charset="0"/>
              </a:rPr>
              <a:t>'</a:t>
            </a:r>
            <a:r>
              <a:rPr lang="en-US" sz="2400" dirty="0">
                <a:solidFill>
                  <a:srgbClr val="660066"/>
                </a:solidFill>
                <a:latin typeface="Courier New" pitchFamily="-107" charset="0"/>
                <a:ea typeface="Courier New" pitchFamily="-107" charset="0"/>
                <a:cs typeface="Courier New" pitchFamily="-107" charset="0"/>
              </a:rPr>
              <a:t>}</a:t>
            </a:r>
          </a:p>
          <a:p>
            <a:pPr eaLnBrk="1" hangingPunct="1">
              <a:buNone/>
            </a:pPr>
            <a:r>
              <a:rPr lang="en-US" sz="2400" dirty="0">
                <a:solidFill>
                  <a:srgbClr val="660066"/>
                </a:solidFill>
                <a:latin typeface="Courier New" pitchFamily="-107" charset="0"/>
                <a:ea typeface="Courier New" pitchFamily="-107" charset="0"/>
                <a:cs typeface="Courier New" pitchFamily="-107" charset="0"/>
              </a:rPr>
              <a:t>print contacts</a:t>
            </a:r>
          </a:p>
          <a:p>
            <a:pPr>
              <a:buNone/>
            </a:pPr>
            <a:r>
              <a:rPr lang="it-IT" sz="2400" dirty="0">
                <a:solidFill>
                  <a:srgbClr val="660066"/>
                </a:solidFill>
                <a:latin typeface="Courier New" pitchFamily="-107" charset="0"/>
                <a:ea typeface="Courier New" pitchFamily="-107" charset="0"/>
                <a:cs typeface="Courier New" pitchFamily="-107" charset="0"/>
              </a:rPr>
              <a:t>{</a:t>
            </a:r>
            <a:r>
              <a:rPr lang="fr-FR" sz="2400" dirty="0">
                <a:solidFill>
                  <a:srgbClr val="660066"/>
                </a:solidFill>
                <a:latin typeface="Courier New" pitchFamily="-107" charset="0"/>
                <a:ea typeface="Courier New" pitchFamily="-107" charset="0"/>
                <a:cs typeface="Courier New" pitchFamily="-107" charset="0"/>
              </a:rPr>
              <a:t>'</a:t>
            </a:r>
            <a:r>
              <a:rPr lang="it-IT" sz="2400" dirty="0" err="1">
                <a:solidFill>
                  <a:srgbClr val="660066"/>
                </a:solidFill>
                <a:latin typeface="Courier New" pitchFamily="-107" charset="0"/>
                <a:ea typeface="Courier New" pitchFamily="-107" charset="0"/>
                <a:cs typeface="Courier New" pitchFamily="-107" charset="0"/>
              </a:rPr>
              <a:t>jane</a:t>
            </a:r>
            <a:r>
              <a:rPr lang="fr-FR" sz="2400" dirty="0">
                <a:solidFill>
                  <a:srgbClr val="660066"/>
                </a:solidFill>
                <a:latin typeface="Courier New" pitchFamily="-107" charset="0"/>
                <a:ea typeface="Courier New" pitchFamily="-107" charset="0"/>
                <a:cs typeface="Courier New" pitchFamily="-107" charset="0"/>
              </a:rPr>
              <a:t>'</a:t>
            </a:r>
            <a:r>
              <a:rPr lang="it-IT" sz="2400" dirty="0">
                <a:solidFill>
                  <a:srgbClr val="660066"/>
                </a:solidFill>
                <a:latin typeface="Courier New" pitchFamily="-107" charset="0"/>
                <a:ea typeface="Courier New" pitchFamily="-107" charset="0"/>
                <a:cs typeface="Courier New" pitchFamily="-107" charset="0"/>
              </a:rPr>
              <a:t>: </a:t>
            </a:r>
            <a:r>
              <a:rPr lang="fr-FR" sz="2400" dirty="0">
                <a:solidFill>
                  <a:srgbClr val="660066"/>
                </a:solidFill>
                <a:latin typeface="Courier New" pitchFamily="-107" charset="0"/>
                <a:ea typeface="Courier New" pitchFamily="-107" charset="0"/>
                <a:cs typeface="Courier New" pitchFamily="-107" charset="0"/>
              </a:rPr>
              <a:t>'</a:t>
            </a:r>
            <a:r>
              <a:rPr lang="it-IT" sz="2400" dirty="0">
                <a:solidFill>
                  <a:srgbClr val="660066"/>
                </a:solidFill>
                <a:latin typeface="Courier New" pitchFamily="-107" charset="0"/>
                <a:ea typeface="Courier New" pitchFamily="-107" charset="0"/>
                <a:cs typeface="Courier New" pitchFamily="-107" charset="0"/>
              </a:rPr>
              <a:t>352-1234</a:t>
            </a:r>
            <a:r>
              <a:rPr lang="fr-FR" sz="2400" dirty="0">
                <a:solidFill>
                  <a:srgbClr val="660066"/>
                </a:solidFill>
                <a:latin typeface="Courier New" pitchFamily="-107" charset="0"/>
                <a:ea typeface="Courier New" pitchFamily="-107" charset="0"/>
                <a:cs typeface="Courier New" pitchFamily="-107" charset="0"/>
              </a:rPr>
              <a:t>'</a:t>
            </a:r>
            <a:r>
              <a:rPr lang="it-IT" sz="2400" dirty="0">
                <a:solidFill>
                  <a:srgbClr val="660066"/>
                </a:solidFill>
                <a:latin typeface="Courier New" pitchFamily="-107" charset="0"/>
                <a:ea typeface="Courier New" pitchFamily="-107" charset="0"/>
                <a:cs typeface="Courier New" pitchFamily="-107" charset="0"/>
              </a:rPr>
              <a:t>, </a:t>
            </a:r>
          </a:p>
          <a:p>
            <a:pPr>
              <a:buNone/>
            </a:pPr>
            <a:r>
              <a:rPr lang="it-IT" sz="2400" dirty="0">
                <a:solidFill>
                  <a:srgbClr val="660066"/>
                </a:solidFill>
                <a:latin typeface="Courier New" pitchFamily="-107" charset="0"/>
                <a:ea typeface="Courier New" pitchFamily="-107" charset="0"/>
                <a:cs typeface="Courier New" pitchFamily="-107" charset="0"/>
              </a:rPr>
              <a:t> </a:t>
            </a:r>
            <a:r>
              <a:rPr lang="fr-FR" sz="2400" dirty="0">
                <a:solidFill>
                  <a:srgbClr val="660066"/>
                </a:solidFill>
                <a:latin typeface="Courier New" pitchFamily="-107" charset="0"/>
                <a:ea typeface="Courier New" pitchFamily="-107" charset="0"/>
                <a:cs typeface="Courier New" pitchFamily="-107" charset="0"/>
              </a:rPr>
              <a:t>'</a:t>
            </a:r>
            <a:r>
              <a:rPr lang="it-IT" sz="2400" dirty="0" err="1">
                <a:solidFill>
                  <a:srgbClr val="660066"/>
                </a:solidFill>
                <a:latin typeface="Courier New" pitchFamily="-107" charset="0"/>
                <a:ea typeface="Courier New" pitchFamily="-107" charset="0"/>
                <a:cs typeface="Courier New" pitchFamily="-107" charset="0"/>
              </a:rPr>
              <a:t>bill</a:t>
            </a:r>
            <a:r>
              <a:rPr lang="fr-FR" sz="2400" dirty="0">
                <a:solidFill>
                  <a:srgbClr val="660066"/>
                </a:solidFill>
                <a:latin typeface="Courier New" pitchFamily="-107" charset="0"/>
                <a:ea typeface="Courier New" pitchFamily="-107" charset="0"/>
                <a:cs typeface="Courier New" pitchFamily="-107" charset="0"/>
              </a:rPr>
              <a:t>'</a:t>
            </a:r>
            <a:r>
              <a:rPr lang="it-IT" sz="2400" dirty="0">
                <a:solidFill>
                  <a:srgbClr val="660066"/>
                </a:solidFill>
                <a:latin typeface="Courier New" pitchFamily="-107" charset="0"/>
                <a:ea typeface="Courier New" pitchFamily="-107" charset="0"/>
                <a:cs typeface="Courier New" pitchFamily="-107" charset="0"/>
              </a:rPr>
              <a:t>: </a:t>
            </a:r>
            <a:r>
              <a:rPr lang="fr-FR" sz="2400" dirty="0">
                <a:solidFill>
                  <a:srgbClr val="660066"/>
                </a:solidFill>
                <a:latin typeface="Courier New" pitchFamily="-107" charset="0"/>
                <a:ea typeface="Courier New" pitchFamily="-107" charset="0"/>
                <a:cs typeface="Courier New" pitchFamily="-107" charset="0"/>
              </a:rPr>
              <a:t>'</a:t>
            </a:r>
            <a:r>
              <a:rPr lang="it-IT" sz="2400" dirty="0">
                <a:solidFill>
                  <a:srgbClr val="660066"/>
                </a:solidFill>
                <a:latin typeface="Courier New" pitchFamily="-107" charset="0"/>
                <a:ea typeface="Courier New" pitchFamily="-107" charset="0"/>
                <a:cs typeface="Courier New" pitchFamily="-107" charset="0"/>
              </a:rPr>
              <a:t>353-1234</a:t>
            </a:r>
            <a:r>
              <a:rPr lang="fr-FR" sz="2400" dirty="0">
                <a:solidFill>
                  <a:srgbClr val="660066"/>
                </a:solidFill>
                <a:latin typeface="Courier New" pitchFamily="-107" charset="0"/>
                <a:ea typeface="Courier New" pitchFamily="-107" charset="0"/>
                <a:cs typeface="Courier New" pitchFamily="-107" charset="0"/>
              </a:rPr>
              <a:t>'</a:t>
            </a:r>
            <a:r>
              <a:rPr lang="it-IT" sz="2400" dirty="0">
                <a:solidFill>
                  <a:srgbClr val="660066"/>
                </a:solidFill>
                <a:latin typeface="Courier New" pitchFamily="-107" charset="0"/>
                <a:ea typeface="Courier New" pitchFamily="-107" charset="0"/>
                <a:cs typeface="Courier New" pitchFamily="-107" charset="0"/>
              </a:rPr>
              <a:t>, </a:t>
            </a:r>
          </a:p>
          <a:p>
            <a:pPr>
              <a:buNone/>
            </a:pPr>
            <a:r>
              <a:rPr lang="it-IT" sz="2400" dirty="0">
                <a:solidFill>
                  <a:srgbClr val="660066"/>
                </a:solidFill>
                <a:latin typeface="Courier New" pitchFamily="-107" charset="0"/>
                <a:ea typeface="Courier New" pitchFamily="-107" charset="0"/>
                <a:cs typeface="Courier New" pitchFamily="-107" charset="0"/>
              </a:rPr>
              <a:t> </a:t>
            </a:r>
            <a:r>
              <a:rPr lang="fr-FR" sz="2400" dirty="0">
                <a:solidFill>
                  <a:srgbClr val="660066"/>
                </a:solidFill>
                <a:latin typeface="Courier New" pitchFamily="-107" charset="0"/>
                <a:ea typeface="Courier New" pitchFamily="-107" charset="0"/>
                <a:cs typeface="Courier New" pitchFamily="-107" charset="0"/>
              </a:rPr>
              <a:t>'</a:t>
            </a:r>
            <a:r>
              <a:rPr lang="it-IT" sz="2400" dirty="0" err="1">
                <a:solidFill>
                  <a:srgbClr val="660066"/>
                </a:solidFill>
                <a:latin typeface="Courier New" pitchFamily="-107" charset="0"/>
                <a:ea typeface="Courier New" pitchFamily="-107" charset="0"/>
                <a:cs typeface="Courier New" pitchFamily="-107" charset="0"/>
              </a:rPr>
              <a:t>rich</a:t>
            </a:r>
            <a:r>
              <a:rPr lang="fr-FR" sz="2400" dirty="0">
                <a:solidFill>
                  <a:srgbClr val="660066"/>
                </a:solidFill>
                <a:latin typeface="Courier New" pitchFamily="-107" charset="0"/>
                <a:ea typeface="Courier New" pitchFamily="-107" charset="0"/>
                <a:cs typeface="Courier New" pitchFamily="-107" charset="0"/>
              </a:rPr>
              <a:t>'</a:t>
            </a:r>
            <a:r>
              <a:rPr lang="it-IT" sz="2400" dirty="0">
                <a:solidFill>
                  <a:srgbClr val="660066"/>
                </a:solidFill>
                <a:latin typeface="Courier New" pitchFamily="-107" charset="0"/>
                <a:ea typeface="Courier New" pitchFamily="-107" charset="0"/>
                <a:cs typeface="Courier New" pitchFamily="-107" charset="0"/>
              </a:rPr>
              <a:t>: </a:t>
            </a:r>
            <a:r>
              <a:rPr lang="fr-FR" sz="2400" dirty="0">
                <a:solidFill>
                  <a:srgbClr val="660066"/>
                </a:solidFill>
                <a:latin typeface="Courier New" pitchFamily="-107" charset="0"/>
                <a:ea typeface="Courier New" pitchFamily="-107" charset="0"/>
                <a:cs typeface="Courier New" pitchFamily="-107" charset="0"/>
              </a:rPr>
              <a:t>'</a:t>
            </a:r>
            <a:r>
              <a:rPr lang="it-IT" sz="2400" dirty="0">
                <a:solidFill>
                  <a:srgbClr val="660066"/>
                </a:solidFill>
                <a:latin typeface="Courier New" pitchFamily="-107" charset="0"/>
                <a:ea typeface="Courier New" pitchFamily="-107" charset="0"/>
                <a:cs typeface="Courier New" pitchFamily="-107" charset="0"/>
              </a:rPr>
              <a:t>369-1234</a:t>
            </a:r>
            <a:r>
              <a:rPr lang="fr-FR" sz="2400" dirty="0">
                <a:solidFill>
                  <a:srgbClr val="660066"/>
                </a:solidFill>
                <a:latin typeface="Courier New" pitchFamily="-107" charset="0"/>
                <a:ea typeface="Courier New" pitchFamily="-107" charset="0"/>
                <a:cs typeface="Courier New" pitchFamily="-107" charset="0"/>
              </a:rPr>
              <a:t>'</a:t>
            </a:r>
            <a:r>
              <a:rPr lang="it-IT" sz="2400" dirty="0">
                <a:solidFill>
                  <a:srgbClr val="660066"/>
                </a:solidFill>
                <a:latin typeface="Courier New" pitchFamily="-107" charset="0"/>
                <a:ea typeface="Courier New" pitchFamily="-107" charset="0"/>
                <a:cs typeface="Courier New" pitchFamily="-107" charset="0"/>
              </a:rPr>
              <a:t>}</a:t>
            </a:r>
            <a:endParaRPr lang="en-US" sz="2400" dirty="0">
              <a:solidFill>
                <a:srgbClr val="660066"/>
              </a:solidFill>
              <a:latin typeface="Courier New" pitchFamily="-107" charset="0"/>
              <a:ea typeface="Courier New" pitchFamily="-107" charset="0"/>
              <a:cs typeface="Courier New" pitchFamily="-107" charset="0"/>
            </a:endParaRPr>
          </a:p>
        </p:txBody>
      </p:sp>
    </p:spTree>
    <p:extLst>
      <p:ext uri="{BB962C8B-B14F-4D97-AF65-F5344CB8AC3E}">
        <p14:creationId xmlns:p14="http://schemas.microsoft.com/office/powerpoint/2010/main" val="21313259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Save as a “module”</a:t>
            </a:r>
          </a:p>
        </p:txBody>
      </p:sp>
      <p:sp>
        <p:nvSpPr>
          <p:cNvPr id="46083"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When you save (</a:t>
            </a:r>
            <a:r>
              <a:rPr lang="en-US" dirty="0">
                <a:solidFill>
                  <a:srgbClr val="FF0000"/>
                </a:solidFill>
                <a:ea typeface="ＭＳ Ｐゴシック" pitchFamily="-109" charset="-128"/>
                <a:cs typeface="ＭＳ Ｐゴシック" pitchFamily="-109" charset="-128"/>
              </a:rPr>
              <a:t>vista</a:t>
            </a:r>
            <a:r>
              <a:rPr lang="en-US" dirty="0">
                <a:ea typeface="ＭＳ Ｐゴシック" pitchFamily="-109" charset="-128"/>
                <a:cs typeface="ＭＳ Ｐゴシック" pitchFamily="-109" charset="-128"/>
              </a:rPr>
              <a:t>) a file (</a:t>
            </a:r>
            <a:r>
              <a:rPr lang="en-US" dirty="0" err="1">
                <a:solidFill>
                  <a:srgbClr val="FF0000"/>
                </a:solidFill>
                <a:ea typeface="ＭＳ Ｐゴシック" pitchFamily="-109" charset="-128"/>
                <a:cs typeface="ＭＳ Ｐゴシック" pitchFamily="-109" charset="-128"/>
              </a:rPr>
              <a:t>skrá</a:t>
            </a:r>
            <a:r>
              <a:rPr lang="en-US" dirty="0">
                <a:ea typeface="ＭＳ Ｐゴシック" pitchFamily="-109" charset="-128"/>
                <a:cs typeface="ＭＳ Ｐゴシック" pitchFamily="-109" charset="-128"/>
              </a:rPr>
              <a:t>), such as our first program, and place a </a:t>
            </a:r>
            <a:r>
              <a:rPr lang="en-US" dirty="0">
                <a:solidFill>
                  <a:srgbClr val="660066"/>
                </a:solidFill>
                <a:latin typeface="Courier New"/>
                <a:ea typeface="ＭＳ Ｐゴシック" pitchFamily="-109" charset="-128"/>
                <a:cs typeface="Courier New"/>
              </a:rPr>
              <a:t>.</a:t>
            </a:r>
            <a:r>
              <a:rPr lang="en-US" dirty="0" err="1">
                <a:solidFill>
                  <a:srgbClr val="660066"/>
                </a:solidFill>
                <a:latin typeface="Courier New"/>
                <a:ea typeface="ＭＳ Ｐゴシック" pitchFamily="-109" charset="-128"/>
                <a:cs typeface="Courier New"/>
              </a:rPr>
              <a:t>py</a:t>
            </a:r>
            <a:r>
              <a:rPr lang="en-US" dirty="0">
                <a:solidFill>
                  <a:srgbClr val="660066"/>
                </a:solidFill>
                <a:latin typeface="Courier New"/>
                <a:ea typeface="ＭＳ Ｐゴシック" pitchFamily="-109" charset="-128"/>
                <a:cs typeface="Courier New"/>
              </a:rPr>
              <a:t> </a:t>
            </a:r>
            <a:r>
              <a:rPr lang="en-US" dirty="0">
                <a:ea typeface="ＭＳ Ｐゴシック" pitchFamily="-109" charset="-128"/>
                <a:cs typeface="ＭＳ Ｐゴシック" pitchFamily="-109" charset="-128"/>
              </a:rPr>
              <a:t>suffix (</a:t>
            </a:r>
            <a:r>
              <a:rPr lang="en-US" dirty="0" err="1">
                <a:solidFill>
                  <a:srgbClr val="FF0000"/>
                </a:solidFill>
                <a:ea typeface="ＭＳ Ｐゴシック" pitchFamily="-109" charset="-128"/>
                <a:cs typeface="ＭＳ Ｐゴシック" pitchFamily="-109" charset="-128"/>
              </a:rPr>
              <a:t>viðskeyti</a:t>
            </a:r>
            <a:r>
              <a:rPr lang="en-US" dirty="0">
                <a:ea typeface="ＭＳ Ｐゴシック" pitchFamily="-109" charset="-128"/>
                <a:cs typeface="ＭＳ Ｐゴシック" pitchFamily="-109" charset="-128"/>
              </a:rPr>
              <a:t>) on it, it becomes a python module</a:t>
            </a:r>
          </a:p>
          <a:p>
            <a:pPr eaLnBrk="1" hangingPunct="1"/>
            <a:r>
              <a:rPr lang="en-US" dirty="0">
                <a:ea typeface="ＭＳ Ｐゴシック" pitchFamily="-109" charset="-128"/>
                <a:cs typeface="ＭＳ Ｐゴシック" pitchFamily="-109" charset="-128"/>
              </a:rPr>
              <a:t>You run the module from the IDLE menu to see the results of the operation</a:t>
            </a:r>
          </a:p>
          <a:p>
            <a:pPr eaLnBrk="1" hangingPunct="1"/>
            <a:r>
              <a:rPr lang="en-US" dirty="0">
                <a:ea typeface="ＭＳ Ｐゴシック" pitchFamily="-109" charset="-128"/>
                <a:cs typeface="ＭＳ Ｐゴシック" pitchFamily="-109" charset="-128"/>
              </a:rPr>
              <a:t>A module is just a file of python commands</a:t>
            </a:r>
          </a:p>
        </p:txBody>
      </p:sp>
    </p:spTree>
    <p:extLst>
      <p:ext uri="{BB962C8B-B14F-4D97-AF65-F5344CB8AC3E}">
        <p14:creationId xmlns:p14="http://schemas.microsoft.com/office/powerpoint/2010/main" val="1216968692"/>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447800" y="762000"/>
            <a:ext cx="6019800" cy="5242243"/>
          </a:xfrm>
        </p:spPr>
      </p:pic>
    </p:spTree>
    <p:extLst>
      <p:ext uri="{BB962C8B-B14F-4D97-AF65-F5344CB8AC3E}">
        <p14:creationId xmlns:p14="http://schemas.microsoft.com/office/powerpoint/2010/main" val="3364693362"/>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p:cNvSpPr>
            <a:spLocks noGrp="1" noChangeArrowheads="1"/>
          </p:cNvSpPr>
          <p:nvPr>
            <p:ph type="title"/>
          </p:nvPr>
        </p:nvSpPr>
        <p:spPr/>
        <p:txBody>
          <a:bodyPr/>
          <a:lstStyle/>
          <a:p>
            <a:r>
              <a:rPr lang="en-US"/>
              <a:t>keys and values</a:t>
            </a:r>
          </a:p>
        </p:txBody>
      </p:sp>
      <p:sp>
        <p:nvSpPr>
          <p:cNvPr id="26628" name="Rectangle 3"/>
          <p:cNvSpPr>
            <a:spLocks noGrp="1" noChangeArrowheads="1"/>
          </p:cNvSpPr>
          <p:nvPr>
            <p:ph idx="1"/>
          </p:nvPr>
        </p:nvSpPr>
        <p:spPr/>
        <p:txBody>
          <a:bodyPr/>
          <a:lstStyle/>
          <a:p>
            <a:r>
              <a:rPr lang="en-US" dirty="0"/>
              <a:t>Key must be immutable (</a:t>
            </a:r>
            <a:r>
              <a:rPr lang="en-US" dirty="0" err="1">
                <a:solidFill>
                  <a:srgbClr val="FF0000"/>
                </a:solidFill>
              </a:rPr>
              <a:t>óbreytanlegir</a:t>
            </a:r>
            <a:r>
              <a:rPr lang="en-US" dirty="0"/>
              <a:t>)</a:t>
            </a:r>
          </a:p>
          <a:p>
            <a:pPr lvl="1"/>
            <a:r>
              <a:rPr lang="en-US" dirty="0"/>
              <a:t>strings, integers, tuples are fine</a:t>
            </a:r>
          </a:p>
          <a:p>
            <a:pPr lvl="1"/>
            <a:r>
              <a:rPr lang="en-US" dirty="0"/>
              <a:t>lists are NOT</a:t>
            </a:r>
          </a:p>
          <a:p>
            <a:r>
              <a:rPr lang="en-US" dirty="0"/>
              <a:t>Value can be anything</a:t>
            </a:r>
          </a:p>
        </p:txBody>
      </p:sp>
    </p:spTree>
    <p:extLst>
      <p:ext uri="{BB962C8B-B14F-4D97-AF65-F5344CB8AC3E}">
        <p14:creationId xmlns:p14="http://schemas.microsoft.com/office/powerpoint/2010/main" val="3255397481"/>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collections but not a sequence</a:t>
            </a:r>
          </a:p>
        </p:txBody>
      </p:sp>
      <p:sp>
        <p:nvSpPr>
          <p:cNvPr id="3" name="Content Placeholder 2"/>
          <p:cNvSpPr>
            <a:spLocks noGrp="1"/>
          </p:cNvSpPr>
          <p:nvPr>
            <p:ph idx="1"/>
          </p:nvPr>
        </p:nvSpPr>
        <p:spPr/>
        <p:txBody>
          <a:bodyPr/>
          <a:lstStyle/>
          <a:p>
            <a:r>
              <a:rPr lang="en-US" dirty="0"/>
              <a:t>dictionaries are collections but they are not sequences such as lists, strings or tuples</a:t>
            </a:r>
          </a:p>
          <a:p>
            <a:pPr lvl="1"/>
            <a:r>
              <a:rPr lang="en-US" dirty="0"/>
              <a:t>there is no order (</a:t>
            </a:r>
            <a:r>
              <a:rPr lang="en-US" dirty="0" err="1">
                <a:solidFill>
                  <a:srgbClr val="FF0000"/>
                </a:solidFill>
              </a:rPr>
              <a:t>engin</a:t>
            </a:r>
            <a:r>
              <a:rPr lang="en-US" dirty="0">
                <a:solidFill>
                  <a:srgbClr val="FF0000"/>
                </a:solidFill>
              </a:rPr>
              <a:t> </a:t>
            </a:r>
            <a:r>
              <a:rPr lang="en-US" dirty="0" err="1">
                <a:solidFill>
                  <a:srgbClr val="FF0000"/>
                </a:solidFill>
              </a:rPr>
              <a:t>röð</a:t>
            </a:r>
            <a:r>
              <a:rPr lang="en-US" dirty="0"/>
              <a:t>) to the elements of a dictionary</a:t>
            </a:r>
          </a:p>
          <a:p>
            <a:pPr lvl="1"/>
            <a:r>
              <a:rPr lang="en-US" dirty="0"/>
              <a:t>in fact, the order (for example, when printed) might change as elements are added or deleted. </a:t>
            </a:r>
          </a:p>
          <a:p>
            <a:r>
              <a:rPr lang="en-US" dirty="0"/>
              <a:t>So how to access dictionary elements?</a:t>
            </a:r>
          </a:p>
        </p:txBody>
      </p:sp>
    </p:spTree>
    <p:extLst>
      <p:ext uri="{BB962C8B-B14F-4D97-AF65-F5344CB8AC3E}">
        <p14:creationId xmlns:p14="http://schemas.microsoft.com/office/powerpoint/2010/main" val="1290972242"/>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2"/>
          <p:cNvSpPr>
            <a:spLocks noGrp="1" noChangeArrowheads="1"/>
          </p:cNvSpPr>
          <p:nvPr>
            <p:ph type="title"/>
          </p:nvPr>
        </p:nvSpPr>
        <p:spPr>
          <a:xfrm>
            <a:off x="457200" y="457200"/>
            <a:ext cx="8229600" cy="838200"/>
          </a:xfrm>
        </p:spPr>
        <p:txBody>
          <a:bodyPr/>
          <a:lstStyle/>
          <a:p>
            <a:pPr eaLnBrk="1" hangingPunct="1"/>
            <a:r>
              <a:rPr lang="en-US">
                <a:ea typeface="ＭＳ Ｐゴシック" pitchFamily="-107" charset="-128"/>
                <a:cs typeface="ＭＳ Ｐゴシック" pitchFamily="-107" charset="-128"/>
              </a:rPr>
              <a:t>Access dictionary elements</a:t>
            </a:r>
          </a:p>
        </p:txBody>
      </p:sp>
      <p:sp>
        <p:nvSpPr>
          <p:cNvPr id="28676" name="Rectangle 3"/>
          <p:cNvSpPr>
            <a:spLocks noGrp="1" noChangeArrowheads="1"/>
          </p:cNvSpPr>
          <p:nvPr>
            <p:ph idx="1"/>
          </p:nvPr>
        </p:nvSpPr>
        <p:spPr>
          <a:xfrm>
            <a:off x="457200" y="1524000"/>
            <a:ext cx="8229600" cy="4343400"/>
          </a:xfrm>
        </p:spPr>
        <p:txBody>
          <a:bodyPr/>
          <a:lstStyle/>
          <a:p>
            <a:pPr eaLnBrk="1" hangingPunct="1">
              <a:buFont typeface="Wingdings" pitchFamily="-107" charset="2"/>
              <a:buNone/>
            </a:pPr>
            <a:r>
              <a:rPr lang="en-US" dirty="0">
                <a:ea typeface="Arial" pitchFamily="-107" charset="0"/>
                <a:cs typeface="Arial" pitchFamily="-107" charset="0"/>
              </a:rPr>
              <a:t>Access requires </a:t>
            </a:r>
            <a:r>
              <a:rPr lang="en-US" dirty="0">
                <a:latin typeface="Courier New"/>
                <a:ea typeface="Arial" pitchFamily="-107" charset="0"/>
                <a:cs typeface="Courier New"/>
              </a:rPr>
              <a:t>[ ]</a:t>
            </a:r>
            <a:r>
              <a:rPr lang="en-US" dirty="0">
                <a:ea typeface="Arial" pitchFamily="-107" charset="0"/>
                <a:cs typeface="Arial" pitchFamily="-107" charset="0"/>
              </a:rPr>
              <a:t>, but the </a:t>
            </a:r>
            <a:r>
              <a:rPr lang="en-US" i="1" dirty="0">
                <a:ea typeface="Arial" pitchFamily="-107" charset="0"/>
                <a:cs typeface="Arial" pitchFamily="-107" charset="0"/>
              </a:rPr>
              <a:t>key</a:t>
            </a:r>
            <a:r>
              <a:rPr lang="en-US" dirty="0">
                <a:ea typeface="Arial" pitchFamily="-107" charset="0"/>
                <a:cs typeface="Arial" pitchFamily="-107" charset="0"/>
              </a:rPr>
              <a:t> is the index!</a:t>
            </a:r>
          </a:p>
          <a:p>
            <a:pPr eaLnBrk="1" hangingPunct="1">
              <a:buFont typeface="Wingdings" pitchFamily="-107" charset="2"/>
              <a:buNone/>
            </a:pPr>
            <a:r>
              <a:rPr lang="en-US" dirty="0" err="1">
                <a:solidFill>
                  <a:srgbClr val="660066"/>
                </a:solidFill>
                <a:latin typeface="Courier New" pitchFamily="-107" charset="0"/>
                <a:ea typeface="Courier New" pitchFamily="-107" charset="0"/>
                <a:cs typeface="Courier New" pitchFamily="-107" charset="0"/>
              </a:rPr>
              <a:t>my_dict</a:t>
            </a:r>
            <a:r>
              <a:rPr lang="en-US" dirty="0">
                <a:solidFill>
                  <a:srgbClr val="660066"/>
                </a:solidFill>
                <a:latin typeface="Courier New" pitchFamily="-107" charset="0"/>
                <a:ea typeface="Courier New" pitchFamily="-107" charset="0"/>
                <a:cs typeface="Courier New" pitchFamily="-107" charset="0"/>
              </a:rPr>
              <a:t>={}</a:t>
            </a:r>
          </a:p>
          <a:p>
            <a:pPr lvl="1" eaLnBrk="1" hangingPunct="1"/>
            <a:r>
              <a:rPr lang="en-US" dirty="0">
                <a:ea typeface="Arial" pitchFamily="-107" charset="0"/>
                <a:cs typeface="Arial" pitchFamily="-107" charset="0"/>
              </a:rPr>
              <a:t>an empty dictionary</a:t>
            </a:r>
            <a:r>
              <a:rPr lang="en-US" dirty="0">
                <a:latin typeface="Courier New" pitchFamily="-107" charset="0"/>
                <a:ea typeface="Courier New" pitchFamily="-107" charset="0"/>
                <a:cs typeface="Courier New" pitchFamily="-107" charset="0"/>
              </a:rPr>
              <a:t> </a:t>
            </a:r>
          </a:p>
          <a:p>
            <a:pPr eaLnBrk="1" hangingPunct="1">
              <a:buFont typeface="Wingdings" pitchFamily="-107" charset="2"/>
              <a:buNone/>
            </a:pPr>
            <a:r>
              <a:rPr lang="en-US" dirty="0" err="1">
                <a:solidFill>
                  <a:srgbClr val="660066"/>
                </a:solidFill>
                <a:latin typeface="Courier New" pitchFamily="-107" charset="0"/>
                <a:ea typeface="Courier New" pitchFamily="-107" charset="0"/>
                <a:cs typeface="Courier New" pitchFamily="-107" charset="0"/>
              </a:rPr>
              <a:t>my_dict</a:t>
            </a:r>
            <a:r>
              <a:rPr lang="en-US" dirty="0">
                <a:solidFill>
                  <a:srgbClr val="660066"/>
                </a:solidFill>
                <a:latin typeface="Courier New" pitchFamily="-107" charset="0"/>
                <a:ea typeface="Courier New" pitchFamily="-107" charset="0"/>
                <a:cs typeface="Courier New" pitchFamily="-107" charset="0"/>
              </a:rPr>
              <a:t>[</a:t>
            </a:r>
            <a:r>
              <a:rPr lang="fr-FR" dirty="0">
                <a:solidFill>
                  <a:srgbClr val="660066"/>
                </a:solidFill>
                <a:latin typeface="Courier New" pitchFamily="-107" charset="0"/>
                <a:ea typeface="Courier New" pitchFamily="-107" charset="0"/>
                <a:cs typeface="Courier New" pitchFamily="-107" charset="0"/>
              </a:rPr>
              <a:t>'</a:t>
            </a:r>
            <a:r>
              <a:rPr lang="en-US" dirty="0">
                <a:solidFill>
                  <a:srgbClr val="660066"/>
                </a:solidFill>
                <a:latin typeface="Courier New" pitchFamily="-107" charset="0"/>
                <a:ea typeface="Courier New" pitchFamily="-107" charset="0"/>
                <a:cs typeface="Courier New" pitchFamily="-107" charset="0"/>
              </a:rPr>
              <a:t>bill</a:t>
            </a:r>
            <a:r>
              <a:rPr lang="fr-FR" dirty="0">
                <a:solidFill>
                  <a:srgbClr val="660066"/>
                </a:solidFill>
                <a:latin typeface="Courier New" pitchFamily="-107" charset="0"/>
                <a:ea typeface="Courier New" pitchFamily="-107" charset="0"/>
                <a:cs typeface="Courier New" pitchFamily="-107" charset="0"/>
              </a:rPr>
              <a:t>'</a:t>
            </a:r>
            <a:r>
              <a:rPr lang="en-US" dirty="0">
                <a:solidFill>
                  <a:srgbClr val="660066"/>
                </a:solidFill>
                <a:latin typeface="Courier New" pitchFamily="-107" charset="0"/>
                <a:ea typeface="Courier New" pitchFamily="-107" charset="0"/>
                <a:cs typeface="Courier New" pitchFamily="-107" charset="0"/>
              </a:rPr>
              <a:t>]=25</a:t>
            </a:r>
          </a:p>
          <a:p>
            <a:pPr lvl="1" eaLnBrk="1" hangingPunct="1"/>
            <a:r>
              <a:rPr lang="en-US" dirty="0">
                <a:ea typeface="Arial" pitchFamily="-107" charset="0"/>
                <a:cs typeface="Arial" pitchFamily="-107" charset="0"/>
              </a:rPr>
              <a:t>added the pair </a:t>
            </a:r>
            <a:r>
              <a:rPr lang="fr-FR" dirty="0">
                <a:ea typeface="Arial" pitchFamily="-107" charset="0"/>
                <a:cs typeface="Arial" pitchFamily="-107" charset="0"/>
              </a:rPr>
              <a:t>'</a:t>
            </a:r>
            <a:r>
              <a:rPr lang="en-US" dirty="0">
                <a:ea typeface="Arial" pitchFamily="-107" charset="0"/>
                <a:cs typeface="Arial" pitchFamily="-107" charset="0"/>
              </a:rPr>
              <a:t>bill</a:t>
            </a:r>
            <a:r>
              <a:rPr lang="fr-FR" dirty="0">
                <a:ea typeface="Arial" pitchFamily="-107" charset="0"/>
                <a:cs typeface="Arial" pitchFamily="-107" charset="0"/>
              </a:rPr>
              <a:t>'</a:t>
            </a:r>
            <a:r>
              <a:rPr lang="en-US" dirty="0">
                <a:ea typeface="Arial" pitchFamily="-107" charset="0"/>
                <a:cs typeface="Arial" pitchFamily="-107" charset="0"/>
              </a:rPr>
              <a:t>:25</a:t>
            </a:r>
          </a:p>
          <a:p>
            <a:pPr eaLnBrk="1" hangingPunct="1">
              <a:buFont typeface="Wingdings" pitchFamily="-107" charset="2"/>
              <a:buNone/>
            </a:pPr>
            <a:r>
              <a:rPr lang="en-US" dirty="0">
                <a:solidFill>
                  <a:srgbClr val="660066"/>
                </a:solidFill>
                <a:latin typeface="Courier New" pitchFamily="-107" charset="0"/>
                <a:ea typeface="Courier New" pitchFamily="-107" charset="0"/>
                <a:cs typeface="Courier New" pitchFamily="-107" charset="0"/>
              </a:rPr>
              <a:t>print(</a:t>
            </a:r>
            <a:r>
              <a:rPr lang="en-US" dirty="0" err="1">
                <a:solidFill>
                  <a:srgbClr val="660066"/>
                </a:solidFill>
                <a:latin typeface="Courier New" pitchFamily="-107" charset="0"/>
                <a:ea typeface="Courier New" pitchFamily="-107" charset="0"/>
                <a:cs typeface="Courier New" pitchFamily="-107" charset="0"/>
              </a:rPr>
              <a:t>my_dict</a:t>
            </a:r>
            <a:r>
              <a:rPr lang="en-US" dirty="0">
                <a:solidFill>
                  <a:srgbClr val="660066"/>
                </a:solidFill>
                <a:latin typeface="Courier New" pitchFamily="-107" charset="0"/>
                <a:ea typeface="Courier New" pitchFamily="-107" charset="0"/>
                <a:cs typeface="Courier New" pitchFamily="-107" charset="0"/>
              </a:rPr>
              <a:t>[</a:t>
            </a:r>
            <a:r>
              <a:rPr lang="fr-FR" dirty="0">
                <a:solidFill>
                  <a:srgbClr val="660066"/>
                </a:solidFill>
                <a:latin typeface="Courier New" pitchFamily="-107" charset="0"/>
                <a:ea typeface="Courier New" pitchFamily="-107" charset="0"/>
                <a:cs typeface="Courier New" pitchFamily="-107" charset="0"/>
              </a:rPr>
              <a:t>'</a:t>
            </a:r>
            <a:r>
              <a:rPr lang="en-US" dirty="0">
                <a:solidFill>
                  <a:srgbClr val="660066"/>
                </a:solidFill>
                <a:latin typeface="Courier New" pitchFamily="-107" charset="0"/>
                <a:ea typeface="Courier New" pitchFamily="-107" charset="0"/>
                <a:cs typeface="Courier New" pitchFamily="-107" charset="0"/>
              </a:rPr>
              <a:t>bill</a:t>
            </a:r>
            <a:r>
              <a:rPr lang="fr-FR" dirty="0">
                <a:solidFill>
                  <a:srgbClr val="660066"/>
                </a:solidFill>
                <a:latin typeface="Courier New" pitchFamily="-107" charset="0"/>
                <a:ea typeface="Courier New" pitchFamily="-107" charset="0"/>
                <a:cs typeface="Courier New" pitchFamily="-107" charset="0"/>
              </a:rPr>
              <a:t>'</a:t>
            </a:r>
            <a:r>
              <a:rPr lang="en-US" dirty="0">
                <a:solidFill>
                  <a:srgbClr val="660066"/>
                </a:solidFill>
                <a:latin typeface="Courier New" pitchFamily="-107" charset="0"/>
                <a:ea typeface="Courier New" pitchFamily="-107" charset="0"/>
                <a:cs typeface="Courier New" pitchFamily="-107" charset="0"/>
              </a:rPr>
              <a:t>])</a:t>
            </a:r>
          </a:p>
          <a:p>
            <a:pPr lvl="1" eaLnBrk="1" hangingPunct="1"/>
            <a:r>
              <a:rPr lang="en-US" dirty="0">
                <a:ea typeface="Arial" pitchFamily="-107" charset="0"/>
                <a:cs typeface="Arial" pitchFamily="-107" charset="0"/>
              </a:rPr>
              <a:t>prints </a:t>
            </a:r>
            <a:r>
              <a:rPr lang="en-US" dirty="0">
                <a:latin typeface="Courier New" pitchFamily="-107" charset="0"/>
                <a:ea typeface="Courier New" pitchFamily="-107" charset="0"/>
                <a:cs typeface="Courier New" pitchFamily="-107" charset="0"/>
              </a:rPr>
              <a:t>25</a:t>
            </a:r>
          </a:p>
        </p:txBody>
      </p:sp>
    </p:spTree>
    <p:extLst>
      <p:ext uri="{BB962C8B-B14F-4D97-AF65-F5344CB8AC3E}">
        <p14:creationId xmlns:p14="http://schemas.microsoft.com/office/powerpoint/2010/main" val="3825608557"/>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Dictionaries are mutable</a:t>
            </a:r>
          </a:p>
        </p:txBody>
      </p:sp>
      <p:sp>
        <p:nvSpPr>
          <p:cNvPr id="3" name="Content Placeholder 2"/>
          <p:cNvSpPr>
            <a:spLocks noGrp="1"/>
          </p:cNvSpPr>
          <p:nvPr>
            <p:ph idx="1"/>
          </p:nvPr>
        </p:nvSpPr>
        <p:spPr>
          <a:xfrm>
            <a:off x="457200" y="1371600"/>
            <a:ext cx="8229600" cy="4525963"/>
          </a:xfrm>
        </p:spPr>
        <p:txBody>
          <a:bodyPr/>
          <a:lstStyle/>
          <a:p>
            <a:r>
              <a:rPr lang="en-US" dirty="0"/>
              <a:t>Like lists, dictionaries are a mutable (</a:t>
            </a:r>
            <a:r>
              <a:rPr lang="en-US" dirty="0" err="1">
                <a:solidFill>
                  <a:srgbClr val="FF0000"/>
                </a:solidFill>
              </a:rPr>
              <a:t>breytanlegur</a:t>
            </a:r>
            <a:r>
              <a:rPr lang="en-US" dirty="0"/>
              <a:t>) data structure</a:t>
            </a:r>
          </a:p>
          <a:p>
            <a:pPr lvl="1"/>
            <a:r>
              <a:rPr lang="en-US" dirty="0"/>
              <a:t>you can change the object via various operations, such as index assignment</a:t>
            </a:r>
          </a:p>
          <a:p>
            <a:pPr>
              <a:buNone/>
            </a:pPr>
            <a:r>
              <a:rPr lang="en-US" sz="2800" dirty="0" err="1">
                <a:solidFill>
                  <a:srgbClr val="660066"/>
                </a:solidFill>
                <a:latin typeface="Courier New"/>
                <a:cs typeface="Courier New"/>
              </a:rPr>
              <a:t>my_dict</a:t>
            </a:r>
            <a:r>
              <a:rPr lang="en-US" sz="2800" dirty="0">
                <a:solidFill>
                  <a:srgbClr val="660066"/>
                </a:solidFill>
                <a:latin typeface="Courier New"/>
                <a:cs typeface="Courier New"/>
              </a:rPr>
              <a:t> = {</a:t>
            </a:r>
            <a:r>
              <a:rPr lang="fr-FR" sz="2800" dirty="0">
                <a:solidFill>
                  <a:srgbClr val="660066"/>
                </a:solidFill>
                <a:latin typeface="Courier New"/>
                <a:cs typeface="Courier New"/>
              </a:rPr>
              <a:t>'</a:t>
            </a:r>
            <a:r>
              <a:rPr lang="en-US" sz="2800" dirty="0">
                <a:solidFill>
                  <a:srgbClr val="660066"/>
                </a:solidFill>
                <a:latin typeface="Courier New"/>
                <a:cs typeface="Courier New"/>
              </a:rPr>
              <a:t>bill</a:t>
            </a:r>
            <a:r>
              <a:rPr lang="fr-FR" sz="2800" dirty="0">
                <a:solidFill>
                  <a:srgbClr val="660066"/>
                </a:solidFill>
                <a:latin typeface="Courier New"/>
                <a:cs typeface="Courier New"/>
              </a:rPr>
              <a:t>'</a:t>
            </a:r>
            <a:r>
              <a:rPr lang="en-US" sz="2800" dirty="0">
                <a:solidFill>
                  <a:srgbClr val="660066"/>
                </a:solidFill>
                <a:latin typeface="Courier New"/>
                <a:cs typeface="Courier New"/>
              </a:rPr>
              <a:t>:3, </a:t>
            </a:r>
            <a:r>
              <a:rPr lang="fr-FR" sz="2800" dirty="0">
                <a:solidFill>
                  <a:srgbClr val="660066"/>
                </a:solidFill>
                <a:latin typeface="Courier New"/>
                <a:cs typeface="Courier New"/>
              </a:rPr>
              <a:t>'</a:t>
            </a:r>
            <a:r>
              <a:rPr lang="en-US" sz="2800" dirty="0">
                <a:solidFill>
                  <a:srgbClr val="660066"/>
                </a:solidFill>
                <a:latin typeface="Courier New"/>
                <a:cs typeface="Courier New"/>
              </a:rPr>
              <a:t>rich</a:t>
            </a:r>
            <a:r>
              <a:rPr lang="fr-FR" sz="2800" dirty="0">
                <a:solidFill>
                  <a:srgbClr val="660066"/>
                </a:solidFill>
                <a:latin typeface="Courier New"/>
                <a:cs typeface="Courier New"/>
              </a:rPr>
              <a:t>'</a:t>
            </a:r>
            <a:r>
              <a:rPr lang="en-US" sz="2800" dirty="0">
                <a:solidFill>
                  <a:srgbClr val="660066"/>
                </a:solidFill>
                <a:latin typeface="Courier New"/>
                <a:cs typeface="Courier New"/>
              </a:rPr>
              <a:t>:10}</a:t>
            </a:r>
          </a:p>
          <a:p>
            <a:pPr>
              <a:buNone/>
            </a:pPr>
            <a:r>
              <a:rPr lang="en-US" sz="2800" dirty="0">
                <a:solidFill>
                  <a:srgbClr val="660066"/>
                </a:solidFill>
                <a:latin typeface="Courier New"/>
                <a:cs typeface="Courier New"/>
              </a:rPr>
              <a:t>print(</a:t>
            </a:r>
            <a:r>
              <a:rPr lang="en-US" sz="2800" dirty="0" err="1">
                <a:solidFill>
                  <a:srgbClr val="660066"/>
                </a:solidFill>
                <a:latin typeface="Courier New"/>
                <a:cs typeface="Courier New"/>
              </a:rPr>
              <a:t>my_dict</a:t>
            </a:r>
            <a:r>
              <a:rPr lang="en-US" sz="2800" dirty="0">
                <a:solidFill>
                  <a:srgbClr val="660066"/>
                </a:solidFill>
                <a:latin typeface="Courier New"/>
                <a:cs typeface="Courier New"/>
              </a:rPr>
              <a:t>[</a:t>
            </a:r>
            <a:r>
              <a:rPr lang="fr-FR" sz="2800" dirty="0">
                <a:solidFill>
                  <a:srgbClr val="660066"/>
                </a:solidFill>
                <a:latin typeface="Courier New"/>
                <a:cs typeface="Courier New"/>
              </a:rPr>
              <a:t>'</a:t>
            </a:r>
            <a:r>
              <a:rPr lang="en-US" sz="2800" dirty="0">
                <a:solidFill>
                  <a:srgbClr val="660066"/>
                </a:solidFill>
                <a:latin typeface="Courier New"/>
                <a:cs typeface="Courier New"/>
              </a:rPr>
              <a:t>bill</a:t>
            </a:r>
            <a:r>
              <a:rPr lang="fr-FR" sz="2800" dirty="0">
                <a:solidFill>
                  <a:srgbClr val="660066"/>
                </a:solidFill>
                <a:latin typeface="Courier New"/>
                <a:cs typeface="Courier New"/>
              </a:rPr>
              <a:t>'</a:t>
            </a:r>
            <a:r>
              <a:rPr lang="en-US" sz="2800" dirty="0">
                <a:solidFill>
                  <a:srgbClr val="660066"/>
                </a:solidFill>
                <a:latin typeface="Courier New"/>
                <a:cs typeface="Courier New"/>
              </a:rPr>
              <a:t>])	</a:t>
            </a:r>
            <a:r>
              <a:rPr lang="en-US" sz="2800" dirty="0">
                <a:solidFill>
                  <a:srgbClr val="419999"/>
                </a:solidFill>
                <a:latin typeface="Courier New"/>
                <a:cs typeface="Courier New"/>
              </a:rPr>
              <a:t># prints 2</a:t>
            </a:r>
          </a:p>
          <a:p>
            <a:pPr>
              <a:buNone/>
            </a:pPr>
            <a:r>
              <a:rPr lang="en-US" sz="2800" dirty="0" err="1">
                <a:solidFill>
                  <a:srgbClr val="660066"/>
                </a:solidFill>
                <a:latin typeface="Courier New"/>
                <a:cs typeface="Courier New"/>
              </a:rPr>
              <a:t>my_dict</a:t>
            </a:r>
            <a:r>
              <a:rPr lang="en-US" sz="2800" dirty="0">
                <a:solidFill>
                  <a:srgbClr val="660066"/>
                </a:solidFill>
                <a:latin typeface="Courier New"/>
                <a:cs typeface="Courier New"/>
              </a:rPr>
              <a:t>[</a:t>
            </a:r>
            <a:r>
              <a:rPr lang="fr-FR" sz="2800" dirty="0">
                <a:solidFill>
                  <a:srgbClr val="660066"/>
                </a:solidFill>
                <a:latin typeface="Courier New"/>
                <a:cs typeface="Courier New"/>
              </a:rPr>
              <a:t>'</a:t>
            </a:r>
            <a:r>
              <a:rPr lang="en-US" sz="2800" dirty="0">
                <a:solidFill>
                  <a:srgbClr val="660066"/>
                </a:solidFill>
                <a:latin typeface="Courier New"/>
                <a:cs typeface="Courier New"/>
              </a:rPr>
              <a:t>bill</a:t>
            </a:r>
            <a:r>
              <a:rPr lang="fr-FR" sz="2800" dirty="0">
                <a:solidFill>
                  <a:srgbClr val="660066"/>
                </a:solidFill>
                <a:latin typeface="Courier New"/>
                <a:cs typeface="Courier New"/>
              </a:rPr>
              <a:t>'</a:t>
            </a:r>
            <a:r>
              <a:rPr lang="en-US" sz="2800" dirty="0">
                <a:solidFill>
                  <a:srgbClr val="660066"/>
                </a:solidFill>
                <a:latin typeface="Courier New"/>
                <a:cs typeface="Courier New"/>
              </a:rPr>
              <a:t>] = 100</a:t>
            </a:r>
          </a:p>
          <a:p>
            <a:pPr>
              <a:buNone/>
            </a:pPr>
            <a:r>
              <a:rPr lang="en-US" sz="2800" dirty="0">
                <a:solidFill>
                  <a:srgbClr val="660066"/>
                </a:solidFill>
                <a:latin typeface="Courier New"/>
                <a:cs typeface="Courier New"/>
              </a:rPr>
              <a:t>print(</a:t>
            </a:r>
            <a:r>
              <a:rPr lang="en-US" sz="2800" dirty="0" err="1">
                <a:solidFill>
                  <a:srgbClr val="660066"/>
                </a:solidFill>
                <a:latin typeface="Courier New"/>
                <a:cs typeface="Courier New"/>
              </a:rPr>
              <a:t>my_dict</a:t>
            </a:r>
            <a:r>
              <a:rPr lang="en-US" sz="2800" dirty="0">
                <a:solidFill>
                  <a:srgbClr val="660066"/>
                </a:solidFill>
                <a:latin typeface="Courier New"/>
                <a:cs typeface="Courier New"/>
              </a:rPr>
              <a:t>[</a:t>
            </a:r>
            <a:r>
              <a:rPr lang="fr-FR" sz="2800" dirty="0">
                <a:solidFill>
                  <a:srgbClr val="660066"/>
                </a:solidFill>
                <a:latin typeface="Courier New"/>
                <a:cs typeface="Courier New"/>
              </a:rPr>
              <a:t>'</a:t>
            </a:r>
            <a:r>
              <a:rPr lang="en-US" sz="2800" dirty="0">
                <a:solidFill>
                  <a:srgbClr val="660066"/>
                </a:solidFill>
                <a:latin typeface="Courier New"/>
                <a:cs typeface="Courier New"/>
              </a:rPr>
              <a:t>bill</a:t>
            </a:r>
            <a:r>
              <a:rPr lang="fr-FR" sz="2800" dirty="0">
                <a:solidFill>
                  <a:srgbClr val="660066"/>
                </a:solidFill>
                <a:latin typeface="Courier New"/>
                <a:cs typeface="Courier New"/>
              </a:rPr>
              <a:t>'</a:t>
            </a:r>
            <a:r>
              <a:rPr lang="en-US" sz="2800" dirty="0">
                <a:solidFill>
                  <a:srgbClr val="660066"/>
                </a:solidFill>
                <a:latin typeface="Courier New"/>
                <a:cs typeface="Courier New"/>
              </a:rPr>
              <a:t>])	</a:t>
            </a:r>
            <a:r>
              <a:rPr lang="en-US" sz="2800" dirty="0">
                <a:solidFill>
                  <a:srgbClr val="419999"/>
                </a:solidFill>
                <a:latin typeface="Courier New"/>
                <a:cs typeface="Courier New"/>
              </a:rPr>
              <a:t># prints 100</a:t>
            </a:r>
          </a:p>
        </p:txBody>
      </p:sp>
    </p:spTree>
    <p:extLst>
      <p:ext uri="{BB962C8B-B14F-4D97-AF65-F5344CB8AC3E}">
        <p14:creationId xmlns:p14="http://schemas.microsoft.com/office/powerpoint/2010/main" val="1902049704"/>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again, common operators</a:t>
            </a:r>
          </a:p>
        </p:txBody>
      </p:sp>
      <p:sp>
        <p:nvSpPr>
          <p:cNvPr id="30724" name="Rectangle 3"/>
          <p:cNvSpPr>
            <a:spLocks noGrp="1" noChangeArrowheads="1"/>
          </p:cNvSpPr>
          <p:nvPr>
            <p:ph idx="1"/>
          </p:nvPr>
        </p:nvSpPr>
        <p:spPr/>
        <p:txBody>
          <a:bodyPr/>
          <a:lstStyle/>
          <a:p>
            <a:pPr eaLnBrk="1" hangingPunct="1">
              <a:buFont typeface="Wingdings" pitchFamily="-107" charset="2"/>
              <a:buNone/>
            </a:pPr>
            <a:r>
              <a:rPr lang="en-US" dirty="0">
                <a:ea typeface="ＭＳ Ｐゴシック" pitchFamily="-107" charset="-128"/>
                <a:cs typeface="ＭＳ Ｐゴシック" pitchFamily="-107" charset="-128"/>
              </a:rPr>
              <a:t>Like others, dictionaries respond to these</a:t>
            </a:r>
          </a:p>
          <a:p>
            <a:pPr eaLnBrk="1" hangingPunct="1"/>
            <a:r>
              <a:rPr lang="en-US" dirty="0" err="1">
                <a:solidFill>
                  <a:srgbClr val="660066"/>
                </a:solidFill>
                <a:latin typeface="Courier New" pitchFamily="-107" charset="0"/>
                <a:ea typeface="ＭＳ Ｐゴシック" pitchFamily="-107" charset="-128"/>
                <a:cs typeface="ＭＳ Ｐゴシック" pitchFamily="-107" charset="-128"/>
              </a:rPr>
              <a:t>len</a:t>
            </a:r>
            <a:r>
              <a:rPr lang="en-US" dirty="0">
                <a:solidFill>
                  <a:srgbClr val="660066"/>
                </a:solidFill>
                <a:latin typeface="Courier New" pitchFamily="-107" charset="0"/>
                <a:ea typeface="ＭＳ Ｐゴシック" pitchFamily="-107" charset="-128"/>
                <a:cs typeface="ＭＳ Ｐゴシック" pitchFamily="-107" charset="-128"/>
              </a:rPr>
              <a:t>(</a:t>
            </a:r>
            <a:r>
              <a:rPr lang="en-US" dirty="0" err="1">
                <a:solidFill>
                  <a:srgbClr val="660066"/>
                </a:solidFill>
                <a:latin typeface="Courier New" pitchFamily="-107" charset="0"/>
                <a:ea typeface="ＭＳ Ｐゴシック" pitchFamily="-107" charset="-128"/>
                <a:cs typeface="ＭＳ Ｐゴシック" pitchFamily="-107" charset="-128"/>
              </a:rPr>
              <a:t>my_dict</a:t>
            </a:r>
            <a:r>
              <a:rPr lang="en-US" dirty="0">
                <a:solidFill>
                  <a:srgbClr val="660066"/>
                </a:solidFill>
                <a:latin typeface="Courier New" pitchFamily="-107" charset="0"/>
                <a:ea typeface="ＭＳ Ｐゴシック" pitchFamily="-107" charset="-128"/>
                <a:cs typeface="ＭＳ Ｐゴシック" pitchFamily="-107" charset="-128"/>
              </a:rPr>
              <a:t>)</a:t>
            </a:r>
            <a:endParaRPr lang="en-US" dirty="0">
              <a:solidFill>
                <a:srgbClr val="660066"/>
              </a:solidFill>
              <a:ea typeface="ＭＳ Ｐゴシック" pitchFamily="-107" charset="-128"/>
              <a:cs typeface="ＭＳ Ｐゴシック" pitchFamily="-107" charset="-128"/>
            </a:endParaRPr>
          </a:p>
          <a:p>
            <a:pPr lvl="1" eaLnBrk="1" hangingPunct="1"/>
            <a:r>
              <a:rPr lang="en-US" dirty="0"/>
              <a:t>number of </a:t>
            </a:r>
            <a:r>
              <a:rPr lang="en-US" dirty="0" err="1"/>
              <a:t>key:value</a:t>
            </a:r>
            <a:r>
              <a:rPr lang="en-US" dirty="0"/>
              <a:t> </a:t>
            </a:r>
            <a:r>
              <a:rPr lang="en-US" b="1" dirty="0"/>
              <a:t>pairs </a:t>
            </a:r>
            <a:r>
              <a:rPr lang="en-US" dirty="0"/>
              <a:t>in the dictionary</a:t>
            </a:r>
          </a:p>
          <a:p>
            <a:pPr eaLnBrk="1" hangingPunct="1"/>
            <a:r>
              <a:rPr lang="en-US" dirty="0">
                <a:solidFill>
                  <a:srgbClr val="660066"/>
                </a:solidFill>
                <a:latin typeface="Courier New" pitchFamily="-107" charset="0"/>
                <a:ea typeface="ＭＳ Ｐゴシック" pitchFamily="-107" charset="-128"/>
                <a:cs typeface="ＭＳ Ｐゴシック" pitchFamily="-107" charset="-128"/>
              </a:rPr>
              <a:t>element in </a:t>
            </a:r>
            <a:r>
              <a:rPr lang="en-US" dirty="0" err="1">
                <a:solidFill>
                  <a:srgbClr val="660066"/>
                </a:solidFill>
                <a:latin typeface="Courier New" pitchFamily="-107" charset="0"/>
                <a:ea typeface="ＭＳ Ｐゴシック" pitchFamily="-107" charset="-128"/>
                <a:cs typeface="ＭＳ Ｐゴシック" pitchFamily="-107" charset="-128"/>
              </a:rPr>
              <a:t>my_dict</a:t>
            </a:r>
            <a:endParaRPr lang="en-US" dirty="0">
              <a:solidFill>
                <a:srgbClr val="660066"/>
              </a:solidFill>
              <a:ea typeface="ＭＳ Ｐゴシック" pitchFamily="-107" charset="-128"/>
              <a:cs typeface="ＭＳ Ｐゴシック" pitchFamily="-107" charset="-128"/>
            </a:endParaRPr>
          </a:p>
          <a:p>
            <a:pPr lvl="1" eaLnBrk="1" hangingPunct="1"/>
            <a:r>
              <a:rPr lang="en-US" dirty="0" err="1"/>
              <a:t>boolean</a:t>
            </a:r>
            <a:r>
              <a:rPr lang="en-US" dirty="0"/>
              <a:t>, is </a:t>
            </a:r>
            <a:r>
              <a:rPr lang="en-US" dirty="0">
                <a:latin typeface="Courier New" pitchFamily="-107" charset="0"/>
              </a:rPr>
              <a:t>element</a:t>
            </a:r>
            <a:r>
              <a:rPr lang="en-US" dirty="0"/>
              <a:t> a </a:t>
            </a:r>
            <a:r>
              <a:rPr lang="en-US" b="1" u="sng" dirty="0"/>
              <a:t>key</a:t>
            </a:r>
            <a:r>
              <a:rPr lang="en-US" dirty="0"/>
              <a:t>  in the dictionary</a:t>
            </a:r>
          </a:p>
          <a:p>
            <a:pPr eaLnBrk="1" hangingPunct="1"/>
            <a:r>
              <a:rPr lang="en-US" dirty="0">
                <a:solidFill>
                  <a:srgbClr val="660066"/>
                </a:solidFill>
                <a:latin typeface="Courier New" pitchFamily="-107" charset="0"/>
                <a:ea typeface="ＭＳ Ｐゴシック" pitchFamily="-107" charset="-128"/>
                <a:cs typeface="ＭＳ Ｐゴシック" pitchFamily="-107" charset="-128"/>
              </a:rPr>
              <a:t>for key in </a:t>
            </a:r>
            <a:r>
              <a:rPr lang="en-US" dirty="0" err="1">
                <a:solidFill>
                  <a:srgbClr val="660066"/>
                </a:solidFill>
                <a:latin typeface="Courier New" pitchFamily="-107" charset="0"/>
                <a:ea typeface="ＭＳ Ｐゴシック" pitchFamily="-107" charset="-128"/>
                <a:cs typeface="ＭＳ Ｐゴシック" pitchFamily="-107" charset="-128"/>
              </a:rPr>
              <a:t>my_dict</a:t>
            </a:r>
            <a:r>
              <a:rPr lang="en-US" dirty="0">
                <a:solidFill>
                  <a:srgbClr val="660066"/>
                </a:solidFill>
                <a:latin typeface="Courier New" pitchFamily="-107" charset="0"/>
                <a:ea typeface="ＭＳ Ｐゴシック" pitchFamily="-107" charset="-128"/>
                <a:cs typeface="ＭＳ Ｐゴシック" pitchFamily="-107" charset="-128"/>
              </a:rPr>
              <a:t>:</a:t>
            </a:r>
            <a:endParaRPr lang="en-US" dirty="0">
              <a:solidFill>
                <a:srgbClr val="660066"/>
              </a:solidFill>
              <a:ea typeface="ＭＳ Ｐゴシック" pitchFamily="-107" charset="-128"/>
              <a:cs typeface="ＭＳ Ｐゴシック" pitchFamily="-107" charset="-128"/>
            </a:endParaRPr>
          </a:p>
          <a:p>
            <a:pPr lvl="1" eaLnBrk="1" hangingPunct="1"/>
            <a:r>
              <a:rPr lang="en-US" dirty="0"/>
              <a:t>iterates through the </a:t>
            </a:r>
            <a:r>
              <a:rPr lang="en-US" b="1" dirty="0"/>
              <a:t>keys </a:t>
            </a:r>
            <a:r>
              <a:rPr lang="en-US" dirty="0"/>
              <a:t>of a dictionary</a:t>
            </a:r>
          </a:p>
        </p:txBody>
      </p:sp>
    </p:spTree>
    <p:extLst>
      <p:ext uri="{BB962C8B-B14F-4D97-AF65-F5344CB8AC3E}">
        <p14:creationId xmlns:p14="http://schemas.microsoft.com/office/powerpoint/2010/main" val="336424467"/>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p:cNvSpPr>
            <a:spLocks noGrp="1" noChangeArrowheads="1"/>
          </p:cNvSpPr>
          <p:nvPr>
            <p:ph type="title"/>
          </p:nvPr>
        </p:nvSpPr>
        <p:spPr>
          <a:xfrm>
            <a:off x="457200" y="457200"/>
            <a:ext cx="8229600" cy="838200"/>
          </a:xfrm>
        </p:spPr>
        <p:txBody>
          <a:bodyPr/>
          <a:lstStyle/>
          <a:p>
            <a:pPr eaLnBrk="1" hangingPunct="1"/>
            <a:r>
              <a:rPr lang="en-US" dirty="0">
                <a:ea typeface="ＭＳ Ｐゴシック" pitchFamily="-107" charset="-128"/>
                <a:cs typeface="ＭＳ Ｐゴシック" pitchFamily="-107" charset="-128"/>
              </a:rPr>
              <a:t>fewer methods</a:t>
            </a:r>
          </a:p>
        </p:txBody>
      </p:sp>
      <p:sp>
        <p:nvSpPr>
          <p:cNvPr id="32772" name="Rectangle 3"/>
          <p:cNvSpPr>
            <a:spLocks noGrp="1" noChangeArrowheads="1"/>
          </p:cNvSpPr>
          <p:nvPr>
            <p:ph idx="1"/>
          </p:nvPr>
        </p:nvSpPr>
        <p:spPr>
          <a:xfrm>
            <a:off x="457200" y="1524000"/>
            <a:ext cx="8229600" cy="4343400"/>
          </a:xfrm>
        </p:spPr>
        <p:txBody>
          <a:bodyPr/>
          <a:lstStyle/>
          <a:p>
            <a:pPr marL="0" indent="0" eaLnBrk="1" hangingPunct="1">
              <a:lnSpc>
                <a:spcPct val="90000"/>
              </a:lnSpc>
              <a:buNone/>
            </a:pPr>
            <a:r>
              <a:rPr lang="en-US" dirty="0">
                <a:latin typeface="+mj-lt"/>
                <a:ea typeface="Courier New" pitchFamily="-107" charset="0"/>
                <a:cs typeface="Courier New" pitchFamily="-107" charset="0"/>
              </a:rPr>
              <a:t>Only 9 methods in total. Here are some</a:t>
            </a:r>
          </a:p>
          <a:p>
            <a:pPr eaLnBrk="1" hangingPunct="1">
              <a:lnSpc>
                <a:spcPct val="90000"/>
              </a:lnSpc>
            </a:pPr>
            <a:r>
              <a:rPr lang="en-US" sz="2800" dirty="0">
                <a:latin typeface="Courier New" pitchFamily="-107" charset="0"/>
                <a:ea typeface="Courier New" pitchFamily="-107" charset="0"/>
                <a:cs typeface="Courier New" pitchFamily="-107" charset="0"/>
              </a:rPr>
              <a:t>key in </a:t>
            </a:r>
            <a:r>
              <a:rPr lang="en-US" sz="2800" dirty="0" err="1">
                <a:latin typeface="Courier New" pitchFamily="-107" charset="0"/>
                <a:ea typeface="Courier New" pitchFamily="-107" charset="0"/>
                <a:cs typeface="Courier New" pitchFamily="-107" charset="0"/>
              </a:rPr>
              <a:t>my_dict</a:t>
            </a:r>
            <a:r>
              <a:rPr lang="en-US" sz="2800" dirty="0">
                <a:ea typeface="Arial" pitchFamily="-107" charset="0"/>
                <a:cs typeface="Arial" pitchFamily="-107" charset="0"/>
              </a:rPr>
              <a:t> </a:t>
            </a:r>
          </a:p>
          <a:p>
            <a:pPr lvl="1" eaLnBrk="1" hangingPunct="1">
              <a:lnSpc>
                <a:spcPct val="90000"/>
              </a:lnSpc>
              <a:buFont typeface="Wingdings" pitchFamily="-107" charset="2"/>
              <a:buNone/>
            </a:pPr>
            <a:r>
              <a:rPr lang="en-US" sz="2400" dirty="0">
                <a:ea typeface="Arial" pitchFamily="-107" charset="0"/>
                <a:cs typeface="Arial" pitchFamily="-107" charset="0"/>
              </a:rPr>
              <a:t>does the key exist in the dictionary</a:t>
            </a:r>
          </a:p>
          <a:p>
            <a:pPr eaLnBrk="1" hangingPunct="1">
              <a:lnSpc>
                <a:spcPct val="90000"/>
              </a:lnSpc>
            </a:pPr>
            <a:r>
              <a:rPr lang="en-US" sz="2800" dirty="0" err="1">
                <a:latin typeface="Courier New" pitchFamily="-107" charset="0"/>
                <a:ea typeface="Arial" pitchFamily="-107" charset="0"/>
                <a:cs typeface="Arial" pitchFamily="-107" charset="0"/>
              </a:rPr>
              <a:t>my_dict.clear</a:t>
            </a:r>
            <a:r>
              <a:rPr lang="en-US" sz="2800" dirty="0">
                <a:latin typeface="Courier New" pitchFamily="-107" charset="0"/>
                <a:ea typeface="Arial" pitchFamily="-107" charset="0"/>
                <a:cs typeface="Arial" pitchFamily="-107" charset="0"/>
              </a:rPr>
              <a:t>()</a:t>
            </a:r>
            <a:r>
              <a:rPr lang="en-US" sz="2800" dirty="0">
                <a:ea typeface="Arial" pitchFamily="-107" charset="0"/>
                <a:cs typeface="Arial" pitchFamily="-107" charset="0"/>
              </a:rPr>
              <a:t> – empty the dictionary</a:t>
            </a:r>
          </a:p>
          <a:p>
            <a:pPr eaLnBrk="1" hangingPunct="1">
              <a:lnSpc>
                <a:spcPct val="90000"/>
              </a:lnSpc>
            </a:pPr>
            <a:r>
              <a:rPr lang="en-US" sz="2800" dirty="0" err="1">
                <a:latin typeface="Courier New" pitchFamily="-107" charset="0"/>
                <a:ea typeface="Courier New" pitchFamily="-107" charset="0"/>
                <a:cs typeface="Courier New" pitchFamily="-107" charset="0"/>
              </a:rPr>
              <a:t>my_dict.update</a:t>
            </a:r>
            <a:r>
              <a:rPr lang="en-US" sz="2800" dirty="0">
                <a:latin typeface="Courier New" pitchFamily="-107" charset="0"/>
                <a:ea typeface="Courier New" pitchFamily="-107" charset="0"/>
                <a:cs typeface="Courier New" pitchFamily="-107" charset="0"/>
              </a:rPr>
              <a:t>(</a:t>
            </a:r>
            <a:r>
              <a:rPr lang="en-US" sz="2800" dirty="0" err="1">
                <a:latin typeface="Courier New" pitchFamily="-107" charset="0"/>
                <a:ea typeface="Courier New" pitchFamily="-107" charset="0"/>
                <a:cs typeface="Courier New" pitchFamily="-107" charset="0"/>
              </a:rPr>
              <a:t>yourDict</a:t>
            </a:r>
            <a:r>
              <a:rPr lang="en-US" sz="2800" dirty="0">
                <a:latin typeface="Courier New" pitchFamily="-107" charset="0"/>
                <a:ea typeface="Courier New" pitchFamily="-107" charset="0"/>
                <a:cs typeface="Courier New" pitchFamily="-107" charset="0"/>
              </a:rPr>
              <a:t>)</a:t>
            </a:r>
            <a:r>
              <a:rPr lang="en-US" sz="2800" dirty="0">
                <a:ea typeface="Arial" pitchFamily="-107" charset="0"/>
                <a:cs typeface="Arial" pitchFamily="-107" charset="0"/>
              </a:rPr>
              <a:t> – for each key in </a:t>
            </a:r>
            <a:r>
              <a:rPr lang="en-US" sz="2800" dirty="0" err="1">
                <a:latin typeface="Courier New" pitchFamily="-107" charset="0"/>
                <a:ea typeface="Arial" pitchFamily="-107" charset="0"/>
                <a:cs typeface="Arial" pitchFamily="-107" charset="0"/>
              </a:rPr>
              <a:t>yourDict</a:t>
            </a:r>
            <a:r>
              <a:rPr lang="en-US" sz="2800" dirty="0">
                <a:ea typeface="Arial" pitchFamily="-107" charset="0"/>
                <a:cs typeface="Arial" pitchFamily="-107" charset="0"/>
              </a:rPr>
              <a:t>, updates </a:t>
            </a:r>
            <a:r>
              <a:rPr lang="en-US" sz="2800" dirty="0" err="1">
                <a:latin typeface="Courier New" pitchFamily="-107" charset="0"/>
                <a:ea typeface="Arial" pitchFamily="-107" charset="0"/>
                <a:cs typeface="Arial" pitchFamily="-107" charset="0"/>
              </a:rPr>
              <a:t>my_dict</a:t>
            </a:r>
            <a:r>
              <a:rPr lang="en-US" sz="2800" dirty="0">
                <a:ea typeface="Arial" pitchFamily="-107" charset="0"/>
                <a:cs typeface="Arial" pitchFamily="-107" charset="0"/>
              </a:rPr>
              <a:t> with that key/value pair</a:t>
            </a:r>
          </a:p>
          <a:p>
            <a:pPr eaLnBrk="1" hangingPunct="1">
              <a:lnSpc>
                <a:spcPct val="90000"/>
              </a:lnSpc>
            </a:pPr>
            <a:r>
              <a:rPr lang="en-US" sz="2800" dirty="0" err="1">
                <a:latin typeface="Courier New"/>
                <a:ea typeface="Arial" pitchFamily="-107" charset="0"/>
                <a:cs typeface="Courier New"/>
              </a:rPr>
              <a:t>my_dict.copy</a:t>
            </a:r>
            <a:r>
              <a:rPr lang="en-US" sz="2800" dirty="0">
                <a:ea typeface="Arial" pitchFamily="-107" charset="0"/>
                <a:cs typeface="Arial" pitchFamily="-107" charset="0"/>
              </a:rPr>
              <a:t> - shallow copy</a:t>
            </a:r>
          </a:p>
          <a:p>
            <a:pPr eaLnBrk="1" hangingPunct="1">
              <a:lnSpc>
                <a:spcPct val="90000"/>
              </a:lnSpc>
            </a:pPr>
            <a:r>
              <a:rPr lang="en-US" sz="2800" dirty="0" err="1">
                <a:latin typeface="Courier New"/>
                <a:ea typeface="Arial" pitchFamily="-107" charset="0"/>
                <a:cs typeface="Courier New"/>
              </a:rPr>
              <a:t>my_dict.pop</a:t>
            </a:r>
            <a:r>
              <a:rPr lang="en-US" sz="2800" dirty="0">
                <a:latin typeface="Courier New"/>
                <a:ea typeface="Arial" pitchFamily="-107" charset="0"/>
                <a:cs typeface="Courier New"/>
              </a:rPr>
              <a:t>(key)</a:t>
            </a:r>
            <a:r>
              <a:rPr lang="en-US" sz="2800" dirty="0">
                <a:ea typeface="Arial" pitchFamily="-107" charset="0"/>
                <a:cs typeface="Arial" pitchFamily="-107" charset="0"/>
              </a:rPr>
              <a:t>– remove key, return value</a:t>
            </a:r>
          </a:p>
        </p:txBody>
      </p:sp>
    </p:spTree>
    <p:extLst>
      <p:ext uri="{BB962C8B-B14F-4D97-AF65-F5344CB8AC3E}">
        <p14:creationId xmlns:p14="http://schemas.microsoft.com/office/powerpoint/2010/main" val="2910135788"/>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Dictionary content methods</a:t>
            </a:r>
          </a:p>
        </p:txBody>
      </p:sp>
      <p:sp>
        <p:nvSpPr>
          <p:cNvPr id="3" name="Content Placeholder 2"/>
          <p:cNvSpPr>
            <a:spLocks noGrp="1"/>
          </p:cNvSpPr>
          <p:nvPr>
            <p:ph idx="1"/>
          </p:nvPr>
        </p:nvSpPr>
        <p:spPr/>
        <p:txBody>
          <a:bodyPr/>
          <a:lstStyle/>
          <a:p>
            <a:pPr>
              <a:lnSpc>
                <a:spcPct val="90000"/>
              </a:lnSpc>
            </a:pPr>
            <a:r>
              <a:rPr lang="en-US" sz="2800" dirty="0" err="1">
                <a:latin typeface="Courier New" pitchFamily="-107" charset="0"/>
                <a:ea typeface="Courier New" pitchFamily="-107" charset="0"/>
                <a:cs typeface="Courier New" pitchFamily="-107" charset="0"/>
              </a:rPr>
              <a:t>my_dict.items</a:t>
            </a:r>
            <a:r>
              <a:rPr lang="en-US" sz="2800" dirty="0">
                <a:latin typeface="Courier New" pitchFamily="-107" charset="0"/>
                <a:ea typeface="Courier New" pitchFamily="-107" charset="0"/>
                <a:cs typeface="Courier New" pitchFamily="-107" charset="0"/>
              </a:rPr>
              <a:t>()</a:t>
            </a:r>
            <a:r>
              <a:rPr lang="en-US" sz="2800" dirty="0">
                <a:ea typeface="Arial" pitchFamily="-107" charset="0"/>
                <a:cs typeface="Arial" pitchFamily="-107" charset="0"/>
              </a:rPr>
              <a:t> – all the key/value pairs</a:t>
            </a:r>
          </a:p>
          <a:p>
            <a:pPr>
              <a:lnSpc>
                <a:spcPct val="90000"/>
              </a:lnSpc>
            </a:pPr>
            <a:r>
              <a:rPr lang="en-US" sz="2800" dirty="0" err="1">
                <a:latin typeface="Courier New" pitchFamily="-107" charset="0"/>
                <a:ea typeface="Courier New" pitchFamily="-107" charset="0"/>
                <a:cs typeface="Courier New" pitchFamily="-107" charset="0"/>
              </a:rPr>
              <a:t>my_dict.keys</a:t>
            </a:r>
            <a:r>
              <a:rPr lang="en-US" sz="2800" dirty="0">
                <a:latin typeface="Courier New" pitchFamily="-107" charset="0"/>
                <a:ea typeface="Courier New" pitchFamily="-107" charset="0"/>
                <a:cs typeface="Courier New" pitchFamily="-107" charset="0"/>
              </a:rPr>
              <a:t>()</a:t>
            </a:r>
            <a:r>
              <a:rPr lang="en-US" sz="2800" dirty="0">
                <a:ea typeface="Arial" pitchFamily="-107" charset="0"/>
                <a:cs typeface="Arial" pitchFamily="-107" charset="0"/>
              </a:rPr>
              <a:t> – all the keys</a:t>
            </a:r>
          </a:p>
          <a:p>
            <a:pPr>
              <a:lnSpc>
                <a:spcPct val="90000"/>
              </a:lnSpc>
            </a:pPr>
            <a:r>
              <a:rPr lang="en-US" sz="2800" dirty="0" err="1">
                <a:latin typeface="Courier New" pitchFamily="-107" charset="0"/>
                <a:ea typeface="Courier New" pitchFamily="-107" charset="0"/>
                <a:cs typeface="Courier New" pitchFamily="-107" charset="0"/>
              </a:rPr>
              <a:t>my_dict.values</a:t>
            </a:r>
            <a:r>
              <a:rPr lang="en-US" sz="2800" dirty="0">
                <a:latin typeface="Courier New" pitchFamily="-107" charset="0"/>
                <a:ea typeface="Courier New" pitchFamily="-107" charset="0"/>
                <a:cs typeface="Courier New" pitchFamily="-107" charset="0"/>
              </a:rPr>
              <a:t>()</a:t>
            </a:r>
            <a:r>
              <a:rPr lang="en-US" sz="2800" dirty="0">
                <a:ea typeface="Arial" pitchFamily="-107" charset="0"/>
                <a:cs typeface="Arial" pitchFamily="-107" charset="0"/>
              </a:rPr>
              <a:t> – all the values</a:t>
            </a:r>
          </a:p>
          <a:p>
            <a:pPr marL="0" indent="0">
              <a:lnSpc>
                <a:spcPct val="90000"/>
              </a:lnSpc>
              <a:buNone/>
            </a:pPr>
            <a:endParaRPr lang="en-US" sz="2800" dirty="0">
              <a:ea typeface="Arial" pitchFamily="-107" charset="0"/>
              <a:cs typeface="Arial" pitchFamily="-107" charset="0"/>
            </a:endParaRPr>
          </a:p>
          <a:p>
            <a:pPr marL="0" indent="0">
              <a:lnSpc>
                <a:spcPct val="90000"/>
              </a:lnSpc>
              <a:buNone/>
            </a:pPr>
            <a:r>
              <a:rPr lang="en-US" dirty="0">
                <a:ea typeface="Arial" pitchFamily="-107" charset="0"/>
                <a:cs typeface="Arial" pitchFamily="-107" charset="0"/>
              </a:rPr>
              <a:t>They return what is called a </a:t>
            </a:r>
            <a:r>
              <a:rPr lang="en-US" i="1" dirty="0">
                <a:ea typeface="Arial" pitchFamily="-107" charset="0"/>
                <a:cs typeface="Arial" pitchFamily="-107" charset="0"/>
              </a:rPr>
              <a:t>dictionary view</a:t>
            </a:r>
            <a:r>
              <a:rPr lang="en-US" dirty="0">
                <a:ea typeface="Arial" pitchFamily="-107" charset="0"/>
                <a:cs typeface="Arial" pitchFamily="-107" charset="0"/>
              </a:rPr>
              <a:t>.</a:t>
            </a:r>
          </a:p>
          <a:p>
            <a:r>
              <a:rPr lang="en-US" dirty="0"/>
              <a:t>the order of the views corresponds</a:t>
            </a:r>
          </a:p>
          <a:p>
            <a:r>
              <a:rPr lang="en-US" dirty="0"/>
              <a:t>are dynamically updated with changes</a:t>
            </a:r>
          </a:p>
          <a:p>
            <a:r>
              <a:rPr lang="en-US" dirty="0"/>
              <a:t>are </a:t>
            </a:r>
            <a:r>
              <a:rPr lang="en-US" dirty="0" err="1"/>
              <a:t>iterable</a:t>
            </a:r>
            <a:endParaRPr lang="en-US" dirty="0"/>
          </a:p>
        </p:txBody>
      </p:sp>
    </p:spTree>
    <p:extLst>
      <p:ext uri="{BB962C8B-B14F-4D97-AF65-F5344CB8AC3E}">
        <p14:creationId xmlns:p14="http://schemas.microsoft.com/office/powerpoint/2010/main" val="3981891751"/>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Rectangle 2"/>
          <p:cNvSpPr>
            <a:spLocks noGrp="1" noChangeArrowheads="1"/>
          </p:cNvSpPr>
          <p:nvPr>
            <p:ph type="title"/>
          </p:nvPr>
        </p:nvSpPr>
        <p:spPr>
          <a:xfrm>
            <a:off x="457200" y="457200"/>
            <a:ext cx="8229600" cy="990600"/>
          </a:xfrm>
        </p:spPr>
        <p:txBody>
          <a:bodyPr/>
          <a:lstStyle/>
          <a:p>
            <a:pPr eaLnBrk="1" hangingPunct="1"/>
            <a:r>
              <a:rPr lang="en-US" dirty="0">
                <a:ea typeface="ＭＳ Ｐゴシック" pitchFamily="-107" charset="-128"/>
                <a:cs typeface="ＭＳ Ｐゴシック" pitchFamily="-107" charset="-128"/>
              </a:rPr>
              <a:t>Views are </a:t>
            </a:r>
            <a:r>
              <a:rPr lang="en-US" dirty="0" err="1">
                <a:ea typeface="ＭＳ Ｐゴシック" pitchFamily="-107" charset="-128"/>
                <a:cs typeface="ＭＳ Ｐゴシック" pitchFamily="-107" charset="-128"/>
              </a:rPr>
              <a:t>iterable</a:t>
            </a:r>
            <a:endParaRPr lang="en-US" dirty="0">
              <a:ea typeface="ＭＳ Ｐゴシック" pitchFamily="-107" charset="-128"/>
              <a:cs typeface="ＭＳ Ｐゴシック" pitchFamily="-107" charset="-128"/>
            </a:endParaRPr>
          </a:p>
        </p:txBody>
      </p:sp>
      <p:sp>
        <p:nvSpPr>
          <p:cNvPr id="34820" name="Rectangle 3"/>
          <p:cNvSpPr>
            <a:spLocks noGrp="1" noChangeArrowheads="1"/>
          </p:cNvSpPr>
          <p:nvPr>
            <p:ph idx="1"/>
          </p:nvPr>
        </p:nvSpPr>
        <p:spPr>
          <a:xfrm>
            <a:off x="457200" y="1447800"/>
            <a:ext cx="8229600" cy="4419600"/>
          </a:xfrm>
        </p:spPr>
        <p:txBody>
          <a:bodyPr/>
          <a:lstStyle/>
          <a:p>
            <a:pPr eaLnBrk="1" hangingPunct="1">
              <a:buFont typeface="Wingdings" pitchFamily="-107" charset="2"/>
              <a:buNone/>
            </a:pPr>
            <a:r>
              <a:rPr lang="en-US" sz="2800" dirty="0">
                <a:latin typeface="Courier New" pitchFamily="-107" charset="0"/>
                <a:ea typeface="Courier New" pitchFamily="-107" charset="0"/>
                <a:cs typeface="Courier New" pitchFamily="-107" charset="0"/>
              </a:rPr>
              <a:t>for key in </a:t>
            </a:r>
            <a:r>
              <a:rPr lang="en-US" sz="2800" dirty="0" err="1">
                <a:latin typeface="Courier New" pitchFamily="-107" charset="0"/>
                <a:ea typeface="Courier New" pitchFamily="-107" charset="0"/>
                <a:cs typeface="Courier New" pitchFamily="-107" charset="0"/>
              </a:rPr>
              <a:t>my_dict</a:t>
            </a:r>
            <a:r>
              <a:rPr lang="en-US" sz="2800" dirty="0">
                <a:latin typeface="Courier New" pitchFamily="-107" charset="0"/>
                <a:ea typeface="Courier New" pitchFamily="-107" charset="0"/>
                <a:cs typeface="Courier New" pitchFamily="-107" charset="0"/>
              </a:rPr>
              <a:t>:</a:t>
            </a:r>
          </a:p>
          <a:p>
            <a:pPr eaLnBrk="1" hangingPunct="1">
              <a:buFont typeface="Wingdings" pitchFamily="-107" charset="2"/>
              <a:buNone/>
            </a:pPr>
            <a:r>
              <a:rPr lang="en-US" sz="2800" dirty="0">
                <a:latin typeface="Courier New" pitchFamily="-107" charset="0"/>
                <a:ea typeface="Courier New" pitchFamily="-107" charset="0"/>
                <a:cs typeface="Courier New" pitchFamily="-107" charset="0"/>
              </a:rPr>
              <a:t>    print key</a:t>
            </a:r>
          </a:p>
          <a:p>
            <a:pPr lvl="1" eaLnBrk="1" hangingPunct="1"/>
            <a:r>
              <a:rPr lang="en-US" sz="2400" dirty="0">
                <a:ea typeface="Arial" pitchFamily="-107" charset="0"/>
                <a:cs typeface="Arial" pitchFamily="-107" charset="0"/>
              </a:rPr>
              <a:t>prints all the keys</a:t>
            </a:r>
          </a:p>
          <a:p>
            <a:pPr eaLnBrk="1" hangingPunct="1">
              <a:buFont typeface="Wingdings" pitchFamily="-107" charset="2"/>
              <a:buNone/>
            </a:pPr>
            <a:r>
              <a:rPr lang="en-US" sz="2800" dirty="0">
                <a:latin typeface="Courier New" pitchFamily="-107" charset="0"/>
                <a:ea typeface="Courier New" pitchFamily="-107" charset="0"/>
                <a:cs typeface="Courier New" pitchFamily="-107" charset="0"/>
              </a:rPr>
              <a:t>for </a:t>
            </a:r>
            <a:r>
              <a:rPr lang="en-US" sz="2800" dirty="0" err="1">
                <a:latin typeface="Courier New" pitchFamily="-107" charset="0"/>
                <a:ea typeface="Courier New" pitchFamily="-107" charset="0"/>
                <a:cs typeface="Courier New" pitchFamily="-107" charset="0"/>
              </a:rPr>
              <a:t>key,value</a:t>
            </a:r>
            <a:r>
              <a:rPr lang="en-US" sz="2800" dirty="0">
                <a:latin typeface="Courier New" pitchFamily="-107" charset="0"/>
                <a:ea typeface="Courier New" pitchFamily="-107" charset="0"/>
                <a:cs typeface="Courier New" pitchFamily="-107" charset="0"/>
              </a:rPr>
              <a:t> in </a:t>
            </a:r>
            <a:r>
              <a:rPr lang="en-US" sz="2800" dirty="0" err="1">
                <a:latin typeface="Courier New" pitchFamily="-107" charset="0"/>
                <a:ea typeface="Courier New" pitchFamily="-107" charset="0"/>
                <a:cs typeface="Courier New" pitchFamily="-107" charset="0"/>
              </a:rPr>
              <a:t>my_dict.items</a:t>
            </a:r>
            <a:r>
              <a:rPr lang="en-US" sz="2800" dirty="0">
                <a:latin typeface="Courier New" pitchFamily="-107" charset="0"/>
                <a:ea typeface="Courier New" pitchFamily="-107" charset="0"/>
                <a:cs typeface="Courier New" pitchFamily="-107" charset="0"/>
              </a:rPr>
              <a:t>():</a:t>
            </a:r>
          </a:p>
          <a:p>
            <a:pPr eaLnBrk="1" hangingPunct="1">
              <a:buFont typeface="Wingdings" pitchFamily="-107" charset="2"/>
              <a:buNone/>
            </a:pPr>
            <a:r>
              <a:rPr lang="en-US" sz="2800" dirty="0">
                <a:latin typeface="Courier New" pitchFamily="-107" charset="0"/>
                <a:ea typeface="Courier New" pitchFamily="-107" charset="0"/>
                <a:cs typeface="Courier New" pitchFamily="-107" charset="0"/>
              </a:rPr>
              <a:t>    print </a:t>
            </a:r>
            <a:r>
              <a:rPr lang="en-US" sz="2800" dirty="0" err="1">
                <a:latin typeface="Courier New" pitchFamily="-107" charset="0"/>
                <a:ea typeface="Courier New" pitchFamily="-107" charset="0"/>
                <a:cs typeface="Courier New" pitchFamily="-107" charset="0"/>
              </a:rPr>
              <a:t>key,value</a:t>
            </a:r>
            <a:endParaRPr lang="en-US" sz="2800" dirty="0">
              <a:latin typeface="Courier New" pitchFamily="-107" charset="0"/>
              <a:ea typeface="Courier New" pitchFamily="-107" charset="0"/>
              <a:cs typeface="Courier New" pitchFamily="-107" charset="0"/>
            </a:endParaRPr>
          </a:p>
          <a:p>
            <a:pPr lvl="1" eaLnBrk="1" hangingPunct="1"/>
            <a:r>
              <a:rPr lang="en-US" sz="2400" dirty="0">
                <a:ea typeface="Arial" pitchFamily="-107" charset="0"/>
                <a:cs typeface="Arial" pitchFamily="-107" charset="0"/>
              </a:rPr>
              <a:t>prints all the key/value pairs</a:t>
            </a:r>
          </a:p>
          <a:p>
            <a:pPr eaLnBrk="1" hangingPunct="1">
              <a:buFont typeface="Wingdings" pitchFamily="-107" charset="2"/>
              <a:buNone/>
            </a:pPr>
            <a:r>
              <a:rPr lang="en-US" sz="2800" dirty="0">
                <a:latin typeface="Courier New" pitchFamily="-107" charset="0"/>
                <a:ea typeface="Courier New" pitchFamily="-107" charset="0"/>
                <a:cs typeface="Courier New" pitchFamily="-107" charset="0"/>
              </a:rPr>
              <a:t>for value in </a:t>
            </a:r>
            <a:r>
              <a:rPr lang="en-US" sz="2800" dirty="0" err="1">
                <a:latin typeface="Courier New" pitchFamily="-107" charset="0"/>
                <a:ea typeface="Courier New" pitchFamily="-107" charset="0"/>
                <a:cs typeface="Courier New" pitchFamily="-107" charset="0"/>
              </a:rPr>
              <a:t>my_dict.values</a:t>
            </a:r>
            <a:r>
              <a:rPr lang="en-US" sz="2800" dirty="0">
                <a:latin typeface="Courier New" pitchFamily="-107" charset="0"/>
                <a:ea typeface="Courier New" pitchFamily="-107" charset="0"/>
                <a:cs typeface="Courier New" pitchFamily="-107" charset="0"/>
              </a:rPr>
              <a:t>():</a:t>
            </a:r>
          </a:p>
          <a:p>
            <a:pPr eaLnBrk="1" hangingPunct="1">
              <a:buFont typeface="Wingdings" pitchFamily="-107" charset="2"/>
              <a:buNone/>
            </a:pPr>
            <a:r>
              <a:rPr lang="en-US" sz="2800" dirty="0">
                <a:latin typeface="Courier New" pitchFamily="-107" charset="0"/>
                <a:ea typeface="Courier New" pitchFamily="-107" charset="0"/>
                <a:cs typeface="Courier New" pitchFamily="-107" charset="0"/>
              </a:rPr>
              <a:t>    print value</a:t>
            </a:r>
          </a:p>
          <a:p>
            <a:pPr lvl="1" eaLnBrk="1" hangingPunct="1"/>
            <a:r>
              <a:rPr lang="en-US" sz="2400" dirty="0">
                <a:ea typeface="Arial" pitchFamily="-107" charset="0"/>
                <a:cs typeface="Arial" pitchFamily="-107" charset="0"/>
              </a:rPr>
              <a:t>prints all the values</a:t>
            </a:r>
          </a:p>
        </p:txBody>
      </p:sp>
    </p:spTree>
    <p:extLst>
      <p:ext uri="{BB962C8B-B14F-4D97-AF65-F5344CB8AC3E}">
        <p14:creationId xmlns:p14="http://schemas.microsoft.com/office/powerpoint/2010/main" val="3756006411"/>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pPr marL="0" indent="0">
              <a:buNone/>
            </a:pPr>
            <a:r>
              <a:rPr lang="en-US" sz="2400" dirty="0" err="1">
                <a:latin typeface="Courier New"/>
                <a:cs typeface="Courier New"/>
              </a:rPr>
              <a:t>my_dict</a:t>
            </a:r>
            <a:r>
              <a:rPr lang="en-US" sz="2400" dirty="0">
                <a:latin typeface="Courier New"/>
                <a:cs typeface="Courier New"/>
              </a:rPr>
              <a:t> = {'a':2, 3:['x', 'y'], '</a:t>
            </a:r>
            <a:r>
              <a:rPr lang="en-US" sz="2400" dirty="0" err="1">
                <a:latin typeface="Courier New"/>
                <a:cs typeface="Courier New"/>
              </a:rPr>
              <a:t>joe</a:t>
            </a:r>
            <a:r>
              <a:rPr lang="en-US" sz="2400" dirty="0">
                <a:latin typeface="Courier New"/>
                <a:cs typeface="Courier New"/>
              </a:rPr>
              <a:t>':'smith}</a:t>
            </a:r>
          </a:p>
          <a:p>
            <a:pPr marL="0" indent="0">
              <a:buNone/>
            </a:pPr>
            <a:endParaRPr lang="en-US" sz="2400" dirty="0">
              <a:latin typeface="Courier New"/>
              <a:cs typeface="Courier New"/>
            </a:endParaRPr>
          </a:p>
        </p:txBody>
      </p:sp>
      <p:pic>
        <p:nvPicPr>
          <p:cNvPr id="5" name="Picture 4"/>
          <p:cNvPicPr>
            <a:picLocks noChangeAspect="1"/>
          </p:cNvPicPr>
          <p:nvPr/>
        </p:nvPicPr>
        <p:blipFill>
          <a:blip r:embed="rId2"/>
          <a:stretch>
            <a:fillRect/>
          </a:stretch>
        </p:blipFill>
        <p:spPr>
          <a:xfrm>
            <a:off x="76199" y="692754"/>
            <a:ext cx="9067801" cy="5513850"/>
          </a:xfrm>
          <a:prstGeom prst="rect">
            <a:avLst/>
          </a:prstGeom>
        </p:spPr>
      </p:pic>
    </p:spTree>
    <p:extLst>
      <p:ext uri="{BB962C8B-B14F-4D97-AF65-F5344CB8AC3E}">
        <p14:creationId xmlns:p14="http://schemas.microsoft.com/office/powerpoint/2010/main" val="19788160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Errors (</a:t>
            </a:r>
            <a:r>
              <a:rPr lang="en-US" dirty="0" err="1">
                <a:solidFill>
                  <a:srgbClr val="FF0000"/>
                </a:solidFill>
                <a:ea typeface="ＭＳ Ｐゴシック" pitchFamily="-109" charset="-128"/>
                <a:cs typeface="ＭＳ Ｐゴシック" pitchFamily="-109" charset="-128"/>
              </a:rPr>
              <a:t>villur</a:t>
            </a:r>
            <a:r>
              <a:rPr lang="en-US" dirty="0">
                <a:ea typeface="ＭＳ Ｐゴシック" pitchFamily="-109" charset="-128"/>
                <a:cs typeface="ＭＳ Ｐゴシック" pitchFamily="-109" charset="-128"/>
              </a:rPr>
              <a:t>)</a:t>
            </a:r>
          </a:p>
        </p:txBody>
      </p:sp>
      <p:sp>
        <p:nvSpPr>
          <p:cNvPr id="48131" name="Rectangle 3"/>
          <p:cNvSpPr>
            <a:spLocks noGrp="1" noChangeArrowheads="1"/>
          </p:cNvSpPr>
          <p:nvPr>
            <p:ph idx="1"/>
          </p:nvPr>
        </p:nvSpPr>
        <p:spPr/>
        <p:txBody>
          <a:bodyPr/>
          <a:lstStyle/>
          <a:p>
            <a:pPr eaLnBrk="1" hangingPunct="1"/>
            <a:r>
              <a:rPr lang="en-US">
                <a:ea typeface="ＭＳ Ｐゴシック" pitchFamily="-109" charset="-128"/>
                <a:cs typeface="ＭＳ Ｐゴシック" pitchFamily="-109" charset="-128"/>
              </a:rPr>
              <a:t>If there are interpreter errors, that is Python cannot run your code because the code is somehow malformed, you get an error</a:t>
            </a:r>
          </a:p>
          <a:p>
            <a:pPr eaLnBrk="1" hangingPunct="1"/>
            <a:r>
              <a:rPr lang="en-US">
                <a:ea typeface="ＭＳ Ｐゴシック" pitchFamily="-109" charset="-128"/>
                <a:cs typeface="ＭＳ Ｐゴシック" pitchFamily="-109" charset="-128"/>
              </a:rPr>
              <a:t>You can them import the program again until there are no errors</a:t>
            </a:r>
          </a:p>
        </p:txBody>
      </p:sp>
    </p:spTree>
    <p:extLst>
      <p:ext uri="{BB962C8B-B14F-4D97-AF65-F5344CB8AC3E}">
        <p14:creationId xmlns:p14="http://schemas.microsoft.com/office/powerpoint/2010/main" val="3718449202"/>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Frequency of words in list</a:t>
            </a:r>
            <a:br>
              <a:rPr lang="en-US" dirty="0"/>
            </a:br>
            <a:r>
              <a:rPr lang="en-US" dirty="0"/>
              <a:t>3 ways</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485162779"/>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membership test</a:t>
            </a:r>
          </a:p>
        </p:txBody>
      </p:sp>
      <p:pic>
        <p:nvPicPr>
          <p:cNvPr id="6" name="Content Placeholder 5"/>
          <p:cNvPicPr>
            <a:picLocks noGrp="1" noChangeAspect="1"/>
          </p:cNvPicPr>
          <p:nvPr>
            <p:ph idx="1"/>
          </p:nvPr>
        </p:nvPicPr>
        <p:blipFill>
          <a:blip r:embed="rId2"/>
          <a:stretch>
            <a:fillRect/>
          </a:stretch>
        </p:blipFill>
        <p:spPr>
          <a:xfrm>
            <a:off x="1905000" y="2209800"/>
            <a:ext cx="5097687" cy="2472531"/>
          </a:xfrm>
        </p:spPr>
      </p:pic>
    </p:spTree>
    <p:extLst>
      <p:ext uri="{BB962C8B-B14F-4D97-AF65-F5344CB8AC3E}">
        <p14:creationId xmlns:p14="http://schemas.microsoft.com/office/powerpoint/2010/main" val="2281029790"/>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exceptions</a:t>
            </a:r>
          </a:p>
        </p:txBody>
      </p:sp>
      <p:pic>
        <p:nvPicPr>
          <p:cNvPr id="6" name="Content Placeholder 5"/>
          <p:cNvPicPr>
            <a:picLocks noGrp="1" noChangeAspect="1"/>
          </p:cNvPicPr>
          <p:nvPr>
            <p:ph idx="1"/>
          </p:nvPr>
        </p:nvPicPr>
        <p:blipFill>
          <a:blip r:embed="rId2"/>
          <a:stretch>
            <a:fillRect/>
          </a:stretch>
        </p:blipFill>
        <p:spPr>
          <a:xfrm>
            <a:off x="1866052" y="1905000"/>
            <a:ext cx="5411895" cy="2624931"/>
          </a:xfrm>
        </p:spPr>
      </p:pic>
    </p:spTree>
    <p:extLst>
      <p:ext uri="{BB962C8B-B14F-4D97-AF65-F5344CB8AC3E}">
        <p14:creationId xmlns:p14="http://schemas.microsoft.com/office/powerpoint/2010/main" val="81623880"/>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 method</a:t>
            </a:r>
          </a:p>
        </p:txBody>
      </p:sp>
      <p:sp>
        <p:nvSpPr>
          <p:cNvPr id="3" name="Content Placeholder 2"/>
          <p:cNvSpPr>
            <a:spLocks noGrp="1"/>
          </p:cNvSpPr>
          <p:nvPr>
            <p:ph idx="1"/>
          </p:nvPr>
        </p:nvSpPr>
        <p:spPr/>
        <p:txBody>
          <a:bodyPr/>
          <a:lstStyle/>
          <a:p>
            <a:pPr marL="0" indent="0">
              <a:buNone/>
            </a:pPr>
            <a:r>
              <a:rPr lang="en-US" dirty="0">
                <a:solidFill>
                  <a:srgbClr val="000090"/>
                </a:solidFill>
                <a:latin typeface="Courier New"/>
                <a:cs typeface="Courier New"/>
              </a:rPr>
              <a:t>get</a:t>
            </a:r>
            <a:r>
              <a:rPr lang="en-US" dirty="0">
                <a:solidFill>
                  <a:srgbClr val="000090"/>
                </a:solidFill>
              </a:rPr>
              <a:t> </a:t>
            </a:r>
            <a:r>
              <a:rPr lang="en-US" dirty="0"/>
              <a:t>method returns the value associated with a </a:t>
            </a:r>
            <a:r>
              <a:rPr lang="en-US" dirty="0" err="1"/>
              <a:t>dict</a:t>
            </a:r>
            <a:r>
              <a:rPr lang="en-US" dirty="0"/>
              <a:t> key or a default value provided as second argument. Below, the default is 0</a:t>
            </a:r>
          </a:p>
        </p:txBody>
      </p:sp>
      <p:pic>
        <p:nvPicPr>
          <p:cNvPr id="4" name="Picture 3"/>
          <p:cNvPicPr>
            <a:picLocks noChangeAspect="1"/>
          </p:cNvPicPr>
          <p:nvPr/>
        </p:nvPicPr>
        <p:blipFill>
          <a:blip r:embed="rId2"/>
          <a:stretch>
            <a:fillRect/>
          </a:stretch>
        </p:blipFill>
        <p:spPr>
          <a:xfrm>
            <a:off x="0" y="3429000"/>
            <a:ext cx="9144000" cy="1371600"/>
          </a:xfrm>
          <a:prstGeom prst="rect">
            <a:avLst/>
          </a:prstGeom>
        </p:spPr>
      </p:pic>
    </p:spTree>
    <p:extLst>
      <p:ext uri="{BB962C8B-B14F-4D97-AF65-F5344CB8AC3E}">
        <p14:creationId xmlns:p14="http://schemas.microsoft.com/office/powerpoint/2010/main" val="1565723852"/>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Word Frequency</a:t>
            </a:r>
          </a:p>
          <a:p>
            <a:r>
              <a:rPr lang="en-US" dirty="0"/>
              <a:t>Gettysburg Address</a:t>
            </a:r>
          </a:p>
          <a:p>
            <a:r>
              <a:rPr lang="en-US" dirty="0"/>
              <a:t>Code Listings 9.2-9.5</a:t>
            </a:r>
          </a:p>
        </p:txBody>
      </p:sp>
    </p:spTree>
    <p:extLst>
      <p:ext uri="{BB962C8B-B14F-4D97-AF65-F5344CB8AC3E}">
        <p14:creationId xmlns:p14="http://schemas.microsoft.com/office/powerpoint/2010/main" val="2951424531"/>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4 functions</a:t>
            </a:r>
          </a:p>
        </p:txBody>
      </p:sp>
      <p:sp>
        <p:nvSpPr>
          <p:cNvPr id="5" name="Content Placeholder 4"/>
          <p:cNvSpPr>
            <a:spLocks noGrp="1"/>
          </p:cNvSpPr>
          <p:nvPr>
            <p:ph idx="1"/>
          </p:nvPr>
        </p:nvSpPr>
        <p:spPr/>
        <p:txBody>
          <a:bodyPr/>
          <a:lstStyle/>
          <a:p>
            <a:r>
              <a:rPr lang="en-US" dirty="0" err="1">
                <a:solidFill>
                  <a:srgbClr val="660066"/>
                </a:solidFill>
                <a:latin typeface="Courier New"/>
                <a:cs typeface="Courier New"/>
              </a:rPr>
              <a:t>add_word</a:t>
            </a:r>
            <a:r>
              <a:rPr lang="en-US" dirty="0">
                <a:solidFill>
                  <a:srgbClr val="660066"/>
                </a:solidFill>
                <a:latin typeface="Courier New"/>
                <a:cs typeface="Courier New"/>
              </a:rPr>
              <a:t>(word, </a:t>
            </a:r>
            <a:r>
              <a:rPr lang="en-US" dirty="0" err="1">
                <a:solidFill>
                  <a:srgbClr val="660066"/>
                </a:solidFill>
                <a:latin typeface="Courier New"/>
                <a:cs typeface="Courier New"/>
              </a:rPr>
              <a:t>word_dict</a:t>
            </a:r>
            <a:r>
              <a:rPr lang="en-US" dirty="0">
                <a:solidFill>
                  <a:srgbClr val="660066"/>
                </a:solidFill>
                <a:latin typeface="Courier New"/>
                <a:cs typeface="Courier New"/>
              </a:rPr>
              <a:t>)</a:t>
            </a:r>
            <a:r>
              <a:rPr lang="en-US" dirty="0"/>
              <a:t>. Add word to the dictionary. No return</a:t>
            </a:r>
          </a:p>
          <a:p>
            <a:r>
              <a:rPr lang="en-US" dirty="0" err="1">
                <a:solidFill>
                  <a:srgbClr val="660066"/>
                </a:solidFill>
                <a:latin typeface="Courier New"/>
                <a:cs typeface="Courier New"/>
              </a:rPr>
              <a:t>process_line</a:t>
            </a:r>
            <a:r>
              <a:rPr lang="en-US" dirty="0">
                <a:solidFill>
                  <a:srgbClr val="660066"/>
                </a:solidFill>
                <a:latin typeface="Courier New"/>
                <a:cs typeface="Courier New"/>
              </a:rPr>
              <a:t>(line, </a:t>
            </a:r>
            <a:r>
              <a:rPr lang="en-US" dirty="0" err="1">
                <a:solidFill>
                  <a:srgbClr val="660066"/>
                </a:solidFill>
                <a:latin typeface="Courier New"/>
                <a:cs typeface="Courier New"/>
              </a:rPr>
              <a:t>word_dict</a:t>
            </a:r>
            <a:r>
              <a:rPr lang="en-US" dirty="0">
                <a:solidFill>
                  <a:srgbClr val="660066"/>
                </a:solidFill>
                <a:latin typeface="Courier New"/>
                <a:cs typeface="Courier New"/>
              </a:rPr>
              <a:t>)</a:t>
            </a:r>
            <a:r>
              <a:rPr lang="en-US" dirty="0"/>
              <a:t>. Process line and identify words. Calls </a:t>
            </a:r>
            <a:r>
              <a:rPr lang="en-US" dirty="0" err="1">
                <a:solidFill>
                  <a:srgbClr val="660066"/>
                </a:solidFill>
                <a:latin typeface="Courier New"/>
                <a:cs typeface="Courier New"/>
              </a:rPr>
              <a:t>add_word</a:t>
            </a:r>
            <a:r>
              <a:rPr lang="en-US" dirty="0"/>
              <a:t>. No return.</a:t>
            </a:r>
          </a:p>
          <a:p>
            <a:r>
              <a:rPr lang="en-US" dirty="0" err="1">
                <a:solidFill>
                  <a:srgbClr val="660066"/>
                </a:solidFill>
                <a:latin typeface="Courier New"/>
                <a:cs typeface="Courier New"/>
              </a:rPr>
              <a:t>pretty_print</a:t>
            </a:r>
            <a:r>
              <a:rPr lang="en-US" dirty="0">
                <a:solidFill>
                  <a:srgbClr val="660066"/>
                </a:solidFill>
                <a:latin typeface="Courier New"/>
                <a:cs typeface="Courier New"/>
              </a:rPr>
              <a:t>(</a:t>
            </a:r>
            <a:r>
              <a:rPr lang="en-US" dirty="0" err="1">
                <a:solidFill>
                  <a:srgbClr val="660066"/>
                </a:solidFill>
                <a:latin typeface="Courier New"/>
                <a:cs typeface="Courier New"/>
              </a:rPr>
              <a:t>word_dict</a:t>
            </a:r>
            <a:r>
              <a:rPr lang="en-US" dirty="0">
                <a:solidFill>
                  <a:srgbClr val="660066"/>
                </a:solidFill>
                <a:latin typeface="Courier New"/>
                <a:cs typeface="Courier New"/>
              </a:rPr>
              <a:t>)</a:t>
            </a:r>
            <a:r>
              <a:rPr lang="en-US" dirty="0"/>
              <a:t>. Nice printing of the dictionary contents. No return</a:t>
            </a:r>
          </a:p>
          <a:p>
            <a:r>
              <a:rPr lang="en-US" dirty="0">
                <a:solidFill>
                  <a:srgbClr val="660066"/>
                </a:solidFill>
                <a:latin typeface="Courier New"/>
                <a:cs typeface="Courier New"/>
              </a:rPr>
              <a:t>main()</a:t>
            </a:r>
            <a:r>
              <a:rPr lang="en-US" dirty="0"/>
              <a:t>. Function to start the program.</a:t>
            </a:r>
          </a:p>
        </p:txBody>
      </p:sp>
    </p:spTree>
    <p:extLst>
      <p:ext uri="{BB962C8B-B14F-4D97-AF65-F5344CB8AC3E}">
        <p14:creationId xmlns:p14="http://schemas.microsoft.com/office/powerpoint/2010/main" val="3833977016"/>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Passing </a:t>
            </a:r>
            <a:r>
              <a:rPr lang="en-US" dirty="0" err="1"/>
              <a:t>mutables</a:t>
            </a:r>
            <a:endParaRPr lang="en-US" dirty="0"/>
          </a:p>
        </p:txBody>
      </p:sp>
      <p:sp>
        <p:nvSpPr>
          <p:cNvPr id="3" name="Content Placeholder 2"/>
          <p:cNvSpPr>
            <a:spLocks noGrp="1"/>
          </p:cNvSpPr>
          <p:nvPr>
            <p:ph idx="1"/>
          </p:nvPr>
        </p:nvSpPr>
        <p:spPr/>
        <p:txBody>
          <a:bodyPr/>
          <a:lstStyle/>
          <a:p>
            <a:r>
              <a:rPr lang="en-US" dirty="0"/>
              <a:t>Because we are passing a mutable data structure, a dictionary, we do not have to return the dictionary when the function ends</a:t>
            </a:r>
          </a:p>
          <a:p>
            <a:r>
              <a:rPr lang="en-US" dirty="0"/>
              <a:t>If all we do is update the dictionary (change the object) then the argument will be associated with the changed object.</a:t>
            </a:r>
          </a:p>
        </p:txBody>
      </p:sp>
    </p:spTree>
    <p:extLst>
      <p:ext uri="{BB962C8B-B14F-4D97-AF65-F5344CB8AC3E}">
        <p14:creationId xmlns:p14="http://schemas.microsoft.com/office/powerpoint/2010/main" val="1785759988"/>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stretch>
            <a:fillRect/>
          </a:stretch>
        </p:blipFill>
        <p:spPr>
          <a:xfrm>
            <a:off x="228600" y="1828800"/>
            <a:ext cx="8582891" cy="1600200"/>
          </a:xfrm>
        </p:spPr>
      </p:pic>
    </p:spTree>
    <p:extLst>
      <p:ext uri="{BB962C8B-B14F-4D97-AF65-F5344CB8AC3E}">
        <p14:creationId xmlns:p14="http://schemas.microsoft.com/office/powerpoint/2010/main" val="3978697980"/>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61064" y="1600200"/>
            <a:ext cx="9021872" cy="3276600"/>
          </a:xfrm>
        </p:spPr>
      </p:pic>
    </p:spTree>
    <p:extLst>
      <p:ext uri="{BB962C8B-B14F-4D97-AF65-F5344CB8AC3E}">
        <p14:creationId xmlns:p14="http://schemas.microsoft.com/office/powerpoint/2010/main" val="4183819219"/>
      </p:ext>
    </p:extLst>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sorting in </a:t>
            </a:r>
            <a:r>
              <a:rPr lang="en-US" dirty="0" err="1"/>
              <a:t>pretty_print</a:t>
            </a:r>
            <a:endParaRPr lang="en-US" dirty="0"/>
          </a:p>
        </p:txBody>
      </p:sp>
      <p:sp>
        <p:nvSpPr>
          <p:cNvPr id="4" name="Content Placeholder 3"/>
          <p:cNvSpPr>
            <a:spLocks noGrp="1"/>
          </p:cNvSpPr>
          <p:nvPr>
            <p:ph idx="1"/>
          </p:nvPr>
        </p:nvSpPr>
        <p:spPr>
          <a:xfrm>
            <a:off x="533400" y="1219200"/>
            <a:ext cx="8229600" cy="4953000"/>
          </a:xfrm>
        </p:spPr>
        <p:txBody>
          <a:bodyPr/>
          <a:lstStyle/>
          <a:p>
            <a:r>
              <a:rPr lang="en-US" dirty="0"/>
              <a:t>the </a:t>
            </a:r>
            <a:r>
              <a:rPr lang="en-US" dirty="0">
                <a:solidFill>
                  <a:srgbClr val="660066"/>
                </a:solidFill>
                <a:latin typeface="Courier New"/>
                <a:cs typeface="Courier New"/>
              </a:rPr>
              <a:t>sort</a:t>
            </a:r>
            <a:r>
              <a:rPr lang="en-US" dirty="0">
                <a:solidFill>
                  <a:srgbClr val="660066"/>
                </a:solidFill>
              </a:rPr>
              <a:t> </a:t>
            </a:r>
            <a:r>
              <a:rPr lang="en-US" dirty="0"/>
              <a:t>method works on lists, so if we sort we must sort a list</a:t>
            </a:r>
          </a:p>
          <a:p>
            <a:r>
              <a:rPr lang="en-US" dirty="0"/>
              <a:t>for complex elements (like a </a:t>
            </a:r>
            <a:r>
              <a:rPr lang="en-US" dirty="0" err="1"/>
              <a:t>tuple</a:t>
            </a:r>
            <a:r>
              <a:rPr lang="en-US" dirty="0"/>
              <a:t>), the sort compares the first element of each complex element:</a:t>
            </a:r>
          </a:p>
          <a:p>
            <a:pPr marL="457200" lvl="1" indent="0">
              <a:buNone/>
            </a:pPr>
            <a:r>
              <a:rPr lang="en-US" dirty="0">
                <a:solidFill>
                  <a:schemeClr val="accent6"/>
                </a:solidFill>
                <a:latin typeface="Courier New"/>
                <a:cs typeface="Courier New"/>
              </a:rPr>
              <a:t>(1, 3) &lt; (2, 1)    </a:t>
            </a:r>
            <a:r>
              <a:rPr lang="en-US" dirty="0">
                <a:solidFill>
                  <a:srgbClr val="419999"/>
                </a:solidFill>
                <a:latin typeface="Courier New"/>
                <a:cs typeface="Courier New"/>
              </a:rPr>
              <a:t> </a:t>
            </a:r>
            <a:r>
              <a:rPr lang="en-US" dirty="0">
                <a:solidFill>
                  <a:srgbClr val="419999"/>
                </a:solidFill>
              </a:rPr>
              <a:t># True</a:t>
            </a:r>
          </a:p>
          <a:p>
            <a:pPr marL="457200" lvl="1" indent="0">
              <a:buNone/>
            </a:pPr>
            <a:r>
              <a:rPr lang="en-US" dirty="0">
                <a:solidFill>
                  <a:schemeClr val="accent6"/>
                </a:solidFill>
                <a:latin typeface="Courier New"/>
                <a:cs typeface="Courier New"/>
              </a:rPr>
              <a:t>(3,0) &lt; (1,2,3)     </a:t>
            </a:r>
            <a:r>
              <a:rPr lang="en-US" dirty="0">
                <a:solidFill>
                  <a:srgbClr val="419999"/>
                </a:solidFill>
              </a:rPr>
              <a:t># False</a:t>
            </a:r>
          </a:p>
          <a:p>
            <a:r>
              <a:rPr lang="en-US" dirty="0"/>
              <a:t>a list comprehension (commented out) is the equivalent of the code below it</a:t>
            </a:r>
          </a:p>
        </p:txBody>
      </p:sp>
    </p:spTree>
    <p:extLst>
      <p:ext uri="{BB962C8B-B14F-4D97-AF65-F5344CB8AC3E}">
        <p14:creationId xmlns:p14="http://schemas.microsoft.com/office/powerpoint/2010/main" val="38618924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pPr eaLnBrk="1" hangingPunct="1"/>
            <a:r>
              <a:rPr lang="en-US">
                <a:solidFill>
                  <a:srgbClr val="CC0000"/>
                </a:solidFill>
                <a:ea typeface="ＭＳ Ｐゴシック" pitchFamily="-109" charset="-128"/>
                <a:cs typeface="ＭＳ Ｐゴシック" pitchFamily="-109" charset="-128"/>
              </a:rPr>
              <a:t>Common Error</a:t>
            </a:r>
          </a:p>
        </p:txBody>
      </p:sp>
      <p:sp>
        <p:nvSpPr>
          <p:cNvPr id="49155"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Using IDLE, if you save the file without a </a:t>
            </a:r>
            <a:r>
              <a:rPr lang="en-US" dirty="0">
                <a:solidFill>
                  <a:srgbClr val="660066"/>
                </a:solidFill>
                <a:latin typeface="Courier New"/>
                <a:ea typeface="ＭＳ Ｐゴシック" pitchFamily="-109" charset="-128"/>
                <a:cs typeface="Courier New"/>
              </a:rPr>
              <a:t>.</a:t>
            </a:r>
            <a:r>
              <a:rPr lang="en-US" dirty="0" err="1">
                <a:solidFill>
                  <a:srgbClr val="660066"/>
                </a:solidFill>
                <a:latin typeface="Courier New"/>
                <a:ea typeface="ＭＳ Ｐゴシック" pitchFamily="-109" charset="-128"/>
                <a:cs typeface="Courier New"/>
              </a:rPr>
              <a:t>py</a:t>
            </a:r>
            <a:r>
              <a:rPr lang="en-US" dirty="0">
                <a:solidFill>
                  <a:srgbClr val="660066"/>
                </a:solidFill>
                <a:latin typeface="Courier New"/>
                <a:ea typeface="ＭＳ Ｐゴシック" pitchFamily="-109" charset="-128"/>
                <a:cs typeface="Courier New"/>
              </a:rPr>
              <a:t> </a:t>
            </a:r>
            <a:r>
              <a:rPr lang="en-US" dirty="0">
                <a:ea typeface="ＭＳ Ｐゴシック" pitchFamily="-109" charset="-128"/>
                <a:cs typeface="ＭＳ Ｐゴシック" pitchFamily="-109" charset="-128"/>
              </a:rPr>
              <a:t>suffix, it will stop colorizing and formatting the file.</a:t>
            </a:r>
          </a:p>
          <a:p>
            <a:pPr eaLnBrk="1" hangingPunct="1"/>
            <a:r>
              <a:rPr lang="en-US" dirty="0">
                <a:ea typeface="ＭＳ Ｐゴシック" pitchFamily="-109" charset="-128"/>
                <a:cs typeface="ＭＳ Ｐゴシック" pitchFamily="-109" charset="-128"/>
              </a:rPr>
              <a:t>Resave with the .</a:t>
            </a:r>
            <a:r>
              <a:rPr lang="en-US" dirty="0" err="1">
                <a:ea typeface="ＭＳ Ｐゴシック" pitchFamily="-109" charset="-128"/>
                <a:cs typeface="ＭＳ Ｐゴシック" pitchFamily="-109" charset="-128"/>
              </a:rPr>
              <a:t>py</a:t>
            </a:r>
            <a:r>
              <a:rPr lang="en-US" dirty="0">
                <a:ea typeface="ＭＳ Ｐゴシック" pitchFamily="-109" charset="-128"/>
                <a:cs typeface="ＭＳ Ｐゴシック" pitchFamily="-109" charset="-128"/>
              </a:rPr>
              <a:t>, everything is fine</a:t>
            </a:r>
          </a:p>
        </p:txBody>
      </p:sp>
    </p:spTree>
    <p:extLst>
      <p:ext uri="{BB962C8B-B14F-4D97-AF65-F5344CB8AC3E}">
        <p14:creationId xmlns:p14="http://schemas.microsoft.com/office/powerpoint/2010/main" val="273276950"/>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381410" y="1219200"/>
            <a:ext cx="8539316" cy="4114800"/>
          </a:xfrm>
        </p:spPr>
      </p:pic>
    </p:spTree>
    <p:extLst>
      <p:ext uri="{BB962C8B-B14F-4D97-AF65-F5344CB8AC3E}">
        <p14:creationId xmlns:p14="http://schemas.microsoft.com/office/powerpoint/2010/main" val="972295816"/>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223405" y="2057400"/>
            <a:ext cx="8697190" cy="2362200"/>
          </a:xfrm>
        </p:spPr>
      </p:pic>
    </p:spTree>
    <p:extLst>
      <p:ext uri="{BB962C8B-B14F-4D97-AF65-F5344CB8AC3E}">
        <p14:creationId xmlns:p14="http://schemas.microsoft.com/office/powerpoint/2010/main" val="2874611232"/>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Periodic Table example</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414736021"/>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comma separated values (</a:t>
            </a:r>
            <a:r>
              <a:rPr lang="en-US" dirty="0" err="1"/>
              <a:t>csv</a:t>
            </a:r>
            <a:r>
              <a:rPr lang="en-US" dirty="0"/>
              <a:t>)</a:t>
            </a:r>
          </a:p>
        </p:txBody>
      </p:sp>
      <p:sp>
        <p:nvSpPr>
          <p:cNvPr id="5" name="Content Placeholder 4"/>
          <p:cNvSpPr>
            <a:spLocks noGrp="1"/>
          </p:cNvSpPr>
          <p:nvPr>
            <p:ph idx="1"/>
          </p:nvPr>
        </p:nvSpPr>
        <p:spPr/>
        <p:txBody>
          <a:bodyPr/>
          <a:lstStyle/>
          <a:p>
            <a:r>
              <a:rPr lang="en-US" b="1" i="1" dirty="0" err="1"/>
              <a:t>csv</a:t>
            </a:r>
            <a:r>
              <a:rPr lang="en-US" dirty="0"/>
              <a:t> files are a text format that are used by many applications (especially spreadsheets) to exchange data as text</a:t>
            </a:r>
          </a:p>
          <a:p>
            <a:r>
              <a:rPr lang="en-US" dirty="0"/>
              <a:t>row oriented representation where each line is a row, and elements of the row (columns) are separated by a comma</a:t>
            </a:r>
          </a:p>
          <a:p>
            <a:r>
              <a:rPr lang="en-US" dirty="0"/>
              <a:t>despite the simplicity, there are variations and we'd like Python to help</a:t>
            </a:r>
          </a:p>
        </p:txBody>
      </p:sp>
    </p:spTree>
    <p:extLst>
      <p:ext uri="{BB962C8B-B14F-4D97-AF65-F5344CB8AC3E}">
        <p14:creationId xmlns:p14="http://schemas.microsoft.com/office/powerpoint/2010/main" val="1560385117"/>
      </p:ext>
    </p:extLst>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csv</a:t>
            </a:r>
            <a:r>
              <a:rPr lang="en-US" dirty="0"/>
              <a:t> module</a:t>
            </a:r>
          </a:p>
        </p:txBody>
      </p:sp>
      <p:sp>
        <p:nvSpPr>
          <p:cNvPr id="3" name="Content Placeholder 2"/>
          <p:cNvSpPr>
            <a:spLocks noGrp="1"/>
          </p:cNvSpPr>
          <p:nvPr>
            <p:ph idx="1"/>
          </p:nvPr>
        </p:nvSpPr>
        <p:spPr/>
        <p:txBody>
          <a:bodyPr/>
          <a:lstStyle/>
          <a:p>
            <a:r>
              <a:rPr lang="en-US" dirty="0" err="1">
                <a:solidFill>
                  <a:srgbClr val="660066"/>
                </a:solidFill>
                <a:latin typeface="Courier New"/>
                <a:cs typeface="Courier New"/>
              </a:rPr>
              <a:t>csv.reader</a:t>
            </a:r>
            <a:r>
              <a:rPr lang="en-US" dirty="0"/>
              <a:t> takes an opened file object as an argument and reads one line at a time from that file</a:t>
            </a:r>
          </a:p>
          <a:p>
            <a:r>
              <a:rPr lang="en-US" dirty="0"/>
              <a:t>Each line is formatted as a list with the elements (the columns, the comma separated elements) found in the file</a:t>
            </a:r>
          </a:p>
        </p:txBody>
      </p:sp>
    </p:spTree>
    <p:extLst>
      <p:ext uri="{BB962C8B-B14F-4D97-AF65-F5344CB8AC3E}">
        <p14:creationId xmlns:p14="http://schemas.microsoft.com/office/powerpoint/2010/main" val="578412227"/>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encodings other than UTF-8</a:t>
            </a:r>
          </a:p>
        </p:txBody>
      </p:sp>
      <p:sp>
        <p:nvSpPr>
          <p:cNvPr id="3" name="Content Placeholder 2"/>
          <p:cNvSpPr>
            <a:spLocks noGrp="1"/>
          </p:cNvSpPr>
          <p:nvPr>
            <p:ph idx="1"/>
          </p:nvPr>
        </p:nvSpPr>
        <p:spPr/>
        <p:txBody>
          <a:bodyPr/>
          <a:lstStyle/>
          <a:p>
            <a:r>
              <a:rPr lang="en-US" dirty="0"/>
              <a:t>this example uses a </a:t>
            </a:r>
            <a:r>
              <a:rPr lang="en-US" dirty="0" err="1"/>
              <a:t>csv</a:t>
            </a:r>
            <a:r>
              <a:rPr lang="en-US" dirty="0"/>
              <a:t> file encoded with characters other than UTF-8 (our default)</a:t>
            </a:r>
          </a:p>
          <a:p>
            <a:pPr lvl="1"/>
            <a:r>
              <a:rPr lang="en-US" dirty="0"/>
              <a:t>in particular, the symbol ± occurs</a:t>
            </a:r>
          </a:p>
          <a:p>
            <a:r>
              <a:rPr lang="en-US" dirty="0"/>
              <a:t>can solve by opening the file with the correct encoding, in this case </a:t>
            </a:r>
            <a:r>
              <a:rPr lang="en-US" dirty="0">
                <a:latin typeface="Courier New"/>
                <a:cs typeface="Courier New"/>
              </a:rPr>
              <a:t>windows-1252</a:t>
            </a:r>
          </a:p>
        </p:txBody>
      </p:sp>
    </p:spTree>
    <p:extLst>
      <p:ext uri="{BB962C8B-B14F-4D97-AF65-F5344CB8AC3E}">
        <p14:creationId xmlns:p14="http://schemas.microsoft.com/office/powerpoint/2010/main" val="3052731944"/>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pic>
        <p:nvPicPr>
          <p:cNvPr id="4" name="Content Placeholder 3"/>
          <p:cNvPicPr>
            <a:picLocks noGrp="1" noChangeAspect="1"/>
          </p:cNvPicPr>
          <p:nvPr>
            <p:ph idx="1"/>
          </p:nvPr>
        </p:nvPicPr>
        <p:blipFill>
          <a:blip r:embed="rId2"/>
          <a:stretch>
            <a:fillRect/>
          </a:stretch>
        </p:blipFill>
        <p:spPr>
          <a:xfrm>
            <a:off x="167159" y="2286000"/>
            <a:ext cx="8725444" cy="3124200"/>
          </a:xfrm>
        </p:spPr>
      </p:pic>
    </p:spTree>
    <p:extLst>
      <p:ext uri="{BB962C8B-B14F-4D97-AF65-F5344CB8AC3E}">
        <p14:creationId xmlns:p14="http://schemas.microsoft.com/office/powerpoint/2010/main" val="1452376600"/>
      </p:ext>
    </p:extLst>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9.8</a:t>
            </a:r>
          </a:p>
          <a:p>
            <a:r>
              <a:rPr lang="en-US" dirty="0"/>
              <a:t>periodic table</a:t>
            </a:r>
          </a:p>
          <a:p>
            <a:r>
              <a:rPr lang="en-US" dirty="0"/>
              <a:t>(one file, two parts)</a:t>
            </a:r>
          </a:p>
        </p:txBody>
      </p:sp>
    </p:spTree>
    <p:extLst>
      <p:ext uri="{BB962C8B-B14F-4D97-AF65-F5344CB8AC3E}">
        <p14:creationId xmlns:p14="http://schemas.microsoft.com/office/powerpoint/2010/main" val="2230354669"/>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0" y="0"/>
            <a:ext cx="9071714" cy="649408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1600" b="1" dirty="0">
                <a:latin typeface="Courier New" charset="0"/>
                <a:ea typeface="Courier New" charset="0"/>
                <a:cs typeface="Courier New" charset="0"/>
              </a:rPr>
              <a:t>import</a:t>
            </a:r>
            <a:r>
              <a:rPr lang="en-US" sz="1600" dirty="0">
                <a:latin typeface="Courier New" charset="0"/>
                <a:ea typeface="Courier New" charset="0"/>
                <a:cs typeface="Courier New" charset="0"/>
              </a:rPr>
              <a:t> csv</a:t>
            </a:r>
          </a:p>
          <a:p>
            <a:endParaRPr lang="en-US" sz="1600" dirty="0">
              <a:latin typeface="Courier New" charset="0"/>
              <a:ea typeface="Courier New" charset="0"/>
              <a:cs typeface="Courier New" charset="0"/>
            </a:endParaRPr>
          </a:p>
          <a:p>
            <a:r>
              <a:rPr lang="en-US" sz="1600" b="1" dirty="0" err="1">
                <a:latin typeface="Courier New" charset="0"/>
                <a:ea typeface="Courier New" charset="0"/>
                <a:cs typeface="Courier New" charset="0"/>
              </a:rPr>
              <a:t>def</a:t>
            </a:r>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read_table</a:t>
            </a:r>
            <a:r>
              <a:rPr lang="en-US" sz="1600" dirty="0">
                <a:latin typeface="Courier New" charset="0"/>
                <a:ea typeface="Courier New" charset="0"/>
                <a:cs typeface="Courier New" charset="0"/>
              </a:rPr>
              <a:t>(</a:t>
            </a:r>
            <a:r>
              <a:rPr lang="en-US" sz="1600" dirty="0" err="1">
                <a:latin typeface="Courier New" charset="0"/>
                <a:ea typeface="Courier New" charset="0"/>
                <a:cs typeface="Courier New" charset="0"/>
              </a:rPr>
              <a:t>a_file</a:t>
            </a:r>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a_dict</a:t>
            </a:r>
            <a:r>
              <a:rPr lang="en-US" sz="1600" dirty="0">
                <a:latin typeface="Courier New" charset="0"/>
                <a:ea typeface="Courier New" charset="0"/>
                <a:cs typeface="Courier New" charset="0"/>
              </a:rPr>
              <a:t>):</a:t>
            </a:r>
          </a:p>
          <a:p>
            <a:r>
              <a:rPr lang="en-US" sz="1600" dirty="0">
                <a:latin typeface="Courier New" charset="0"/>
                <a:ea typeface="Courier New" charset="0"/>
                <a:cs typeface="Courier New" charset="0"/>
              </a:rPr>
              <a:t>    """</a:t>
            </a:r>
            <a:r>
              <a:rPr lang="en-US" sz="1600" i="1" dirty="0">
                <a:solidFill>
                  <a:srgbClr val="92D050"/>
                </a:solidFill>
                <a:latin typeface="Courier New" charset="0"/>
                <a:ea typeface="Courier New" charset="0"/>
                <a:cs typeface="Courier New" charset="0"/>
              </a:rPr>
              <a:t>Read Periodic Table file into a dict. with element symbol as key.</a:t>
            </a:r>
          </a:p>
          <a:p>
            <a:r>
              <a:rPr lang="en-US" sz="1600" i="1" dirty="0">
                <a:solidFill>
                  <a:srgbClr val="92D050"/>
                </a:solidFill>
                <a:latin typeface="Courier New" charset="0"/>
                <a:ea typeface="Courier New" charset="0"/>
                <a:cs typeface="Courier New" charset="0"/>
              </a:rPr>
              <a:t>        </a:t>
            </a:r>
            <a:r>
              <a:rPr lang="en-US" sz="1600" i="1" dirty="0" err="1">
                <a:solidFill>
                  <a:srgbClr val="92D050"/>
                </a:solidFill>
                <a:latin typeface="Courier New" charset="0"/>
                <a:ea typeface="Courier New" charset="0"/>
                <a:cs typeface="Courier New" charset="0"/>
              </a:rPr>
              <a:t>periodic_file</a:t>
            </a:r>
            <a:r>
              <a:rPr lang="en-US" sz="1600" i="1" dirty="0">
                <a:solidFill>
                  <a:srgbClr val="92D050"/>
                </a:solidFill>
                <a:latin typeface="Courier New" charset="0"/>
                <a:ea typeface="Courier New" charset="0"/>
                <a:cs typeface="Courier New" charset="0"/>
              </a:rPr>
              <a:t> is a file object opened for reading </a:t>
            </a:r>
            <a:r>
              <a:rPr lang="en-US" sz="1600" dirty="0">
                <a:latin typeface="Courier New" charset="0"/>
                <a:ea typeface="Courier New" charset="0"/>
                <a:cs typeface="Courier New" charset="0"/>
              </a:rPr>
              <a:t>"""</a:t>
            </a:r>
          </a:p>
          <a:p>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data_reader</a:t>
            </a:r>
            <a:r>
              <a:rPr lang="en-US" sz="1600" dirty="0">
                <a:latin typeface="Courier New" charset="0"/>
                <a:ea typeface="Courier New" charset="0"/>
                <a:cs typeface="Courier New" charset="0"/>
              </a:rPr>
              <a:t> = </a:t>
            </a:r>
            <a:r>
              <a:rPr lang="en-US" sz="1600" dirty="0" err="1">
                <a:latin typeface="Courier New" charset="0"/>
                <a:ea typeface="Courier New" charset="0"/>
                <a:cs typeface="Courier New" charset="0"/>
              </a:rPr>
              <a:t>csv.reader</a:t>
            </a:r>
            <a:r>
              <a:rPr lang="en-US" sz="1600" dirty="0">
                <a:latin typeface="Courier New" charset="0"/>
                <a:ea typeface="Courier New" charset="0"/>
                <a:cs typeface="Courier New" charset="0"/>
              </a:rPr>
              <a:t>(</a:t>
            </a:r>
            <a:r>
              <a:rPr lang="en-US" sz="1600" dirty="0" err="1">
                <a:latin typeface="Courier New" charset="0"/>
                <a:ea typeface="Courier New" charset="0"/>
                <a:cs typeface="Courier New" charset="0"/>
              </a:rPr>
              <a:t>a_file</a:t>
            </a:r>
            <a:r>
              <a:rPr lang="en-US" sz="1600" dirty="0">
                <a:latin typeface="Courier New" charset="0"/>
                <a:ea typeface="Courier New" charset="0"/>
                <a:cs typeface="Courier New" charset="0"/>
              </a:rPr>
              <a:t>)</a:t>
            </a:r>
          </a:p>
          <a:p>
            <a:endParaRPr lang="en-US" sz="1600" dirty="0">
              <a:latin typeface="Courier New" charset="0"/>
              <a:ea typeface="Courier New" charset="0"/>
              <a:cs typeface="Courier New" charset="0"/>
            </a:endParaRPr>
          </a:p>
          <a:p>
            <a:r>
              <a:rPr lang="en-US" sz="1600" dirty="0">
                <a:latin typeface="Courier New" charset="0"/>
                <a:ea typeface="Courier New" charset="0"/>
                <a:cs typeface="Courier New" charset="0"/>
              </a:rPr>
              <a:t>    </a:t>
            </a:r>
            <a:r>
              <a:rPr lang="en-US" sz="1600" b="1" dirty="0">
                <a:latin typeface="Courier New" charset="0"/>
                <a:ea typeface="Courier New" charset="0"/>
                <a:cs typeface="Courier New" charset="0"/>
              </a:rPr>
              <a:t>for</a:t>
            </a:r>
            <a:r>
              <a:rPr lang="en-US" sz="1600" dirty="0">
                <a:latin typeface="Courier New" charset="0"/>
                <a:ea typeface="Courier New" charset="0"/>
                <a:cs typeface="Courier New" charset="0"/>
              </a:rPr>
              <a:t> row </a:t>
            </a:r>
            <a:r>
              <a:rPr lang="en-US" sz="1600" b="1" dirty="0">
                <a:latin typeface="Courier New" charset="0"/>
                <a:ea typeface="Courier New" charset="0"/>
                <a:cs typeface="Courier New" charset="0"/>
              </a:rPr>
              <a:t>in</a:t>
            </a:r>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data_reader</a:t>
            </a:r>
            <a:r>
              <a:rPr lang="en-US" sz="1600" dirty="0">
                <a:latin typeface="Courier New" charset="0"/>
                <a:ea typeface="Courier New" charset="0"/>
                <a:cs typeface="Courier New" charset="0"/>
              </a:rPr>
              <a:t>:</a:t>
            </a:r>
          </a:p>
          <a:p>
            <a:r>
              <a:rPr lang="en-US" sz="1600" dirty="0">
                <a:latin typeface="Courier New" charset="0"/>
                <a:ea typeface="Courier New" charset="0"/>
                <a:cs typeface="Courier New" charset="0"/>
              </a:rPr>
              <a:t>        </a:t>
            </a:r>
            <a:r>
              <a:rPr lang="en-US" sz="1600" i="1" dirty="0">
                <a:solidFill>
                  <a:srgbClr val="92D050"/>
                </a:solidFill>
                <a:latin typeface="Courier New" charset="0"/>
                <a:ea typeface="Courier New" charset="0"/>
                <a:cs typeface="Courier New" charset="0"/>
              </a:rPr>
              <a:t># ignore header rows: elements begin with a number</a:t>
            </a:r>
          </a:p>
          <a:p>
            <a:r>
              <a:rPr lang="en-US" sz="1600" dirty="0">
                <a:latin typeface="Courier New" charset="0"/>
                <a:ea typeface="Courier New" charset="0"/>
                <a:cs typeface="Courier New" charset="0"/>
              </a:rPr>
              <a:t>        </a:t>
            </a:r>
            <a:r>
              <a:rPr lang="en-US" sz="1600" b="1" dirty="0">
                <a:latin typeface="Courier New" charset="0"/>
                <a:ea typeface="Courier New" charset="0"/>
                <a:cs typeface="Courier New" charset="0"/>
              </a:rPr>
              <a:t>if</a:t>
            </a:r>
            <a:r>
              <a:rPr lang="en-US" sz="1600" dirty="0">
                <a:latin typeface="Courier New" charset="0"/>
                <a:ea typeface="Courier New" charset="0"/>
                <a:cs typeface="Courier New" charset="0"/>
              </a:rPr>
              <a:t> row[0].</a:t>
            </a:r>
            <a:r>
              <a:rPr lang="en-US" sz="1600" dirty="0" err="1">
                <a:latin typeface="Courier New" charset="0"/>
                <a:ea typeface="Courier New" charset="0"/>
                <a:cs typeface="Courier New" charset="0"/>
              </a:rPr>
              <a:t>isdigit</a:t>
            </a:r>
            <a:r>
              <a:rPr lang="en-US" sz="1600" dirty="0">
                <a:latin typeface="Courier New" charset="0"/>
                <a:ea typeface="Courier New" charset="0"/>
                <a:cs typeface="Courier New" charset="0"/>
              </a:rPr>
              <a:t>():  </a:t>
            </a:r>
          </a:p>
          <a:p>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symbol_str</a:t>
            </a:r>
            <a:r>
              <a:rPr lang="en-US" sz="1600" dirty="0">
                <a:latin typeface="Courier New" charset="0"/>
                <a:ea typeface="Courier New" charset="0"/>
                <a:cs typeface="Courier New" charset="0"/>
              </a:rPr>
              <a:t> = row[1]</a:t>
            </a:r>
          </a:p>
          <a:p>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a_dict</a:t>
            </a:r>
            <a:r>
              <a:rPr lang="en-US" sz="1600" dirty="0">
                <a:latin typeface="Courier New" charset="0"/>
                <a:ea typeface="Courier New" charset="0"/>
                <a:cs typeface="Courier New" charset="0"/>
              </a:rPr>
              <a:t>[</a:t>
            </a:r>
            <a:r>
              <a:rPr lang="en-US" sz="1600" dirty="0" err="1">
                <a:latin typeface="Courier New" charset="0"/>
                <a:ea typeface="Courier New" charset="0"/>
                <a:cs typeface="Courier New" charset="0"/>
              </a:rPr>
              <a:t>symbol_str</a:t>
            </a:r>
            <a:r>
              <a:rPr lang="en-US" sz="1600" dirty="0">
                <a:latin typeface="Courier New" charset="0"/>
                <a:ea typeface="Courier New" charset="0"/>
                <a:cs typeface="Courier New" charset="0"/>
              </a:rPr>
              <a:t>] = row[:8]  </a:t>
            </a:r>
            <a:r>
              <a:rPr lang="en-US" sz="1600" i="1" dirty="0">
                <a:solidFill>
                  <a:srgbClr val="92D050"/>
                </a:solidFill>
                <a:latin typeface="Courier New" charset="0"/>
                <a:ea typeface="Courier New" charset="0"/>
                <a:cs typeface="Courier New" charset="0"/>
              </a:rPr>
              <a:t># ignore end of row</a:t>
            </a:r>
          </a:p>
          <a:p>
            <a:r>
              <a:rPr lang="de-DE" sz="1600" dirty="0">
                <a:latin typeface="Courier New" charset="0"/>
                <a:ea typeface="Courier New" charset="0"/>
                <a:cs typeface="Courier New" charset="0"/>
              </a:rPr>
              <a:t>        </a:t>
            </a:r>
          </a:p>
          <a:p>
            <a:r>
              <a:rPr lang="de-DE" sz="1600" b="1" dirty="0" err="1">
                <a:latin typeface="Courier New" charset="0"/>
                <a:ea typeface="Courier New" charset="0"/>
                <a:cs typeface="Courier New" charset="0"/>
              </a:rPr>
              <a:t>def</a:t>
            </a:r>
            <a:r>
              <a:rPr lang="de-DE" sz="1600" dirty="0">
                <a:latin typeface="Courier New" charset="0"/>
                <a:ea typeface="Courier New" charset="0"/>
                <a:cs typeface="Courier New" charset="0"/>
              </a:rPr>
              <a:t> </a:t>
            </a:r>
            <a:r>
              <a:rPr lang="de-DE" sz="1600" dirty="0" err="1">
                <a:latin typeface="Courier New" charset="0"/>
                <a:ea typeface="Courier New" charset="0"/>
                <a:cs typeface="Courier New" charset="0"/>
              </a:rPr>
              <a:t>parse_element</a:t>
            </a:r>
            <a:r>
              <a:rPr lang="de-DE" sz="1600" dirty="0">
                <a:latin typeface="Courier New" charset="0"/>
                <a:ea typeface="Courier New" charset="0"/>
                <a:cs typeface="Courier New" charset="0"/>
              </a:rPr>
              <a:t>(</a:t>
            </a:r>
            <a:r>
              <a:rPr lang="de-DE" sz="1600" dirty="0" err="1">
                <a:latin typeface="Courier New" charset="0"/>
                <a:ea typeface="Courier New" charset="0"/>
                <a:cs typeface="Courier New" charset="0"/>
              </a:rPr>
              <a:t>element_str</a:t>
            </a:r>
            <a:r>
              <a:rPr lang="de-DE" sz="1600" dirty="0">
                <a:latin typeface="Courier New" charset="0"/>
                <a:ea typeface="Courier New" charset="0"/>
                <a:cs typeface="Courier New" charset="0"/>
              </a:rPr>
              <a:t>):</a:t>
            </a:r>
          </a:p>
          <a:p>
            <a:r>
              <a:rPr lang="de-DE" sz="1600" dirty="0">
                <a:latin typeface="Courier New" charset="0"/>
                <a:ea typeface="Courier New" charset="0"/>
                <a:cs typeface="Courier New" charset="0"/>
              </a:rPr>
              <a:t>    """</a:t>
            </a:r>
            <a:r>
              <a:rPr lang="de-DE" sz="1600" i="1" dirty="0">
                <a:solidFill>
                  <a:srgbClr val="92D050"/>
                </a:solidFill>
                <a:latin typeface="Courier New" charset="0"/>
                <a:ea typeface="Courier New" charset="0"/>
                <a:cs typeface="Courier New" charset="0"/>
              </a:rPr>
              <a:t>Parse </a:t>
            </a:r>
            <a:r>
              <a:rPr lang="de-DE" sz="1600" i="1" dirty="0" err="1">
                <a:solidFill>
                  <a:srgbClr val="92D050"/>
                </a:solidFill>
                <a:latin typeface="Courier New" charset="0"/>
                <a:ea typeface="Courier New" charset="0"/>
                <a:cs typeface="Courier New" charset="0"/>
              </a:rPr>
              <a:t>element</a:t>
            </a:r>
            <a:r>
              <a:rPr lang="de-DE" sz="1600" i="1" dirty="0">
                <a:solidFill>
                  <a:srgbClr val="92D050"/>
                </a:solidFill>
                <a:latin typeface="Courier New" charset="0"/>
                <a:ea typeface="Courier New" charset="0"/>
                <a:cs typeface="Courier New" charset="0"/>
              </a:rPr>
              <a:t> </a:t>
            </a:r>
            <a:r>
              <a:rPr lang="de-DE" sz="1600" i="1" dirty="0" err="1">
                <a:solidFill>
                  <a:srgbClr val="92D050"/>
                </a:solidFill>
                <a:latin typeface="Courier New" charset="0"/>
                <a:ea typeface="Courier New" charset="0"/>
                <a:cs typeface="Courier New" charset="0"/>
              </a:rPr>
              <a:t>string</a:t>
            </a:r>
            <a:r>
              <a:rPr lang="de-DE" sz="1600" i="1" dirty="0">
                <a:solidFill>
                  <a:srgbClr val="92D050"/>
                </a:solidFill>
                <a:latin typeface="Courier New" charset="0"/>
                <a:ea typeface="Courier New" charset="0"/>
                <a:cs typeface="Courier New" charset="0"/>
              </a:rPr>
              <a:t> </a:t>
            </a:r>
            <a:r>
              <a:rPr lang="de-DE" sz="1600" i="1" dirty="0" err="1">
                <a:solidFill>
                  <a:srgbClr val="92D050"/>
                </a:solidFill>
                <a:latin typeface="Courier New" charset="0"/>
                <a:ea typeface="Courier New" charset="0"/>
                <a:cs typeface="Courier New" charset="0"/>
              </a:rPr>
              <a:t>into</a:t>
            </a:r>
            <a:r>
              <a:rPr lang="de-DE" sz="1600" i="1" dirty="0">
                <a:solidFill>
                  <a:srgbClr val="92D050"/>
                </a:solidFill>
                <a:latin typeface="Courier New" charset="0"/>
                <a:ea typeface="Courier New" charset="0"/>
                <a:cs typeface="Courier New" charset="0"/>
              </a:rPr>
              <a:t> </a:t>
            </a:r>
            <a:r>
              <a:rPr lang="de-DE" sz="1600" i="1" dirty="0" err="1">
                <a:solidFill>
                  <a:srgbClr val="92D050"/>
                </a:solidFill>
                <a:latin typeface="Courier New" charset="0"/>
                <a:ea typeface="Courier New" charset="0"/>
                <a:cs typeface="Courier New" charset="0"/>
              </a:rPr>
              <a:t>symbol</a:t>
            </a:r>
            <a:r>
              <a:rPr lang="de-DE" sz="1600" i="1" dirty="0">
                <a:solidFill>
                  <a:srgbClr val="92D050"/>
                </a:solidFill>
                <a:latin typeface="Courier New" charset="0"/>
                <a:ea typeface="Courier New" charset="0"/>
                <a:cs typeface="Courier New" charset="0"/>
              </a:rPr>
              <a:t> </a:t>
            </a:r>
            <a:r>
              <a:rPr lang="de-DE" sz="1600" i="1" dirty="0" err="1">
                <a:solidFill>
                  <a:srgbClr val="92D050"/>
                </a:solidFill>
                <a:latin typeface="Courier New" charset="0"/>
                <a:ea typeface="Courier New" charset="0"/>
                <a:cs typeface="Courier New" charset="0"/>
              </a:rPr>
              <a:t>and</a:t>
            </a:r>
            <a:r>
              <a:rPr lang="de-DE" sz="1600" i="1" dirty="0">
                <a:solidFill>
                  <a:srgbClr val="92D050"/>
                </a:solidFill>
                <a:latin typeface="Courier New" charset="0"/>
                <a:ea typeface="Courier New" charset="0"/>
                <a:cs typeface="Courier New" charset="0"/>
              </a:rPr>
              <a:t> </a:t>
            </a:r>
            <a:r>
              <a:rPr lang="de-DE" sz="1600" i="1" dirty="0" err="1">
                <a:solidFill>
                  <a:srgbClr val="92D050"/>
                </a:solidFill>
                <a:latin typeface="Courier New" charset="0"/>
                <a:ea typeface="Courier New" charset="0"/>
                <a:cs typeface="Courier New" charset="0"/>
              </a:rPr>
              <a:t>quantity</a:t>
            </a:r>
            <a:r>
              <a:rPr lang="de-DE" sz="1600" i="1" dirty="0">
                <a:solidFill>
                  <a:srgbClr val="92D050"/>
                </a:solidFill>
                <a:latin typeface="Courier New" charset="0"/>
                <a:ea typeface="Courier New" charset="0"/>
                <a:cs typeface="Courier New" charset="0"/>
              </a:rPr>
              <a:t>,</a:t>
            </a:r>
          </a:p>
          <a:p>
            <a:r>
              <a:rPr lang="en-US" sz="1600" i="1" dirty="0">
                <a:solidFill>
                  <a:srgbClr val="92D050"/>
                </a:solidFill>
                <a:latin typeface="Courier New" charset="0"/>
                <a:ea typeface="Courier New" charset="0"/>
                <a:cs typeface="Courier New" charset="0"/>
              </a:rPr>
              <a:t>       e.g. Si2 returns ('Si',2)</a:t>
            </a:r>
            <a:r>
              <a:rPr lang="en-US" sz="1600" dirty="0">
                <a:latin typeface="Courier New" charset="0"/>
                <a:ea typeface="Courier New" charset="0"/>
                <a:cs typeface="Courier New" charset="0"/>
              </a:rPr>
              <a:t>"""</a:t>
            </a:r>
          </a:p>
          <a:p>
            <a:r>
              <a:rPr lang="de-DE" sz="1600" dirty="0">
                <a:latin typeface="Courier New" charset="0"/>
                <a:ea typeface="Courier New" charset="0"/>
                <a:cs typeface="Courier New" charset="0"/>
              </a:rPr>
              <a:t>    </a:t>
            </a:r>
            <a:r>
              <a:rPr lang="de-DE" sz="1600" dirty="0" err="1">
                <a:latin typeface="Courier New" charset="0"/>
                <a:ea typeface="Courier New" charset="0"/>
                <a:cs typeface="Courier New" charset="0"/>
              </a:rPr>
              <a:t>symbol_str</a:t>
            </a:r>
            <a:r>
              <a:rPr lang="de-DE" sz="1600" dirty="0">
                <a:latin typeface="Courier New" charset="0"/>
                <a:ea typeface="Courier New" charset="0"/>
                <a:cs typeface="Courier New" charset="0"/>
              </a:rPr>
              <a:t>=""</a:t>
            </a:r>
          </a:p>
          <a:p>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quantity_str</a:t>
            </a:r>
            <a:r>
              <a:rPr lang="en-US" sz="1600" dirty="0">
                <a:latin typeface="Courier New" charset="0"/>
                <a:ea typeface="Courier New" charset="0"/>
                <a:cs typeface="Courier New" charset="0"/>
              </a:rPr>
              <a:t> = ""</a:t>
            </a:r>
          </a:p>
          <a:p>
            <a:r>
              <a:rPr lang="en-US" sz="1600" dirty="0">
                <a:latin typeface="Courier New" charset="0"/>
                <a:ea typeface="Courier New" charset="0"/>
                <a:cs typeface="Courier New" charset="0"/>
              </a:rPr>
              <a:t>    </a:t>
            </a:r>
            <a:r>
              <a:rPr lang="en-US" sz="1600" b="1" dirty="0">
                <a:latin typeface="Courier New" charset="0"/>
                <a:ea typeface="Courier New" charset="0"/>
                <a:cs typeface="Courier New" charset="0"/>
              </a:rPr>
              <a:t>for</a:t>
            </a:r>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ch</a:t>
            </a:r>
            <a:r>
              <a:rPr lang="en-US" sz="1600" dirty="0">
                <a:latin typeface="Courier New" charset="0"/>
                <a:ea typeface="Courier New" charset="0"/>
                <a:cs typeface="Courier New" charset="0"/>
              </a:rPr>
              <a:t> </a:t>
            </a:r>
            <a:r>
              <a:rPr lang="en-US" sz="1600" b="1" dirty="0">
                <a:latin typeface="Courier New" charset="0"/>
                <a:ea typeface="Courier New" charset="0"/>
                <a:cs typeface="Courier New" charset="0"/>
              </a:rPr>
              <a:t>in</a:t>
            </a:r>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element_str</a:t>
            </a:r>
            <a:r>
              <a:rPr lang="en-US" sz="1600" dirty="0">
                <a:latin typeface="Courier New" charset="0"/>
                <a:ea typeface="Courier New" charset="0"/>
                <a:cs typeface="Courier New" charset="0"/>
              </a:rPr>
              <a:t>:</a:t>
            </a:r>
          </a:p>
          <a:p>
            <a:r>
              <a:rPr lang="en-US" sz="1600" dirty="0">
                <a:latin typeface="Courier New" charset="0"/>
                <a:ea typeface="Courier New" charset="0"/>
                <a:cs typeface="Courier New" charset="0"/>
              </a:rPr>
              <a:t>        </a:t>
            </a:r>
            <a:r>
              <a:rPr lang="en-US" sz="1600" b="1" dirty="0">
                <a:latin typeface="Courier New" charset="0"/>
                <a:ea typeface="Courier New" charset="0"/>
                <a:cs typeface="Courier New" charset="0"/>
              </a:rPr>
              <a:t>if</a:t>
            </a:r>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ch.isalpha</a:t>
            </a:r>
            <a:r>
              <a:rPr lang="en-US" sz="1600" dirty="0">
                <a:latin typeface="Courier New" charset="0"/>
                <a:ea typeface="Courier New" charset="0"/>
                <a:cs typeface="Courier New" charset="0"/>
              </a:rPr>
              <a:t>():</a:t>
            </a:r>
          </a:p>
          <a:p>
            <a:r>
              <a:rPr lang="de-DE" sz="1600" dirty="0">
                <a:latin typeface="Courier New" charset="0"/>
                <a:ea typeface="Courier New" charset="0"/>
                <a:cs typeface="Courier New" charset="0"/>
              </a:rPr>
              <a:t>            </a:t>
            </a:r>
            <a:r>
              <a:rPr lang="de-DE" sz="1600" dirty="0" err="1">
                <a:latin typeface="Courier New" charset="0"/>
                <a:ea typeface="Courier New" charset="0"/>
                <a:cs typeface="Courier New" charset="0"/>
              </a:rPr>
              <a:t>symbol_str</a:t>
            </a:r>
            <a:r>
              <a:rPr lang="de-DE" sz="1600" dirty="0">
                <a:latin typeface="Courier New" charset="0"/>
                <a:ea typeface="Courier New" charset="0"/>
                <a:cs typeface="Courier New" charset="0"/>
              </a:rPr>
              <a:t> = </a:t>
            </a:r>
            <a:r>
              <a:rPr lang="de-DE" sz="1600" dirty="0" err="1">
                <a:latin typeface="Courier New" charset="0"/>
                <a:ea typeface="Courier New" charset="0"/>
                <a:cs typeface="Courier New" charset="0"/>
              </a:rPr>
              <a:t>symbol_str</a:t>
            </a:r>
            <a:r>
              <a:rPr lang="de-DE" sz="1600" dirty="0">
                <a:latin typeface="Courier New" charset="0"/>
                <a:ea typeface="Courier New" charset="0"/>
                <a:cs typeface="Courier New" charset="0"/>
              </a:rPr>
              <a:t> + </a:t>
            </a:r>
            <a:r>
              <a:rPr lang="de-DE" sz="1600" dirty="0" err="1">
                <a:latin typeface="Courier New" charset="0"/>
                <a:ea typeface="Courier New" charset="0"/>
                <a:cs typeface="Courier New" charset="0"/>
              </a:rPr>
              <a:t>ch</a:t>
            </a:r>
            <a:endParaRPr lang="de-DE" sz="1600" dirty="0">
              <a:latin typeface="Courier New" charset="0"/>
              <a:ea typeface="Courier New" charset="0"/>
              <a:cs typeface="Courier New" charset="0"/>
            </a:endParaRPr>
          </a:p>
          <a:p>
            <a:r>
              <a:rPr lang="hu-HU" sz="1600" dirty="0">
                <a:latin typeface="Courier New" charset="0"/>
                <a:ea typeface="Courier New" charset="0"/>
                <a:cs typeface="Courier New" charset="0"/>
              </a:rPr>
              <a:t>        </a:t>
            </a:r>
            <a:r>
              <a:rPr lang="hu-HU" sz="1600" b="1" dirty="0" err="1">
                <a:latin typeface="Courier New" charset="0"/>
                <a:ea typeface="Courier New" charset="0"/>
                <a:cs typeface="Courier New" charset="0"/>
              </a:rPr>
              <a:t>else</a:t>
            </a:r>
            <a:r>
              <a:rPr lang="hu-HU" sz="1600" dirty="0">
                <a:latin typeface="Courier New" charset="0"/>
                <a:ea typeface="Courier New" charset="0"/>
                <a:cs typeface="Courier New" charset="0"/>
              </a:rPr>
              <a:t>:</a:t>
            </a:r>
          </a:p>
          <a:p>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quantity_str</a:t>
            </a:r>
            <a:r>
              <a:rPr lang="en-US" sz="1600" dirty="0">
                <a:latin typeface="Courier New" charset="0"/>
                <a:ea typeface="Courier New" charset="0"/>
                <a:cs typeface="Courier New" charset="0"/>
              </a:rPr>
              <a:t> = </a:t>
            </a:r>
            <a:r>
              <a:rPr lang="en-US" sz="1600" dirty="0" err="1">
                <a:latin typeface="Courier New" charset="0"/>
                <a:ea typeface="Courier New" charset="0"/>
                <a:cs typeface="Courier New" charset="0"/>
              </a:rPr>
              <a:t>quantity_str</a:t>
            </a:r>
            <a:r>
              <a:rPr lang="en-US" sz="1600" dirty="0">
                <a:latin typeface="Courier New" charset="0"/>
                <a:ea typeface="Courier New" charset="0"/>
                <a:cs typeface="Courier New" charset="0"/>
              </a:rPr>
              <a:t> + </a:t>
            </a:r>
            <a:r>
              <a:rPr lang="en-US" sz="1600" dirty="0" err="1">
                <a:latin typeface="Courier New" charset="0"/>
                <a:ea typeface="Courier New" charset="0"/>
                <a:cs typeface="Courier New" charset="0"/>
              </a:rPr>
              <a:t>ch</a:t>
            </a:r>
            <a:endParaRPr lang="en-US" sz="1600" dirty="0">
              <a:latin typeface="Courier New" charset="0"/>
              <a:ea typeface="Courier New" charset="0"/>
              <a:cs typeface="Courier New" charset="0"/>
            </a:endParaRPr>
          </a:p>
          <a:p>
            <a:r>
              <a:rPr lang="en-US" sz="1600" dirty="0">
                <a:latin typeface="Courier New" charset="0"/>
                <a:ea typeface="Courier New" charset="0"/>
                <a:cs typeface="Courier New" charset="0"/>
              </a:rPr>
              <a:t>    </a:t>
            </a:r>
            <a:r>
              <a:rPr lang="en-US" sz="1600" b="1" dirty="0">
                <a:latin typeface="Courier New" charset="0"/>
                <a:ea typeface="Courier New" charset="0"/>
                <a:cs typeface="Courier New" charset="0"/>
              </a:rPr>
              <a:t>if</a:t>
            </a:r>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quantity_str</a:t>
            </a:r>
            <a:r>
              <a:rPr lang="en-US" sz="1600" dirty="0">
                <a:latin typeface="Courier New" charset="0"/>
                <a:ea typeface="Courier New" charset="0"/>
                <a:cs typeface="Courier New" charset="0"/>
              </a:rPr>
              <a:t> == "":                  </a:t>
            </a:r>
            <a:r>
              <a:rPr lang="en-US" sz="1600" i="1" dirty="0">
                <a:solidFill>
                  <a:srgbClr val="92D050"/>
                </a:solidFill>
                <a:latin typeface="Courier New" charset="0"/>
                <a:ea typeface="Courier New" charset="0"/>
                <a:cs typeface="Courier New" charset="0"/>
              </a:rPr>
              <a:t># if no number, default is 1</a:t>
            </a:r>
          </a:p>
          <a:p>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quantity_str</a:t>
            </a:r>
            <a:r>
              <a:rPr lang="en-US" sz="1600" dirty="0">
                <a:latin typeface="Courier New" charset="0"/>
                <a:ea typeface="Courier New" charset="0"/>
                <a:cs typeface="Courier New" charset="0"/>
              </a:rPr>
              <a:t> = "</a:t>
            </a:r>
            <a:r>
              <a:rPr lang="en-US" sz="1600" i="1" dirty="0">
                <a:latin typeface="Courier New" charset="0"/>
                <a:ea typeface="Courier New" charset="0"/>
                <a:cs typeface="Courier New" charset="0"/>
              </a:rPr>
              <a:t>1</a:t>
            </a:r>
            <a:r>
              <a:rPr lang="en-US" sz="1600" dirty="0">
                <a:latin typeface="Courier New" charset="0"/>
                <a:ea typeface="Courier New" charset="0"/>
                <a:cs typeface="Courier New" charset="0"/>
              </a:rPr>
              <a:t>"</a:t>
            </a:r>
          </a:p>
          <a:p>
            <a:r>
              <a:rPr lang="en-US" sz="1600" dirty="0">
                <a:latin typeface="Courier New" charset="0"/>
                <a:ea typeface="Courier New" charset="0"/>
                <a:cs typeface="Courier New" charset="0"/>
              </a:rPr>
              <a:t>    </a:t>
            </a:r>
            <a:r>
              <a:rPr lang="en-US" sz="1600" b="1" dirty="0">
                <a:latin typeface="Courier New" charset="0"/>
                <a:ea typeface="Courier New" charset="0"/>
                <a:cs typeface="Courier New" charset="0"/>
              </a:rPr>
              <a:t>return</a:t>
            </a:r>
            <a:r>
              <a:rPr lang="en-US" sz="1600" dirty="0">
                <a:latin typeface="Courier New" charset="0"/>
                <a:ea typeface="Courier New" charset="0"/>
                <a:cs typeface="Courier New" charset="0"/>
              </a:rPr>
              <a:t> </a:t>
            </a:r>
            <a:r>
              <a:rPr lang="en-US" sz="1600" dirty="0" err="1">
                <a:latin typeface="Courier New" charset="0"/>
                <a:ea typeface="Courier New" charset="0"/>
                <a:cs typeface="Courier New" charset="0"/>
              </a:rPr>
              <a:t>symbol_str</a:t>
            </a:r>
            <a:r>
              <a:rPr lang="en-US" sz="1600" dirty="0">
                <a:latin typeface="Courier New" charset="0"/>
                <a:ea typeface="Courier New" charset="0"/>
                <a:cs typeface="Courier New" charset="0"/>
              </a:rPr>
              <a:t>, </a:t>
            </a:r>
            <a:r>
              <a:rPr lang="en-US" sz="1600" i="1" dirty="0" err="1">
                <a:latin typeface="Courier New" charset="0"/>
                <a:ea typeface="Courier New" charset="0"/>
                <a:cs typeface="Courier New" charset="0"/>
              </a:rPr>
              <a:t>int</a:t>
            </a:r>
            <a:r>
              <a:rPr lang="en-US" sz="1600" dirty="0">
                <a:latin typeface="Courier New" charset="0"/>
                <a:ea typeface="Courier New" charset="0"/>
                <a:cs typeface="Courier New" charset="0"/>
              </a:rPr>
              <a:t>(</a:t>
            </a:r>
            <a:r>
              <a:rPr lang="en-US" sz="1600" dirty="0" err="1">
                <a:latin typeface="Courier New" charset="0"/>
                <a:ea typeface="Courier New" charset="0"/>
                <a:cs typeface="Courier New" charset="0"/>
              </a:rPr>
              <a:t>quantity_str</a:t>
            </a:r>
            <a:r>
              <a:rPr lang="en-US" sz="1600" dirty="0">
                <a:latin typeface="Courier New" charset="0"/>
                <a:ea typeface="Courier New" charset="0"/>
                <a:cs typeface="Courier New" charset="0"/>
              </a:rPr>
              <a:t>)</a:t>
            </a:r>
            <a:endParaRPr lang="en-US" sz="1600" dirty="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1712884613"/>
      </p:ext>
    </p:extLst>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0" y="0"/>
            <a:ext cx="8454559" cy="547842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1400" i="1" dirty="0">
                <a:solidFill>
                  <a:srgbClr val="92D050"/>
                </a:solidFill>
                <a:latin typeface="Courier New" charset="0"/>
                <a:ea typeface="Courier New" charset="0"/>
                <a:cs typeface="Courier New" charset="0"/>
              </a:rPr>
              <a:t># 1. Read File</a:t>
            </a:r>
          </a:p>
          <a:p>
            <a:r>
              <a:rPr lang="en-US" sz="1400" dirty="0" err="1">
                <a:latin typeface="Courier New" charset="0"/>
                <a:ea typeface="Courier New" charset="0"/>
                <a:cs typeface="Courier New" charset="0"/>
              </a:rPr>
              <a:t>periodic_file</a:t>
            </a:r>
            <a:r>
              <a:rPr lang="en-US" sz="1400" dirty="0">
                <a:latin typeface="Courier New" charset="0"/>
                <a:ea typeface="Courier New" charset="0"/>
                <a:cs typeface="Courier New" charset="0"/>
              </a:rPr>
              <a:t> = </a:t>
            </a:r>
            <a:r>
              <a:rPr lang="en-US" sz="1400" i="1" dirty="0">
                <a:latin typeface="Courier New" charset="0"/>
                <a:ea typeface="Courier New" charset="0"/>
                <a:cs typeface="Courier New" charset="0"/>
              </a:rPr>
              <a:t>open</a:t>
            </a:r>
            <a:r>
              <a:rPr lang="en-US" sz="1400" dirty="0">
                <a:latin typeface="Courier New" charset="0"/>
                <a:ea typeface="Courier New" charset="0"/>
                <a:cs typeface="Courier New" charset="0"/>
              </a:rPr>
              <a:t>("</a:t>
            </a:r>
            <a:r>
              <a:rPr lang="en-US" sz="1400" i="1" dirty="0">
                <a:latin typeface="Courier New" charset="0"/>
                <a:ea typeface="Courier New" charset="0"/>
                <a:cs typeface="Courier New" charset="0"/>
              </a:rPr>
              <a:t>Periodic-</a:t>
            </a:r>
            <a:r>
              <a:rPr lang="en-US" sz="1400" i="1" dirty="0" err="1">
                <a:latin typeface="Courier New" charset="0"/>
                <a:ea typeface="Courier New" charset="0"/>
                <a:cs typeface="Courier New" charset="0"/>
              </a:rPr>
              <a:t>Table.csv</a:t>
            </a:r>
            <a:r>
              <a:rPr lang="en-US" sz="1400" dirty="0">
                <a:latin typeface="Courier New" charset="0"/>
                <a:ea typeface="Courier New" charset="0"/>
                <a:cs typeface="Courier New" charset="0"/>
              </a:rPr>
              <a:t>", "</a:t>
            </a:r>
            <a:r>
              <a:rPr lang="en-US" sz="1400" i="1" dirty="0" err="1">
                <a:latin typeface="Courier New" charset="0"/>
                <a:ea typeface="Courier New" charset="0"/>
                <a:cs typeface="Courier New" charset="0"/>
              </a:rPr>
              <a:t>r</a:t>
            </a:r>
            <a:r>
              <a:rPr lang="en-US" sz="1400" dirty="0" err="1">
                <a:latin typeface="Courier New" charset="0"/>
                <a:ea typeface="Courier New" charset="0"/>
                <a:cs typeface="Courier New" charset="0"/>
              </a:rPr>
              <a:t>",encoding</a:t>
            </a:r>
            <a:r>
              <a:rPr lang="en-US" sz="1400" dirty="0">
                <a:latin typeface="Courier New" charset="0"/>
                <a:ea typeface="Courier New" charset="0"/>
                <a:cs typeface="Courier New" charset="0"/>
              </a:rPr>
              <a:t>="</a:t>
            </a:r>
            <a:r>
              <a:rPr lang="en-US" sz="1400" i="1" dirty="0">
                <a:latin typeface="Courier New" charset="0"/>
                <a:ea typeface="Courier New" charset="0"/>
                <a:cs typeface="Courier New" charset="0"/>
              </a:rPr>
              <a:t>windows-1252</a:t>
            </a:r>
            <a:r>
              <a:rPr lang="en-US" sz="1400" dirty="0">
                <a:latin typeface="Courier New" charset="0"/>
                <a:ea typeface="Courier New" charset="0"/>
                <a:cs typeface="Courier New" charset="0"/>
              </a:rPr>
              <a:t>")</a:t>
            </a:r>
          </a:p>
          <a:p>
            <a:endParaRPr lang="en-US" sz="1400" dirty="0">
              <a:latin typeface="Courier New" charset="0"/>
              <a:ea typeface="Courier New" charset="0"/>
              <a:cs typeface="Courier New" charset="0"/>
            </a:endParaRPr>
          </a:p>
          <a:p>
            <a:r>
              <a:rPr lang="en-US" sz="1400" i="1" dirty="0">
                <a:solidFill>
                  <a:srgbClr val="92D050"/>
                </a:solidFill>
                <a:latin typeface="Courier New" charset="0"/>
                <a:ea typeface="Courier New" charset="0"/>
                <a:cs typeface="Courier New" charset="0"/>
              </a:rPr>
              <a:t># 2. Create Dictionary of Periodic Table using element symbols as keys</a:t>
            </a:r>
          </a:p>
          <a:p>
            <a:r>
              <a:rPr lang="en-US" sz="1400" dirty="0" err="1">
                <a:latin typeface="Courier New" charset="0"/>
                <a:ea typeface="Courier New" charset="0"/>
                <a:cs typeface="Courier New" charset="0"/>
              </a:rPr>
              <a:t>periodic_dict</a:t>
            </a:r>
            <a:r>
              <a:rPr lang="en-US" sz="1400" dirty="0">
                <a:latin typeface="Courier New" charset="0"/>
                <a:ea typeface="Courier New" charset="0"/>
                <a:cs typeface="Courier New" charset="0"/>
              </a:rPr>
              <a:t>={}</a:t>
            </a:r>
          </a:p>
          <a:p>
            <a:r>
              <a:rPr lang="en-US" sz="1400" dirty="0" err="1">
                <a:latin typeface="Courier New" charset="0"/>
                <a:ea typeface="Courier New" charset="0"/>
                <a:cs typeface="Courier New" charset="0"/>
              </a:rPr>
              <a:t>read_table</a:t>
            </a:r>
            <a:r>
              <a:rPr lang="en-US" sz="1400" dirty="0">
                <a:latin typeface="Courier New" charset="0"/>
                <a:ea typeface="Courier New" charset="0"/>
                <a:cs typeface="Courier New" charset="0"/>
              </a:rPr>
              <a:t>(</a:t>
            </a:r>
            <a:r>
              <a:rPr lang="en-US" sz="1400" dirty="0" err="1">
                <a:latin typeface="Courier New" charset="0"/>
                <a:ea typeface="Courier New" charset="0"/>
                <a:cs typeface="Courier New" charset="0"/>
              </a:rPr>
              <a:t>periodic_file</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periodic_dict</a:t>
            </a:r>
            <a:r>
              <a:rPr lang="en-US" sz="1400" dirty="0">
                <a:latin typeface="Courier New" charset="0"/>
                <a:ea typeface="Courier New" charset="0"/>
                <a:cs typeface="Courier New" charset="0"/>
              </a:rPr>
              <a:t>)</a:t>
            </a:r>
          </a:p>
          <a:p>
            <a:endParaRPr lang="en-US" sz="1400" dirty="0">
              <a:latin typeface="Courier New" charset="0"/>
              <a:ea typeface="Courier New" charset="0"/>
              <a:cs typeface="Courier New" charset="0"/>
            </a:endParaRPr>
          </a:p>
          <a:p>
            <a:r>
              <a:rPr lang="en-US" sz="1400" dirty="0">
                <a:solidFill>
                  <a:srgbClr val="92D050"/>
                </a:solidFill>
                <a:latin typeface="Courier New" charset="0"/>
                <a:ea typeface="Courier New" charset="0"/>
                <a:cs typeface="Courier New" charset="0"/>
              </a:rPr>
              <a:t># 3. Prompt for input and convert compound into a list of elements</a:t>
            </a:r>
          </a:p>
          <a:p>
            <a:r>
              <a:rPr lang="en-US" sz="1400" dirty="0" err="1">
                <a:latin typeface="Courier New" charset="0"/>
                <a:ea typeface="Courier New" charset="0"/>
                <a:cs typeface="Courier New" charset="0"/>
              </a:rPr>
              <a:t>compound_str</a:t>
            </a:r>
            <a:r>
              <a:rPr lang="en-US" sz="1400" dirty="0">
                <a:latin typeface="Courier New" charset="0"/>
                <a:ea typeface="Courier New" charset="0"/>
                <a:cs typeface="Courier New" charset="0"/>
              </a:rPr>
              <a:t> = input("</a:t>
            </a:r>
            <a:r>
              <a:rPr lang="en-US" sz="1400" i="1" dirty="0">
                <a:latin typeface="Courier New" charset="0"/>
                <a:ea typeface="Courier New" charset="0"/>
                <a:cs typeface="Courier New" charset="0"/>
              </a:rPr>
              <a:t>Input a chemical compound, hyphenated, e.g. C-O2: </a:t>
            </a:r>
            <a:r>
              <a:rPr lang="en-US" sz="1400" dirty="0">
                <a:latin typeface="Courier New" charset="0"/>
                <a:ea typeface="Courier New" charset="0"/>
                <a:cs typeface="Courier New" charset="0"/>
              </a:rPr>
              <a:t>")</a:t>
            </a:r>
          </a:p>
          <a:p>
            <a:r>
              <a:rPr lang="en-US" sz="1400" dirty="0" err="1">
                <a:latin typeface="Courier New" charset="0"/>
                <a:ea typeface="Courier New" charset="0"/>
                <a:cs typeface="Courier New" charset="0"/>
              </a:rPr>
              <a:t>compound_list</a:t>
            </a:r>
            <a:r>
              <a:rPr lang="en-US" sz="1400" dirty="0">
                <a:latin typeface="Courier New" charset="0"/>
                <a:ea typeface="Courier New" charset="0"/>
                <a:cs typeface="Courier New" charset="0"/>
              </a:rPr>
              <a:t> = </a:t>
            </a:r>
            <a:r>
              <a:rPr lang="en-US" sz="1400" dirty="0" err="1">
                <a:latin typeface="Courier New" charset="0"/>
                <a:ea typeface="Courier New" charset="0"/>
                <a:cs typeface="Courier New" charset="0"/>
              </a:rPr>
              <a:t>compound_str.split</a:t>
            </a:r>
            <a:r>
              <a:rPr lang="en-US" sz="1400" dirty="0">
                <a:latin typeface="Courier New" charset="0"/>
                <a:ea typeface="Courier New" charset="0"/>
                <a:cs typeface="Courier New" charset="0"/>
              </a:rPr>
              <a:t>("-")</a:t>
            </a:r>
          </a:p>
          <a:p>
            <a:endParaRPr lang="en-US" sz="1400" dirty="0">
              <a:latin typeface="Courier New" charset="0"/>
              <a:ea typeface="Courier New" charset="0"/>
              <a:cs typeface="Courier New" charset="0"/>
            </a:endParaRPr>
          </a:p>
          <a:p>
            <a:r>
              <a:rPr lang="en-US" sz="1400" i="1" dirty="0">
                <a:solidFill>
                  <a:srgbClr val="92D050"/>
                </a:solidFill>
                <a:latin typeface="Courier New" charset="0"/>
                <a:ea typeface="Courier New" charset="0"/>
                <a:cs typeface="Courier New" charset="0"/>
              </a:rPr>
              <a:t># 4. Initialize atomic mass</a:t>
            </a:r>
          </a:p>
          <a:p>
            <a:r>
              <a:rPr lang="en-US" sz="1400" dirty="0" err="1">
                <a:latin typeface="Courier New" charset="0"/>
                <a:ea typeface="Courier New" charset="0"/>
                <a:cs typeface="Courier New" charset="0"/>
              </a:rPr>
              <a:t>mass_float</a:t>
            </a:r>
            <a:r>
              <a:rPr lang="en-US" sz="1400" dirty="0">
                <a:latin typeface="Courier New" charset="0"/>
                <a:ea typeface="Courier New" charset="0"/>
                <a:cs typeface="Courier New" charset="0"/>
              </a:rPr>
              <a:t> = 0.0</a:t>
            </a:r>
          </a:p>
          <a:p>
            <a:r>
              <a:rPr lang="en-US" sz="1400" b="1" dirty="0">
                <a:latin typeface="Courier New" charset="0"/>
                <a:ea typeface="Courier New" charset="0"/>
                <a:cs typeface="Courier New" charset="0"/>
              </a:rPr>
              <a:t>print</a:t>
            </a:r>
            <a:r>
              <a:rPr lang="en-US" sz="1400" dirty="0">
                <a:latin typeface="Courier New" charset="0"/>
                <a:ea typeface="Courier New" charset="0"/>
                <a:cs typeface="Courier New" charset="0"/>
              </a:rPr>
              <a:t>("</a:t>
            </a:r>
            <a:r>
              <a:rPr lang="en-US" sz="1400" i="1" dirty="0">
                <a:latin typeface="Courier New" charset="0"/>
                <a:ea typeface="Courier New" charset="0"/>
                <a:cs typeface="Courier New" charset="0"/>
              </a:rPr>
              <a:t>The compound is composed of: </a:t>
            </a:r>
            <a:r>
              <a:rPr lang="en-US" sz="1400" dirty="0">
                <a:latin typeface="Courier New" charset="0"/>
                <a:ea typeface="Courier New" charset="0"/>
                <a:cs typeface="Courier New" charset="0"/>
              </a:rPr>
              <a:t>", end=' ')</a:t>
            </a:r>
          </a:p>
          <a:p>
            <a:endParaRPr lang="en-US" sz="1400" dirty="0">
              <a:latin typeface="Courier New" charset="0"/>
              <a:ea typeface="Courier New" charset="0"/>
              <a:cs typeface="Courier New" charset="0"/>
            </a:endParaRPr>
          </a:p>
          <a:p>
            <a:r>
              <a:rPr lang="en-US" sz="1400" i="1" dirty="0">
                <a:latin typeface="Courier New" charset="0"/>
                <a:ea typeface="Courier New" charset="0"/>
                <a:cs typeface="Courier New" charset="0"/>
              </a:rPr>
              <a:t># 5. Parse compound list into symbol-quantity pairs, print name, and add mass</a:t>
            </a:r>
          </a:p>
          <a:p>
            <a:r>
              <a:rPr lang="en-US" sz="1400" b="1" dirty="0">
                <a:latin typeface="Courier New" charset="0"/>
                <a:ea typeface="Courier New" charset="0"/>
                <a:cs typeface="Courier New" charset="0"/>
              </a:rPr>
              <a:t>for</a:t>
            </a:r>
            <a:r>
              <a:rPr lang="en-US" sz="1400" dirty="0">
                <a:latin typeface="Courier New" charset="0"/>
                <a:ea typeface="Courier New" charset="0"/>
                <a:cs typeface="Courier New" charset="0"/>
              </a:rPr>
              <a:t> c in </a:t>
            </a:r>
            <a:r>
              <a:rPr lang="en-US" sz="1400" dirty="0" err="1">
                <a:latin typeface="Courier New" charset="0"/>
                <a:ea typeface="Courier New" charset="0"/>
                <a:cs typeface="Courier New" charset="0"/>
              </a:rPr>
              <a:t>compound_list</a:t>
            </a:r>
            <a:r>
              <a:rPr lang="en-US" sz="1400" dirty="0">
                <a:latin typeface="Courier New" charset="0"/>
                <a:ea typeface="Courier New" charset="0"/>
                <a:cs typeface="Courier New" charset="0"/>
              </a:rPr>
              <a:t>:</a:t>
            </a:r>
          </a:p>
          <a:p>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symbol_str</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quantity_int</a:t>
            </a:r>
            <a:r>
              <a:rPr lang="en-US" sz="1400" dirty="0">
                <a:latin typeface="Courier New" charset="0"/>
                <a:ea typeface="Courier New" charset="0"/>
                <a:cs typeface="Courier New" charset="0"/>
              </a:rPr>
              <a:t> = </a:t>
            </a:r>
            <a:r>
              <a:rPr lang="en-US" sz="1400" dirty="0" err="1">
                <a:latin typeface="Courier New" charset="0"/>
                <a:ea typeface="Courier New" charset="0"/>
                <a:cs typeface="Courier New" charset="0"/>
              </a:rPr>
              <a:t>parse_element</a:t>
            </a:r>
            <a:r>
              <a:rPr lang="en-US" sz="1400" dirty="0">
                <a:latin typeface="Courier New" charset="0"/>
                <a:ea typeface="Courier New" charset="0"/>
                <a:cs typeface="Courier New" charset="0"/>
              </a:rPr>
              <a:t>(c)</a:t>
            </a:r>
          </a:p>
          <a:p>
            <a:r>
              <a:rPr lang="en-US" sz="1400" dirty="0">
                <a:latin typeface="Courier New" charset="0"/>
                <a:ea typeface="Courier New" charset="0"/>
                <a:cs typeface="Courier New" charset="0"/>
              </a:rPr>
              <a:t>    </a:t>
            </a:r>
            <a:r>
              <a:rPr lang="en-US" sz="1400" b="1" dirty="0">
                <a:latin typeface="Courier New" charset="0"/>
                <a:ea typeface="Courier New" charset="0"/>
                <a:cs typeface="Courier New" charset="0"/>
              </a:rPr>
              <a:t>print</a:t>
            </a:r>
            <a:r>
              <a:rPr lang="en-US" sz="1400" dirty="0">
                <a:latin typeface="Courier New" charset="0"/>
                <a:ea typeface="Courier New" charset="0"/>
                <a:cs typeface="Courier New" charset="0"/>
              </a:rPr>
              <a:t>(</a:t>
            </a:r>
            <a:r>
              <a:rPr lang="en-US" sz="1400" dirty="0" err="1">
                <a:latin typeface="Courier New" charset="0"/>
                <a:ea typeface="Courier New" charset="0"/>
                <a:cs typeface="Courier New" charset="0"/>
              </a:rPr>
              <a:t>periodic_dict</a:t>
            </a:r>
            <a:r>
              <a:rPr lang="en-US" sz="1400" dirty="0">
                <a:latin typeface="Courier New" charset="0"/>
                <a:ea typeface="Courier New" charset="0"/>
                <a:cs typeface="Courier New" charset="0"/>
              </a:rPr>
              <a:t>[</a:t>
            </a:r>
            <a:r>
              <a:rPr lang="en-US" sz="1400" dirty="0" err="1">
                <a:latin typeface="Courier New" charset="0"/>
                <a:ea typeface="Courier New" charset="0"/>
                <a:cs typeface="Courier New" charset="0"/>
              </a:rPr>
              <a:t>symbol_str</a:t>
            </a:r>
            <a:r>
              <a:rPr lang="en-US" sz="1400" dirty="0">
                <a:latin typeface="Courier New" charset="0"/>
                <a:ea typeface="Courier New" charset="0"/>
                <a:cs typeface="Courier New" charset="0"/>
              </a:rPr>
              <a:t>][5], end=' ')  </a:t>
            </a:r>
            <a:r>
              <a:rPr lang="en-US" sz="1400" i="1" dirty="0">
                <a:solidFill>
                  <a:srgbClr val="92D050"/>
                </a:solidFill>
                <a:latin typeface="Courier New" charset="0"/>
                <a:ea typeface="Courier New" charset="0"/>
                <a:cs typeface="Courier New" charset="0"/>
              </a:rPr>
              <a:t># print element name</a:t>
            </a:r>
          </a:p>
          <a:p>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mass_float</a:t>
            </a:r>
            <a:r>
              <a:rPr lang="en-US" sz="1400" dirty="0">
                <a:latin typeface="Courier New" charset="0"/>
                <a:ea typeface="Courier New" charset="0"/>
                <a:cs typeface="Courier New" charset="0"/>
              </a:rPr>
              <a:t> = </a:t>
            </a:r>
            <a:r>
              <a:rPr lang="en-US" sz="1400" dirty="0" err="1">
                <a:latin typeface="Courier New" charset="0"/>
                <a:ea typeface="Courier New" charset="0"/>
                <a:cs typeface="Courier New" charset="0"/>
              </a:rPr>
              <a:t>mass_float</a:t>
            </a:r>
            <a:r>
              <a:rPr lang="en-US" sz="1400" dirty="0">
                <a:latin typeface="Courier New" charset="0"/>
                <a:ea typeface="Courier New" charset="0"/>
                <a:cs typeface="Courier New" charset="0"/>
              </a:rPr>
              <a:t> + </a:t>
            </a:r>
            <a:r>
              <a:rPr lang="en-US" sz="1400" dirty="0" err="1">
                <a:latin typeface="Courier New" charset="0"/>
                <a:ea typeface="Courier New" charset="0"/>
                <a:cs typeface="Courier New" charset="0"/>
              </a:rPr>
              <a:t>quantity_int</a:t>
            </a:r>
            <a:r>
              <a:rPr lang="en-US" sz="1400" dirty="0">
                <a:latin typeface="Courier New" charset="0"/>
                <a:ea typeface="Courier New" charset="0"/>
                <a:cs typeface="Courier New" charset="0"/>
              </a:rPr>
              <a:t> *\</a:t>
            </a:r>
          </a:p>
          <a:p>
            <a:r>
              <a:rPr lang="en-US" sz="1400" dirty="0">
                <a:latin typeface="Courier New" charset="0"/>
                <a:ea typeface="Courier New" charset="0"/>
                <a:cs typeface="Courier New" charset="0"/>
              </a:rPr>
              <a:t>                 float(</a:t>
            </a:r>
            <a:r>
              <a:rPr lang="en-US" sz="1400" dirty="0" err="1">
                <a:latin typeface="Courier New" charset="0"/>
                <a:ea typeface="Courier New" charset="0"/>
                <a:cs typeface="Courier New" charset="0"/>
              </a:rPr>
              <a:t>periodic_dict</a:t>
            </a:r>
            <a:r>
              <a:rPr lang="en-US" sz="1400" dirty="0">
                <a:latin typeface="Courier New" charset="0"/>
                <a:ea typeface="Courier New" charset="0"/>
                <a:cs typeface="Courier New" charset="0"/>
              </a:rPr>
              <a:t>[</a:t>
            </a:r>
            <a:r>
              <a:rPr lang="en-US" sz="1400" dirty="0" err="1">
                <a:latin typeface="Courier New" charset="0"/>
                <a:ea typeface="Courier New" charset="0"/>
                <a:cs typeface="Courier New" charset="0"/>
              </a:rPr>
              <a:t>symbol_str</a:t>
            </a:r>
            <a:r>
              <a:rPr lang="en-US" sz="1400" dirty="0">
                <a:latin typeface="Courier New" charset="0"/>
                <a:ea typeface="Courier New" charset="0"/>
                <a:cs typeface="Courier New" charset="0"/>
              </a:rPr>
              <a:t>][6]) </a:t>
            </a:r>
            <a:r>
              <a:rPr lang="en-US" sz="1400" i="1" dirty="0">
                <a:solidFill>
                  <a:srgbClr val="92D050"/>
                </a:solidFill>
                <a:latin typeface="Courier New" charset="0"/>
                <a:ea typeface="Courier New" charset="0"/>
                <a:cs typeface="Courier New" charset="0"/>
              </a:rPr>
              <a:t># add atomic mass</a:t>
            </a:r>
          </a:p>
          <a:p>
            <a:endParaRPr lang="en-US" sz="1400" dirty="0">
              <a:latin typeface="Courier New" charset="0"/>
              <a:ea typeface="Courier New" charset="0"/>
              <a:cs typeface="Courier New" charset="0"/>
            </a:endParaRPr>
          </a:p>
          <a:p>
            <a:r>
              <a:rPr lang="en-US" sz="1400" b="1" dirty="0">
                <a:latin typeface="Courier New" charset="0"/>
                <a:ea typeface="Courier New" charset="0"/>
                <a:cs typeface="Courier New" charset="0"/>
              </a:rPr>
              <a:t>print</a:t>
            </a:r>
            <a:r>
              <a:rPr lang="en-US" sz="1400" dirty="0">
                <a:latin typeface="Courier New" charset="0"/>
                <a:ea typeface="Courier New" charset="0"/>
                <a:cs typeface="Courier New" charset="0"/>
              </a:rPr>
              <a:t>("</a:t>
            </a:r>
            <a:r>
              <a:rPr lang="en-US" sz="1400" i="1" dirty="0">
                <a:latin typeface="Courier New" charset="0"/>
                <a:ea typeface="Courier New" charset="0"/>
                <a:cs typeface="Courier New" charset="0"/>
              </a:rPr>
              <a:t>\n\</a:t>
            </a:r>
            <a:r>
              <a:rPr lang="en-US" sz="1400" i="1" dirty="0" err="1">
                <a:latin typeface="Courier New" charset="0"/>
                <a:ea typeface="Courier New" charset="0"/>
                <a:cs typeface="Courier New" charset="0"/>
              </a:rPr>
              <a:t>nThe</a:t>
            </a:r>
            <a:r>
              <a:rPr lang="en-US" sz="1400" i="1" dirty="0">
                <a:latin typeface="Courier New" charset="0"/>
                <a:ea typeface="Courier New" charset="0"/>
                <a:cs typeface="Courier New" charset="0"/>
              </a:rPr>
              <a:t> atomic mass of the compound is</a:t>
            </a:r>
            <a:r>
              <a:rPr lang="en-US" sz="1400" dirty="0">
                <a:latin typeface="Courier New" charset="0"/>
                <a:ea typeface="Courier New" charset="0"/>
                <a:cs typeface="Courier New" charset="0"/>
              </a:rPr>
              <a:t>", </a:t>
            </a:r>
            <a:r>
              <a:rPr lang="en-US" sz="1400" dirty="0" err="1">
                <a:latin typeface="Courier New" charset="0"/>
                <a:ea typeface="Courier New" charset="0"/>
                <a:cs typeface="Courier New" charset="0"/>
              </a:rPr>
              <a:t>mass_float</a:t>
            </a:r>
            <a:r>
              <a:rPr lang="en-US" sz="1400" dirty="0">
                <a:latin typeface="Courier New" charset="0"/>
                <a:ea typeface="Courier New" charset="0"/>
                <a:cs typeface="Courier New" charset="0"/>
              </a:rPr>
              <a:t>)</a:t>
            </a:r>
          </a:p>
          <a:p>
            <a:endParaRPr lang="en-US" sz="1400" dirty="0">
              <a:latin typeface="Courier New" charset="0"/>
              <a:ea typeface="Courier New" charset="0"/>
              <a:cs typeface="Courier New" charset="0"/>
            </a:endParaRPr>
          </a:p>
          <a:p>
            <a:r>
              <a:rPr lang="en-US" sz="1400" dirty="0" err="1">
                <a:latin typeface="Courier New" charset="0"/>
                <a:ea typeface="Courier New" charset="0"/>
                <a:cs typeface="Courier New" charset="0"/>
              </a:rPr>
              <a:t>periodic_file.close</a:t>
            </a:r>
            <a:r>
              <a:rPr lang="en-US" sz="1400" dirty="0">
                <a:latin typeface="Courier New" charset="0"/>
                <a:ea typeface="Courier New" charset="0"/>
                <a:cs typeface="Courier New" charset="0"/>
              </a:rPr>
              <a:t>()</a:t>
            </a:r>
            <a:endParaRPr lang="en-US" sz="1400" dirty="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330856408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685800" y="609600"/>
            <a:ext cx="7772400" cy="1143000"/>
          </a:xfrm>
        </p:spPr>
        <p:txBody>
          <a:bodyPr/>
          <a:lstStyle/>
          <a:p>
            <a:pPr eaLnBrk="1" hangingPunct="1"/>
            <a:r>
              <a:rPr lang="en-US" dirty="0">
                <a:ea typeface="ＭＳ Ｐゴシック" pitchFamily="-109" charset="-128"/>
                <a:cs typeface="ＭＳ Ｐゴシック" pitchFamily="-109" charset="-128"/>
              </a:rPr>
              <a:t>Syntax (</a:t>
            </a:r>
            <a:r>
              <a:rPr lang="en-US" dirty="0" err="1">
                <a:solidFill>
                  <a:srgbClr val="FF0000"/>
                </a:solidFill>
                <a:ea typeface="ＭＳ Ｐゴシック" pitchFamily="-109" charset="-128"/>
                <a:cs typeface="ＭＳ Ｐゴシック" pitchFamily="-109" charset="-128"/>
              </a:rPr>
              <a:t>málskipan</a:t>
            </a:r>
            <a:r>
              <a:rPr lang="en-US" dirty="0">
                <a:ea typeface="ＭＳ Ｐゴシック" pitchFamily="-109" charset="-128"/>
                <a:cs typeface="ＭＳ Ｐゴシック" pitchFamily="-109" charset="-128"/>
              </a:rPr>
              <a:t>)</a:t>
            </a:r>
          </a:p>
        </p:txBody>
      </p:sp>
      <p:sp>
        <p:nvSpPr>
          <p:cNvPr id="4099" name="Rectangle 3"/>
          <p:cNvSpPr>
            <a:spLocks noGrp="1" noChangeArrowheads="1"/>
          </p:cNvSpPr>
          <p:nvPr>
            <p:ph idx="1"/>
          </p:nvPr>
        </p:nvSpPr>
        <p:spPr>
          <a:xfrm>
            <a:off x="685800" y="1981200"/>
            <a:ext cx="7924800" cy="4114800"/>
          </a:xfrm>
        </p:spPr>
        <p:txBody>
          <a:bodyPr/>
          <a:lstStyle/>
          <a:p>
            <a:pPr eaLnBrk="1" hangingPunct="1"/>
            <a:r>
              <a:rPr lang="en-US">
                <a:ea typeface="ＭＳ Ｐゴシック" pitchFamily="-109" charset="-128"/>
                <a:cs typeface="ＭＳ Ｐゴシック" pitchFamily="-109" charset="-128"/>
              </a:rPr>
              <a:t>Lexical components.</a:t>
            </a:r>
          </a:p>
          <a:p>
            <a:pPr eaLnBrk="1" hangingPunct="1"/>
            <a:r>
              <a:rPr lang="en-US">
                <a:ea typeface="ＭＳ Ｐゴシック" pitchFamily="-109" charset="-128"/>
                <a:cs typeface="ＭＳ Ｐゴシック" pitchFamily="-109" charset="-128"/>
              </a:rPr>
              <a:t>A Python program is:.</a:t>
            </a:r>
          </a:p>
          <a:p>
            <a:pPr lvl="1" eaLnBrk="1" hangingPunct="1"/>
            <a:r>
              <a:rPr lang="en-US"/>
              <a:t>A module (perhaps more than one)</a:t>
            </a:r>
          </a:p>
          <a:p>
            <a:pPr lvl="1" eaLnBrk="1" hangingPunct="1"/>
            <a:r>
              <a:rPr lang="en-US"/>
              <a:t>Each module has python statements</a:t>
            </a:r>
          </a:p>
          <a:p>
            <a:pPr lvl="1" eaLnBrk="1" hangingPunct="1"/>
            <a:r>
              <a:rPr lang="en-US"/>
              <a:t>Each statement has expressions </a:t>
            </a:r>
          </a:p>
        </p:txBody>
      </p:sp>
    </p:spTree>
    <p:extLst>
      <p:ext uri="{BB962C8B-B14F-4D97-AF65-F5344CB8AC3E}">
        <p14:creationId xmlns:p14="http://schemas.microsoft.com/office/powerpoint/2010/main" val="3738300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099">
                                            <p:txEl>
                                              <p:pRg st="0" end="0"/>
                                            </p:txEl>
                                          </p:spTgt>
                                        </p:tgtEl>
                                        <p:attrNameLst>
                                          <p:attrName>style.visibility</p:attrName>
                                        </p:attrNameLst>
                                      </p:cBhvr>
                                      <p:to>
                                        <p:strVal val="visible"/>
                                      </p:to>
                                    </p:set>
                                    <p:anim calcmode="lin" valueType="num">
                                      <p:cBhvr additive="base">
                                        <p:cTn id="7" dur="500" fill="hold"/>
                                        <p:tgtEl>
                                          <p:spTgt spid="4099">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099">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099">
                                            <p:txEl>
                                              <p:pRg st="1" end="1"/>
                                            </p:txEl>
                                          </p:spTgt>
                                        </p:tgtEl>
                                        <p:attrNameLst>
                                          <p:attrName>style.visibility</p:attrName>
                                        </p:attrNameLst>
                                      </p:cBhvr>
                                      <p:to>
                                        <p:strVal val="visible"/>
                                      </p:to>
                                    </p:set>
                                    <p:anim calcmode="lin" valueType="num">
                                      <p:cBhvr additive="base">
                                        <p:cTn id="13" dur="500" fill="hold"/>
                                        <p:tgtEl>
                                          <p:spTgt spid="4099">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099">
                                            <p:txEl>
                                              <p:pRg st="1" end="1"/>
                                            </p:txEl>
                                          </p:spTgt>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4099">
                                            <p:txEl>
                                              <p:pRg st="2" end="2"/>
                                            </p:txEl>
                                          </p:spTgt>
                                        </p:tgtEl>
                                        <p:attrNameLst>
                                          <p:attrName>style.visibility</p:attrName>
                                        </p:attrNameLst>
                                      </p:cBhvr>
                                      <p:to>
                                        <p:strVal val="visible"/>
                                      </p:to>
                                    </p:set>
                                    <p:anim calcmode="lin" valueType="num">
                                      <p:cBhvr additive="base">
                                        <p:cTn id="17" dur="500" fill="hold"/>
                                        <p:tgtEl>
                                          <p:spTgt spid="4099">
                                            <p:txEl>
                                              <p:pRg st="2" end="2"/>
                                            </p:tx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4099">
                                            <p:txEl>
                                              <p:pRg st="2" end="2"/>
                                            </p:txEl>
                                          </p:spTgt>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4099">
                                            <p:txEl>
                                              <p:pRg st="3" end="3"/>
                                            </p:txEl>
                                          </p:spTgt>
                                        </p:tgtEl>
                                        <p:attrNameLst>
                                          <p:attrName>style.visibility</p:attrName>
                                        </p:attrNameLst>
                                      </p:cBhvr>
                                      <p:to>
                                        <p:strVal val="visible"/>
                                      </p:to>
                                    </p:set>
                                    <p:anim calcmode="lin" valueType="num">
                                      <p:cBhvr additive="base">
                                        <p:cTn id="21" dur="500" fill="hold"/>
                                        <p:tgtEl>
                                          <p:spTgt spid="4099">
                                            <p:txEl>
                                              <p:pRg st="3" end="3"/>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4099">
                                            <p:txEl>
                                              <p:pRg st="3" end="3"/>
                                            </p:txEl>
                                          </p:spTgt>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4099">
                                            <p:txEl>
                                              <p:pRg st="4" end="4"/>
                                            </p:txEl>
                                          </p:spTgt>
                                        </p:tgtEl>
                                        <p:attrNameLst>
                                          <p:attrName>style.visibility</p:attrName>
                                        </p:attrNameLst>
                                      </p:cBhvr>
                                      <p:to>
                                        <p:strVal val="visible"/>
                                      </p:to>
                                    </p:set>
                                    <p:anim calcmode="lin" valueType="num">
                                      <p:cBhvr additive="base">
                                        <p:cTn id="25" dur="500" fill="hold"/>
                                        <p:tgtEl>
                                          <p:spTgt spid="4099">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4099">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9" grpId="0" build="p" autoUpdateAnimBg="0"/>
    </p:bldLst>
  </p:timing>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Sets (</a:t>
            </a:r>
            <a:r>
              <a:rPr lang="en-US" dirty="0" err="1">
                <a:solidFill>
                  <a:srgbClr val="FF0000"/>
                </a:solidFill>
              </a:rPr>
              <a:t>mengi</a:t>
            </a:r>
            <a:r>
              <a:rPr lang="en-US" dirty="0"/>
              <a:t>)</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13491581"/>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lang="en-US"/>
              <a:t>Sets, as in Mathematical Sets</a:t>
            </a:r>
          </a:p>
        </p:txBody>
      </p:sp>
      <p:sp>
        <p:nvSpPr>
          <p:cNvPr id="51204" name="Rectangle 3"/>
          <p:cNvSpPr>
            <a:spLocks noGrp="1" noChangeArrowheads="1"/>
          </p:cNvSpPr>
          <p:nvPr>
            <p:ph idx="1"/>
          </p:nvPr>
        </p:nvSpPr>
        <p:spPr/>
        <p:txBody>
          <a:bodyPr/>
          <a:lstStyle/>
          <a:p>
            <a:r>
              <a:rPr lang="en-US"/>
              <a:t>in mathematics, a set is a collection of objects, potentially of many different types</a:t>
            </a:r>
          </a:p>
          <a:p>
            <a:r>
              <a:rPr lang="en-US"/>
              <a:t>in a set, no two elements are identical. That is, a set consists of elements each of which is unique compared to the other elements</a:t>
            </a:r>
          </a:p>
          <a:p>
            <a:r>
              <a:rPr lang="en-US"/>
              <a:t>there is no order to the elements of a set</a:t>
            </a:r>
          </a:p>
          <a:p>
            <a:r>
              <a:rPr lang="en-US"/>
              <a:t>a set with no elements is the empty set</a:t>
            </a:r>
          </a:p>
        </p:txBody>
      </p:sp>
    </p:spTree>
    <p:extLst>
      <p:ext uri="{BB962C8B-B14F-4D97-AF65-F5344CB8AC3E}">
        <p14:creationId xmlns:p14="http://schemas.microsoft.com/office/powerpoint/2010/main" val="244891869"/>
      </p:ext>
    </p:extLst>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Creating a set</a:t>
            </a:r>
          </a:p>
        </p:txBody>
      </p:sp>
      <p:sp>
        <p:nvSpPr>
          <p:cNvPr id="53252" name="Rectangle 3"/>
          <p:cNvSpPr>
            <a:spLocks noGrp="1" noChangeArrowheads="1"/>
          </p:cNvSpPr>
          <p:nvPr>
            <p:ph idx="1"/>
          </p:nvPr>
        </p:nvSpPr>
        <p:spPr>
          <a:xfrm>
            <a:off x="457200" y="1143000"/>
            <a:ext cx="8229600" cy="4983163"/>
          </a:xfrm>
        </p:spPr>
        <p:txBody>
          <a:bodyPr/>
          <a:lstStyle/>
          <a:p>
            <a:pPr marL="0" indent="0">
              <a:lnSpc>
                <a:spcPct val="90000"/>
              </a:lnSpc>
              <a:buNone/>
            </a:pPr>
            <a:r>
              <a:rPr lang="en-US" sz="3600" dirty="0">
                <a:ea typeface="Courier New" pitchFamily="-107" charset="0"/>
                <a:cs typeface="Courier New" pitchFamily="-107" charset="0"/>
              </a:rPr>
              <a:t>Set can be created in one of two ways:</a:t>
            </a:r>
          </a:p>
          <a:p>
            <a:pPr>
              <a:lnSpc>
                <a:spcPct val="90000"/>
              </a:lnSpc>
            </a:pPr>
            <a:r>
              <a:rPr lang="en-US" sz="3600" dirty="0">
                <a:ea typeface="Courier New" pitchFamily="-107" charset="0"/>
                <a:cs typeface="Courier New" pitchFamily="-107" charset="0"/>
              </a:rPr>
              <a:t>constructor: </a:t>
            </a:r>
            <a:r>
              <a:rPr lang="en-US" sz="3600" dirty="0">
                <a:solidFill>
                  <a:srgbClr val="660066"/>
                </a:solidFill>
                <a:latin typeface="Courier New"/>
                <a:ea typeface="Courier New" pitchFamily="-107" charset="0"/>
                <a:cs typeface="Courier New"/>
              </a:rPr>
              <a:t>set(</a:t>
            </a:r>
            <a:r>
              <a:rPr lang="en-US" sz="3600" dirty="0" err="1">
                <a:solidFill>
                  <a:srgbClr val="660066"/>
                </a:solidFill>
                <a:latin typeface="Courier New"/>
                <a:ea typeface="Courier New" pitchFamily="-107" charset="0"/>
                <a:cs typeface="Courier New"/>
              </a:rPr>
              <a:t>iterable</a:t>
            </a:r>
            <a:r>
              <a:rPr lang="en-US" sz="3600" dirty="0">
                <a:solidFill>
                  <a:srgbClr val="660066"/>
                </a:solidFill>
                <a:latin typeface="Courier New"/>
                <a:ea typeface="Courier New" pitchFamily="-107" charset="0"/>
                <a:cs typeface="Courier New"/>
              </a:rPr>
              <a:t>) </a:t>
            </a:r>
            <a:r>
              <a:rPr lang="en-US" sz="3600" dirty="0">
                <a:ea typeface="Courier New" pitchFamily="-107" charset="0"/>
                <a:cs typeface="Courier New" pitchFamily="-107" charset="0"/>
              </a:rPr>
              <a:t>where the argument is </a:t>
            </a:r>
            <a:r>
              <a:rPr lang="en-US" sz="3600" dirty="0" err="1">
                <a:ea typeface="Courier New" pitchFamily="-107" charset="0"/>
                <a:cs typeface="Courier New" pitchFamily="-107" charset="0"/>
              </a:rPr>
              <a:t>iterable</a:t>
            </a:r>
            <a:endParaRPr lang="en-US" sz="3600" dirty="0">
              <a:ea typeface="Courier New" pitchFamily="-107" charset="0"/>
              <a:cs typeface="Courier New" pitchFamily="-107" charset="0"/>
            </a:endParaRPr>
          </a:p>
          <a:p>
            <a:pPr marL="0" indent="0">
              <a:lnSpc>
                <a:spcPct val="90000"/>
              </a:lnSpc>
              <a:buNone/>
            </a:pPr>
            <a:r>
              <a:rPr lang="en-US" dirty="0">
                <a:solidFill>
                  <a:srgbClr val="660066"/>
                </a:solidFill>
                <a:latin typeface="Courier New"/>
                <a:ea typeface="Courier New" pitchFamily="-107" charset="0"/>
                <a:cs typeface="Courier New"/>
              </a:rPr>
              <a:t>	</a:t>
            </a:r>
            <a:r>
              <a:rPr lang="en-US" dirty="0" err="1">
                <a:solidFill>
                  <a:srgbClr val="660066"/>
                </a:solidFill>
                <a:latin typeface="Courier New"/>
                <a:ea typeface="Courier New" pitchFamily="-107" charset="0"/>
                <a:cs typeface="Courier New"/>
              </a:rPr>
              <a:t>my_set</a:t>
            </a:r>
            <a:r>
              <a:rPr lang="en-US" dirty="0">
                <a:solidFill>
                  <a:srgbClr val="660066"/>
                </a:solidFill>
                <a:latin typeface="Courier New"/>
                <a:ea typeface="Courier New" pitchFamily="-107" charset="0"/>
                <a:cs typeface="Courier New"/>
              </a:rPr>
              <a:t> = set('</a:t>
            </a:r>
            <a:r>
              <a:rPr lang="en-US" dirty="0" err="1">
                <a:solidFill>
                  <a:srgbClr val="660066"/>
                </a:solidFill>
                <a:latin typeface="Courier New"/>
                <a:ea typeface="Courier New" pitchFamily="-107" charset="0"/>
                <a:cs typeface="Courier New"/>
              </a:rPr>
              <a:t>abc</a:t>
            </a:r>
            <a:r>
              <a:rPr lang="en-US" dirty="0">
                <a:solidFill>
                  <a:srgbClr val="660066"/>
                </a:solidFill>
                <a:latin typeface="Courier New"/>
                <a:ea typeface="Courier New" pitchFamily="-107" charset="0"/>
                <a:cs typeface="Courier New"/>
              </a:rPr>
              <a:t>') </a:t>
            </a:r>
          </a:p>
          <a:p>
            <a:pPr marL="0" indent="0">
              <a:lnSpc>
                <a:spcPct val="90000"/>
              </a:lnSpc>
              <a:buNone/>
            </a:pPr>
            <a:r>
              <a:rPr lang="en-US" dirty="0">
                <a:solidFill>
                  <a:srgbClr val="660066"/>
                </a:solidFill>
                <a:latin typeface="Courier New"/>
                <a:ea typeface="Courier New" pitchFamily="-107" charset="0"/>
                <a:cs typeface="Courier New"/>
                <a:sym typeface="Wingdings"/>
              </a:rPr>
              <a:t>	</a:t>
            </a:r>
            <a:r>
              <a:rPr lang="en-US" dirty="0" err="1">
                <a:solidFill>
                  <a:srgbClr val="660066"/>
                </a:solidFill>
                <a:latin typeface="Courier New"/>
                <a:ea typeface="Courier New" pitchFamily="-107" charset="0"/>
                <a:cs typeface="Courier New"/>
                <a:sym typeface="Wingdings"/>
              </a:rPr>
              <a:t>my_set</a:t>
            </a:r>
            <a:r>
              <a:rPr lang="en-US" dirty="0">
                <a:solidFill>
                  <a:srgbClr val="660066"/>
                </a:solidFill>
                <a:latin typeface="Courier New"/>
                <a:ea typeface="Courier New" pitchFamily="-107" charset="0"/>
                <a:cs typeface="Courier New"/>
                <a:sym typeface="Wingdings"/>
              </a:rPr>
              <a:t>  {'a', 'b', 'c'}</a:t>
            </a:r>
            <a:endParaRPr lang="en-US" dirty="0">
              <a:solidFill>
                <a:srgbClr val="660066"/>
              </a:solidFill>
              <a:latin typeface="Courier New"/>
              <a:ea typeface="Courier New" pitchFamily="-107" charset="0"/>
              <a:cs typeface="Courier New"/>
            </a:endParaRPr>
          </a:p>
          <a:p>
            <a:pPr>
              <a:lnSpc>
                <a:spcPct val="90000"/>
              </a:lnSpc>
            </a:pPr>
            <a:r>
              <a:rPr lang="en-US" sz="3600" dirty="0">
                <a:ea typeface="Courier New" pitchFamily="-107" charset="0"/>
                <a:cs typeface="Courier New" pitchFamily="-107" charset="0"/>
              </a:rPr>
              <a:t>shortcut: </a:t>
            </a:r>
            <a:r>
              <a:rPr lang="en-US" sz="3600" dirty="0">
                <a:solidFill>
                  <a:srgbClr val="660066"/>
                </a:solidFill>
                <a:latin typeface="Courier New"/>
                <a:ea typeface="Courier New" pitchFamily="-107" charset="0"/>
                <a:cs typeface="Courier New"/>
              </a:rPr>
              <a:t>{}</a:t>
            </a:r>
            <a:r>
              <a:rPr lang="en-US" sz="3600" dirty="0">
                <a:ea typeface="Courier New" pitchFamily="-107" charset="0"/>
                <a:cs typeface="Courier New" pitchFamily="-107" charset="0"/>
              </a:rPr>
              <a:t>, braces where the elements have no colons (to distinguish them from </a:t>
            </a:r>
            <a:r>
              <a:rPr lang="en-US" sz="3600" dirty="0" err="1">
                <a:ea typeface="Courier New" pitchFamily="-107" charset="0"/>
                <a:cs typeface="Courier New" pitchFamily="-107" charset="0"/>
              </a:rPr>
              <a:t>dicts</a:t>
            </a:r>
            <a:r>
              <a:rPr lang="en-US" sz="3600" dirty="0">
                <a:ea typeface="Courier New" pitchFamily="-107" charset="0"/>
                <a:cs typeface="Courier New" pitchFamily="-107" charset="0"/>
              </a:rPr>
              <a:t>)</a:t>
            </a:r>
          </a:p>
          <a:p>
            <a:pPr marL="0" indent="0">
              <a:lnSpc>
                <a:spcPct val="90000"/>
              </a:lnSpc>
              <a:buNone/>
            </a:pPr>
            <a:r>
              <a:rPr lang="en-US" dirty="0">
                <a:solidFill>
                  <a:srgbClr val="660066"/>
                </a:solidFill>
                <a:latin typeface="Courier New"/>
                <a:ea typeface="Courier New" pitchFamily="-107" charset="0"/>
                <a:cs typeface="Courier New"/>
              </a:rPr>
              <a:t>	</a:t>
            </a:r>
            <a:r>
              <a:rPr lang="en-US" dirty="0" err="1">
                <a:solidFill>
                  <a:srgbClr val="660066"/>
                </a:solidFill>
                <a:latin typeface="Courier New"/>
                <a:ea typeface="Courier New" pitchFamily="-107" charset="0"/>
                <a:cs typeface="Courier New"/>
              </a:rPr>
              <a:t>my_set</a:t>
            </a:r>
            <a:r>
              <a:rPr lang="en-US" dirty="0">
                <a:solidFill>
                  <a:srgbClr val="660066"/>
                </a:solidFill>
                <a:latin typeface="Courier New"/>
                <a:ea typeface="Courier New" pitchFamily="-107" charset="0"/>
                <a:cs typeface="Courier New"/>
              </a:rPr>
              <a:t> = {'a', '</a:t>
            </a:r>
            <a:r>
              <a:rPr lang="en-US" dirty="0" err="1">
                <a:solidFill>
                  <a:srgbClr val="660066"/>
                </a:solidFill>
                <a:latin typeface="Courier New"/>
                <a:ea typeface="Courier New" pitchFamily="-107" charset="0"/>
                <a:cs typeface="Courier New"/>
              </a:rPr>
              <a:t>b','c</a:t>
            </a:r>
            <a:r>
              <a:rPr lang="en-US" dirty="0">
                <a:solidFill>
                  <a:srgbClr val="660066"/>
                </a:solidFill>
                <a:latin typeface="Courier New"/>
                <a:ea typeface="Courier New" pitchFamily="-107" charset="0"/>
                <a:cs typeface="Courier New"/>
              </a:rPr>
              <a:t>'}</a:t>
            </a:r>
          </a:p>
        </p:txBody>
      </p:sp>
    </p:spTree>
    <p:extLst>
      <p:ext uri="{BB962C8B-B14F-4D97-AF65-F5344CB8AC3E}">
        <p14:creationId xmlns:p14="http://schemas.microsoft.com/office/powerpoint/2010/main" val="3002542697"/>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Diverse elements</a:t>
            </a:r>
          </a:p>
        </p:txBody>
      </p:sp>
      <p:sp>
        <p:nvSpPr>
          <p:cNvPr id="55300" name="Rectangle 3"/>
          <p:cNvSpPr>
            <a:spLocks noGrp="1" noChangeArrowheads="1"/>
          </p:cNvSpPr>
          <p:nvPr>
            <p:ph idx="1"/>
          </p:nvPr>
        </p:nvSpPr>
        <p:spPr>
          <a:xfrm>
            <a:off x="457200" y="1981200"/>
            <a:ext cx="8534400" cy="3886200"/>
          </a:xfrm>
        </p:spPr>
        <p:txBody>
          <a:bodyPr/>
          <a:lstStyle/>
          <a:p>
            <a:pPr eaLnBrk="1" hangingPunct="1"/>
            <a:r>
              <a:rPr lang="en-US" dirty="0">
                <a:ea typeface="ＭＳ Ｐゴシック" pitchFamily="-107" charset="-128"/>
                <a:cs typeface="ＭＳ Ｐゴシック" pitchFamily="-107" charset="-128"/>
              </a:rPr>
              <a:t>A set can consist of a mixture of different types of elements</a:t>
            </a:r>
          </a:p>
          <a:p>
            <a:pPr eaLnBrk="1" hangingPunct="1">
              <a:buFont typeface="Wingdings" pitchFamily="-107" charset="2"/>
              <a:buNone/>
            </a:pPr>
            <a:r>
              <a:rPr lang="en-US" dirty="0" err="1">
                <a:latin typeface="Courier New" pitchFamily="-107" charset="0"/>
                <a:ea typeface="Courier New" pitchFamily="-107" charset="0"/>
                <a:cs typeface="Courier New" pitchFamily="-107" charset="0"/>
              </a:rPr>
              <a:t>my_set</a:t>
            </a:r>
            <a:r>
              <a:rPr lang="en-US" dirty="0">
                <a:latin typeface="Courier New" pitchFamily="-107" charset="0"/>
                <a:ea typeface="Courier New" pitchFamily="-107" charset="0"/>
                <a:cs typeface="Courier New" pitchFamily="-107" charset="0"/>
              </a:rPr>
              <a:t> = {</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a</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,1,3.14159,True}</a:t>
            </a:r>
          </a:p>
          <a:p>
            <a:pPr eaLnBrk="1" hangingPunct="1"/>
            <a:r>
              <a:rPr lang="en-US" dirty="0">
                <a:ea typeface="ＭＳ Ｐゴシック" pitchFamily="-107" charset="-128"/>
                <a:cs typeface="ＭＳ Ｐゴシック" pitchFamily="-107" charset="-128"/>
              </a:rPr>
              <a:t>as long as the single argument can be iterated through, you can make a set of it</a:t>
            </a:r>
          </a:p>
          <a:p>
            <a:pPr eaLnBrk="1" hangingPunct="1">
              <a:buFont typeface="Wingdings" pitchFamily="-107" charset="2"/>
              <a:buNone/>
            </a:pPr>
            <a:endParaRPr lang="en-US" dirty="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603309467"/>
      </p:ext>
    </p:extLst>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no duplicates</a:t>
            </a:r>
          </a:p>
        </p:txBody>
      </p:sp>
      <p:sp>
        <p:nvSpPr>
          <p:cNvPr id="57348" name="Rectangle 3"/>
          <p:cNvSpPr>
            <a:spLocks noGrp="1" noChangeArrowheads="1"/>
          </p:cNvSpPr>
          <p:nvPr>
            <p:ph idx="1"/>
          </p:nvPr>
        </p:nvSpPr>
        <p:spPr/>
        <p:txBody>
          <a:bodyPr/>
          <a:lstStyle/>
          <a:p>
            <a:pPr eaLnBrk="1" hangingPunct="1"/>
            <a:r>
              <a:rPr lang="en-US" dirty="0">
                <a:ea typeface="ＭＳ Ｐゴシック" pitchFamily="-107" charset="-128"/>
                <a:cs typeface="ＭＳ Ｐゴシック" pitchFamily="-107" charset="-128"/>
              </a:rPr>
              <a:t>duplicates are automatically removed</a:t>
            </a:r>
          </a:p>
          <a:p>
            <a:pPr eaLnBrk="1" hangingPunct="1"/>
            <a:endParaRPr lang="en-US" dirty="0">
              <a:ea typeface="ＭＳ Ｐゴシック" pitchFamily="-107" charset="-128"/>
              <a:cs typeface="ＭＳ Ｐゴシック" pitchFamily="-107" charset="-128"/>
            </a:endParaRPr>
          </a:p>
          <a:p>
            <a:pPr eaLnBrk="1" hangingPunct="1">
              <a:buFont typeface="Wingdings" pitchFamily="-107" charset="2"/>
              <a:buNone/>
            </a:pPr>
            <a:r>
              <a:rPr lang="en-US" dirty="0" err="1">
                <a:latin typeface="Courier New" pitchFamily="-107" charset="0"/>
                <a:ea typeface="Courier New" pitchFamily="-107" charset="0"/>
                <a:cs typeface="Courier New" pitchFamily="-107" charset="0"/>
              </a:rPr>
              <a:t>my_set</a:t>
            </a:r>
            <a:r>
              <a:rPr lang="en-US" dirty="0">
                <a:latin typeface="Courier New" pitchFamily="-107" charset="0"/>
                <a:ea typeface="Courier New" pitchFamily="-107" charset="0"/>
                <a:cs typeface="Courier New" pitchFamily="-107" charset="0"/>
              </a:rPr>
              <a:t> = set("</a:t>
            </a:r>
            <a:r>
              <a:rPr lang="en-US" dirty="0" err="1">
                <a:latin typeface="Courier New" pitchFamily="-107" charset="0"/>
                <a:ea typeface="Courier New" pitchFamily="-107" charset="0"/>
                <a:cs typeface="Courier New" pitchFamily="-107" charset="0"/>
              </a:rPr>
              <a:t>aabbccdd</a:t>
            </a:r>
            <a:r>
              <a:rPr lang="en-US" dirty="0">
                <a:latin typeface="Courier New" pitchFamily="-107" charset="0"/>
                <a:ea typeface="Courier New" pitchFamily="-107" charset="0"/>
                <a:cs typeface="Courier New" pitchFamily="-107" charset="0"/>
              </a:rPr>
              <a:t>")</a:t>
            </a:r>
          </a:p>
          <a:p>
            <a:pPr eaLnBrk="1" hangingPunct="1">
              <a:buFont typeface="Wingdings" pitchFamily="-107" charset="2"/>
              <a:buNone/>
            </a:pPr>
            <a:r>
              <a:rPr lang="en-US" dirty="0">
                <a:latin typeface="Courier New" pitchFamily="-107" charset="0"/>
                <a:ea typeface="Courier New" pitchFamily="-107" charset="0"/>
                <a:cs typeface="Courier New" pitchFamily="-107" charset="0"/>
              </a:rPr>
              <a:t>print(</a:t>
            </a:r>
            <a:r>
              <a:rPr lang="en-US" dirty="0" err="1">
                <a:latin typeface="Courier New" pitchFamily="-107" charset="0"/>
                <a:ea typeface="Courier New" pitchFamily="-107" charset="0"/>
                <a:cs typeface="Courier New" pitchFamily="-107" charset="0"/>
              </a:rPr>
              <a:t>my_set</a:t>
            </a:r>
            <a:r>
              <a:rPr lang="en-US" dirty="0">
                <a:latin typeface="Courier New" pitchFamily="-107" charset="0"/>
                <a:ea typeface="Courier New" pitchFamily="-107" charset="0"/>
                <a:cs typeface="Courier New" pitchFamily="-107" charset="0"/>
              </a:rPr>
              <a:t>)	</a:t>
            </a:r>
          </a:p>
          <a:p>
            <a:pPr eaLnBrk="1" hangingPunct="1">
              <a:buFont typeface="Wingdings" pitchFamily="-107" charset="2"/>
              <a:buNone/>
            </a:pPr>
            <a:r>
              <a:rPr lang="en-US" dirty="0">
                <a:latin typeface="Courier New" pitchFamily="-107" charset="0"/>
                <a:ea typeface="Courier New" pitchFamily="-107" charset="0"/>
                <a:cs typeface="Courier New" pitchFamily="-107" charset="0"/>
                <a:sym typeface="Wingdings"/>
              </a:rPr>
              <a:t>	 </a:t>
            </a:r>
            <a:r>
              <a:rPr lang="da-DK" dirty="0">
                <a:latin typeface="Courier New" pitchFamily="-107" charset="0"/>
                <a:ea typeface="Courier New" pitchFamily="-107" charset="0"/>
                <a:cs typeface="Courier New" pitchFamily="-107" charset="0"/>
              </a:rPr>
              <a:t>{</a:t>
            </a:r>
            <a:r>
              <a:rPr lang="fr-FR" dirty="0">
                <a:latin typeface="Courier New" pitchFamily="-107" charset="0"/>
                <a:ea typeface="Courier New" pitchFamily="-107" charset="0"/>
                <a:cs typeface="Courier New" pitchFamily="-107" charset="0"/>
              </a:rPr>
              <a:t>'</a:t>
            </a:r>
            <a:r>
              <a:rPr lang="da-DK" dirty="0">
                <a:latin typeface="Courier New" pitchFamily="-107" charset="0"/>
                <a:ea typeface="Courier New" pitchFamily="-107" charset="0"/>
                <a:cs typeface="Courier New" pitchFamily="-107" charset="0"/>
              </a:rPr>
              <a:t>a</a:t>
            </a:r>
            <a:r>
              <a:rPr lang="fr-FR" dirty="0">
                <a:latin typeface="Courier New" pitchFamily="-107" charset="0"/>
                <a:ea typeface="Courier New" pitchFamily="-107" charset="0"/>
                <a:cs typeface="Courier New" pitchFamily="-107" charset="0"/>
              </a:rPr>
              <a:t>'</a:t>
            </a:r>
            <a:r>
              <a:rPr lang="da-DK" dirty="0">
                <a:latin typeface="Courier New" pitchFamily="-107" charset="0"/>
                <a:ea typeface="Courier New" pitchFamily="-107" charset="0"/>
                <a:cs typeface="Courier New" pitchFamily="-107" charset="0"/>
              </a:rPr>
              <a:t>, </a:t>
            </a:r>
            <a:r>
              <a:rPr lang="fr-FR" dirty="0">
                <a:latin typeface="Courier New" pitchFamily="-107" charset="0"/>
                <a:ea typeface="Courier New" pitchFamily="-107" charset="0"/>
                <a:cs typeface="Courier New" pitchFamily="-107" charset="0"/>
              </a:rPr>
              <a:t>'</a:t>
            </a:r>
            <a:r>
              <a:rPr lang="da-DK" dirty="0">
                <a:latin typeface="Courier New" pitchFamily="-107" charset="0"/>
                <a:ea typeface="Courier New" pitchFamily="-107" charset="0"/>
                <a:cs typeface="Courier New" pitchFamily="-107" charset="0"/>
              </a:rPr>
              <a:t>c</a:t>
            </a:r>
            <a:r>
              <a:rPr lang="fr-FR" dirty="0">
                <a:latin typeface="Courier New" pitchFamily="-107" charset="0"/>
                <a:ea typeface="Courier New" pitchFamily="-107" charset="0"/>
                <a:cs typeface="Courier New" pitchFamily="-107" charset="0"/>
              </a:rPr>
              <a:t>'</a:t>
            </a:r>
            <a:r>
              <a:rPr lang="da-DK" dirty="0">
                <a:latin typeface="Courier New" pitchFamily="-107" charset="0"/>
                <a:ea typeface="Courier New" pitchFamily="-107" charset="0"/>
                <a:cs typeface="Courier New" pitchFamily="-107" charset="0"/>
              </a:rPr>
              <a:t>, </a:t>
            </a:r>
            <a:r>
              <a:rPr lang="fr-FR" dirty="0">
                <a:latin typeface="Courier New" pitchFamily="-107" charset="0"/>
                <a:ea typeface="Courier New" pitchFamily="-107" charset="0"/>
                <a:cs typeface="Courier New" pitchFamily="-107" charset="0"/>
              </a:rPr>
              <a:t>'</a:t>
            </a:r>
            <a:r>
              <a:rPr lang="da-DK" dirty="0">
                <a:latin typeface="Courier New" pitchFamily="-107" charset="0"/>
                <a:ea typeface="Courier New" pitchFamily="-107" charset="0"/>
                <a:cs typeface="Courier New" pitchFamily="-107" charset="0"/>
              </a:rPr>
              <a:t>b</a:t>
            </a:r>
            <a:r>
              <a:rPr lang="fr-FR" dirty="0">
                <a:latin typeface="Courier New" pitchFamily="-107" charset="0"/>
                <a:ea typeface="Courier New" pitchFamily="-107" charset="0"/>
                <a:cs typeface="Courier New" pitchFamily="-107" charset="0"/>
              </a:rPr>
              <a:t>'</a:t>
            </a:r>
            <a:r>
              <a:rPr lang="da-DK" dirty="0">
                <a:latin typeface="Courier New" pitchFamily="-107" charset="0"/>
                <a:ea typeface="Courier New" pitchFamily="-107" charset="0"/>
                <a:cs typeface="Courier New" pitchFamily="-107" charset="0"/>
              </a:rPr>
              <a:t>, </a:t>
            </a:r>
            <a:r>
              <a:rPr lang="fr-FR" dirty="0">
                <a:latin typeface="Courier New" pitchFamily="-107" charset="0"/>
                <a:ea typeface="Courier New" pitchFamily="-107" charset="0"/>
                <a:cs typeface="Courier New" pitchFamily="-107" charset="0"/>
              </a:rPr>
              <a:t>'</a:t>
            </a:r>
            <a:r>
              <a:rPr lang="da-DK" dirty="0">
                <a:latin typeface="Courier New" pitchFamily="-107" charset="0"/>
                <a:ea typeface="Courier New" pitchFamily="-107" charset="0"/>
                <a:cs typeface="Courier New" pitchFamily="-107" charset="0"/>
              </a:rPr>
              <a:t>d</a:t>
            </a:r>
            <a:r>
              <a:rPr lang="fr-FR" dirty="0">
                <a:latin typeface="Courier New" pitchFamily="-107" charset="0"/>
                <a:ea typeface="Courier New" pitchFamily="-107" charset="0"/>
                <a:cs typeface="Courier New" pitchFamily="-107" charset="0"/>
              </a:rPr>
              <a:t>'</a:t>
            </a:r>
            <a:r>
              <a:rPr lang="da-DK" dirty="0">
                <a:latin typeface="Courier New" pitchFamily="-107" charset="0"/>
                <a:ea typeface="Courier New" pitchFamily="-107" charset="0"/>
                <a:cs typeface="Courier New" pitchFamily="-107" charset="0"/>
              </a:rPr>
              <a:t>}</a:t>
            </a:r>
            <a:endParaRPr lang="en-US" dirty="0">
              <a:latin typeface="Courier New" pitchFamily="-107" charset="0"/>
              <a:ea typeface="Courier New" pitchFamily="-107" charset="0"/>
              <a:cs typeface="Courier New" pitchFamily="-107" charset="0"/>
            </a:endParaRPr>
          </a:p>
          <a:p>
            <a:pPr eaLnBrk="1" hangingPunct="1">
              <a:buFont typeface="Wingdings" pitchFamily="-107" charset="2"/>
              <a:buNone/>
            </a:pPr>
            <a:endParaRPr lang="en-US" dirty="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257379747"/>
      </p:ext>
    </p:extLst>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pic>
        <p:nvPicPr>
          <p:cNvPr id="4" name="Picture 3"/>
          <p:cNvPicPr>
            <a:picLocks noChangeAspect="1"/>
          </p:cNvPicPr>
          <p:nvPr/>
        </p:nvPicPr>
        <p:blipFill>
          <a:blip r:embed="rId2"/>
          <a:stretch>
            <a:fillRect/>
          </a:stretch>
        </p:blipFill>
        <p:spPr>
          <a:xfrm>
            <a:off x="457200" y="1447800"/>
            <a:ext cx="7874000" cy="2362200"/>
          </a:xfrm>
          <a:prstGeom prst="rect">
            <a:avLst/>
          </a:prstGeom>
        </p:spPr>
      </p:pic>
      <p:pic>
        <p:nvPicPr>
          <p:cNvPr id="6" name="Picture 5"/>
          <p:cNvPicPr>
            <a:picLocks noChangeAspect="1"/>
          </p:cNvPicPr>
          <p:nvPr/>
        </p:nvPicPr>
        <p:blipFill>
          <a:blip r:embed="rId3"/>
          <a:stretch>
            <a:fillRect/>
          </a:stretch>
        </p:blipFill>
        <p:spPr>
          <a:xfrm>
            <a:off x="533400" y="3733800"/>
            <a:ext cx="8280400" cy="2209800"/>
          </a:xfrm>
          <a:prstGeom prst="rect">
            <a:avLst/>
          </a:prstGeom>
        </p:spPr>
      </p:pic>
    </p:spTree>
    <p:extLst>
      <p:ext uri="{BB962C8B-B14F-4D97-AF65-F5344CB8AC3E}">
        <p14:creationId xmlns:p14="http://schemas.microsoft.com/office/powerpoint/2010/main" val="3061551766"/>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common operators</a:t>
            </a:r>
          </a:p>
        </p:txBody>
      </p:sp>
      <p:sp>
        <p:nvSpPr>
          <p:cNvPr id="59396" name="Rectangle 3"/>
          <p:cNvSpPr>
            <a:spLocks noGrp="1" noChangeArrowheads="1"/>
          </p:cNvSpPr>
          <p:nvPr>
            <p:ph idx="1"/>
          </p:nvPr>
        </p:nvSpPr>
        <p:spPr>
          <a:xfrm>
            <a:off x="457200" y="1676400"/>
            <a:ext cx="8229600" cy="4191000"/>
          </a:xfrm>
        </p:spPr>
        <p:txBody>
          <a:bodyPr/>
          <a:lstStyle/>
          <a:p>
            <a:pPr eaLnBrk="1" hangingPunct="1">
              <a:lnSpc>
                <a:spcPct val="90000"/>
              </a:lnSpc>
              <a:buFont typeface="Wingdings" pitchFamily="-107" charset="2"/>
              <a:buNone/>
            </a:pPr>
            <a:r>
              <a:rPr lang="en-US" dirty="0">
                <a:ea typeface="ＭＳ Ｐゴシック" pitchFamily="-107" charset="-128"/>
                <a:cs typeface="ＭＳ Ｐゴシック" pitchFamily="-107" charset="-128"/>
              </a:rPr>
              <a:t>Most data structures respond to these:</a:t>
            </a:r>
          </a:p>
          <a:p>
            <a:pPr eaLnBrk="1" hangingPunct="1">
              <a:lnSpc>
                <a:spcPct val="90000"/>
              </a:lnSpc>
            </a:pPr>
            <a:r>
              <a:rPr lang="en-US" dirty="0" err="1">
                <a:latin typeface="Courier New" pitchFamily="-107" charset="0"/>
                <a:ea typeface="ＭＳ Ｐゴシック" pitchFamily="-107" charset="-128"/>
                <a:cs typeface="ＭＳ Ｐゴシック" pitchFamily="-107" charset="-128"/>
              </a:rPr>
              <a:t>len</a:t>
            </a:r>
            <a:r>
              <a:rPr lang="en-US" dirty="0">
                <a:latin typeface="Courier New" pitchFamily="-107" charset="0"/>
                <a:ea typeface="ＭＳ Ｐゴシック" pitchFamily="-107" charset="-128"/>
                <a:cs typeface="ＭＳ Ｐゴシック" pitchFamily="-107" charset="-128"/>
              </a:rPr>
              <a:t>(</a:t>
            </a:r>
            <a:r>
              <a:rPr lang="en-US" dirty="0" err="1">
                <a:latin typeface="Courier New" pitchFamily="-107" charset="0"/>
                <a:ea typeface="ＭＳ Ｐゴシック" pitchFamily="-107" charset="-128"/>
                <a:cs typeface="ＭＳ Ｐゴシック" pitchFamily="-107" charset="-128"/>
              </a:rPr>
              <a:t>my_set</a:t>
            </a:r>
            <a:r>
              <a:rPr lang="en-US" dirty="0">
                <a:latin typeface="Courier New" pitchFamily="-107" charset="0"/>
                <a:ea typeface="ＭＳ Ｐゴシック" pitchFamily="-107" charset="-128"/>
                <a:cs typeface="ＭＳ Ｐゴシック" pitchFamily="-107" charset="-128"/>
              </a:rPr>
              <a:t>)</a:t>
            </a:r>
            <a:endParaRPr lang="en-US" dirty="0">
              <a:ea typeface="ＭＳ Ｐゴシック" pitchFamily="-107" charset="-128"/>
              <a:cs typeface="ＭＳ Ｐゴシック" pitchFamily="-107" charset="-128"/>
            </a:endParaRPr>
          </a:p>
          <a:p>
            <a:pPr lvl="1" eaLnBrk="1" hangingPunct="1">
              <a:lnSpc>
                <a:spcPct val="90000"/>
              </a:lnSpc>
            </a:pPr>
            <a:r>
              <a:rPr lang="en-US" dirty="0"/>
              <a:t>the number of elements in a set</a:t>
            </a:r>
          </a:p>
          <a:p>
            <a:pPr eaLnBrk="1" hangingPunct="1">
              <a:lnSpc>
                <a:spcPct val="90000"/>
              </a:lnSpc>
            </a:pPr>
            <a:r>
              <a:rPr lang="en-US" dirty="0">
                <a:latin typeface="Courier New" pitchFamily="-107" charset="0"/>
                <a:ea typeface="ＭＳ Ｐゴシック" pitchFamily="-107" charset="-128"/>
                <a:cs typeface="ＭＳ Ｐゴシック" pitchFamily="-107" charset="-128"/>
              </a:rPr>
              <a:t>element in </a:t>
            </a:r>
            <a:r>
              <a:rPr lang="en-US" dirty="0" err="1">
                <a:latin typeface="Courier New" pitchFamily="-107" charset="0"/>
                <a:ea typeface="ＭＳ Ｐゴシック" pitchFamily="-107" charset="-128"/>
                <a:cs typeface="ＭＳ Ｐゴシック" pitchFamily="-107" charset="-128"/>
              </a:rPr>
              <a:t>my_set</a:t>
            </a:r>
            <a:r>
              <a:rPr lang="en-US" dirty="0">
                <a:latin typeface="Courier New" pitchFamily="-107" charset="0"/>
                <a:ea typeface="ＭＳ Ｐゴシック" pitchFamily="-107" charset="-128"/>
                <a:cs typeface="ＭＳ Ｐゴシック" pitchFamily="-107" charset="-128"/>
              </a:rPr>
              <a:t>	</a:t>
            </a:r>
            <a:endParaRPr lang="en-US" dirty="0">
              <a:ea typeface="ＭＳ Ｐゴシック" pitchFamily="-107" charset="-128"/>
              <a:cs typeface="ＭＳ Ｐゴシック" pitchFamily="-107" charset="-128"/>
            </a:endParaRPr>
          </a:p>
          <a:p>
            <a:pPr lvl="1" eaLnBrk="1" hangingPunct="1">
              <a:lnSpc>
                <a:spcPct val="90000"/>
              </a:lnSpc>
            </a:pPr>
            <a:r>
              <a:rPr lang="en-US" dirty="0" err="1"/>
              <a:t>boolean</a:t>
            </a:r>
            <a:r>
              <a:rPr lang="en-US" dirty="0"/>
              <a:t> indicating whether element is in the set</a:t>
            </a:r>
          </a:p>
          <a:p>
            <a:pPr eaLnBrk="1" hangingPunct="1">
              <a:lnSpc>
                <a:spcPct val="90000"/>
              </a:lnSpc>
            </a:pPr>
            <a:r>
              <a:rPr lang="en-US" dirty="0">
                <a:latin typeface="Courier New" pitchFamily="-107" charset="0"/>
                <a:ea typeface="ＭＳ Ｐゴシック" pitchFamily="-107" charset="-128"/>
                <a:cs typeface="ＭＳ Ｐゴシック" pitchFamily="-107" charset="-128"/>
              </a:rPr>
              <a:t>for element in </a:t>
            </a:r>
            <a:r>
              <a:rPr lang="en-US" dirty="0" err="1">
                <a:latin typeface="Courier New" pitchFamily="-107" charset="0"/>
                <a:ea typeface="ＭＳ Ｐゴシック" pitchFamily="-107" charset="-128"/>
                <a:cs typeface="ＭＳ Ｐゴシック" pitchFamily="-107" charset="-128"/>
              </a:rPr>
              <a:t>my_set</a:t>
            </a:r>
            <a:r>
              <a:rPr lang="en-US" dirty="0">
                <a:latin typeface="Courier New" pitchFamily="-107" charset="0"/>
                <a:ea typeface="ＭＳ Ｐゴシック" pitchFamily="-107" charset="-128"/>
                <a:cs typeface="ＭＳ Ｐゴシック" pitchFamily="-107" charset="-128"/>
              </a:rPr>
              <a:t>:</a:t>
            </a:r>
            <a:endParaRPr lang="en-US" dirty="0">
              <a:ea typeface="ＭＳ Ｐゴシック" pitchFamily="-107" charset="-128"/>
              <a:cs typeface="ＭＳ Ｐゴシック" pitchFamily="-107" charset="-128"/>
            </a:endParaRPr>
          </a:p>
          <a:p>
            <a:pPr lvl="1" eaLnBrk="1" hangingPunct="1">
              <a:lnSpc>
                <a:spcPct val="90000"/>
              </a:lnSpc>
            </a:pPr>
            <a:r>
              <a:rPr lang="en-US" dirty="0"/>
              <a:t>iterate through the elements in </a:t>
            </a:r>
            <a:r>
              <a:rPr lang="en-US" dirty="0" err="1">
                <a:latin typeface="Courier New" pitchFamily="-107" charset="0"/>
              </a:rPr>
              <a:t>my_set</a:t>
            </a:r>
            <a:endParaRPr lang="en-US" dirty="0"/>
          </a:p>
        </p:txBody>
      </p:sp>
    </p:spTree>
    <p:extLst>
      <p:ext uri="{BB962C8B-B14F-4D97-AF65-F5344CB8AC3E}">
        <p14:creationId xmlns:p14="http://schemas.microsoft.com/office/powerpoint/2010/main" val="3371101898"/>
      </p:ext>
    </p:extLst>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operators (</a:t>
            </a:r>
            <a:r>
              <a:rPr lang="en-US" dirty="0" err="1">
                <a:solidFill>
                  <a:srgbClr val="FF0000"/>
                </a:solidFill>
              </a:rPr>
              <a:t>mengjavirkjar</a:t>
            </a:r>
            <a:r>
              <a:rPr lang="en-US" dirty="0"/>
              <a:t>)</a:t>
            </a:r>
          </a:p>
        </p:txBody>
      </p:sp>
      <p:sp>
        <p:nvSpPr>
          <p:cNvPr id="3" name="Content Placeholder 2"/>
          <p:cNvSpPr>
            <a:spLocks noGrp="1"/>
          </p:cNvSpPr>
          <p:nvPr>
            <p:ph idx="1"/>
          </p:nvPr>
        </p:nvSpPr>
        <p:spPr/>
        <p:txBody>
          <a:bodyPr/>
          <a:lstStyle/>
          <a:p>
            <a:r>
              <a:rPr lang="en-US" dirty="0"/>
              <a:t>The set data structure provides some special operators that correspond to the operators you learned in middle school.</a:t>
            </a:r>
          </a:p>
          <a:p>
            <a:r>
              <a:rPr lang="en-US" dirty="0"/>
              <a:t>These are various combinations of set contents</a:t>
            </a:r>
          </a:p>
          <a:p>
            <a:r>
              <a:rPr lang="en-US" dirty="0"/>
              <a:t>These operations have both a method name and a shortcut binary operator</a:t>
            </a:r>
          </a:p>
        </p:txBody>
      </p:sp>
    </p:spTree>
    <p:extLst>
      <p:ext uri="{BB962C8B-B14F-4D97-AF65-F5344CB8AC3E}">
        <p14:creationId xmlns:p14="http://schemas.microsoft.com/office/powerpoint/2010/main" val="1663389507"/>
      </p:ext>
    </p:extLst>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3" name="Rectangle 2"/>
          <p:cNvSpPr>
            <a:spLocks noGrp="1" noChangeArrowheads="1"/>
          </p:cNvSpPr>
          <p:nvPr>
            <p:ph type="title"/>
          </p:nvPr>
        </p:nvSpPr>
        <p:spPr/>
        <p:txBody>
          <a:bodyPr/>
          <a:lstStyle/>
          <a:p>
            <a:r>
              <a:rPr lang="en-US" dirty="0"/>
              <a:t>method: intersection, op: &amp;</a:t>
            </a:r>
          </a:p>
        </p:txBody>
      </p:sp>
      <p:sp>
        <p:nvSpPr>
          <p:cNvPr id="61444" name="Rectangle 3"/>
          <p:cNvSpPr>
            <a:spLocks noGrp="1" noChangeArrowheads="1"/>
          </p:cNvSpPr>
          <p:nvPr>
            <p:ph idx="1"/>
          </p:nvPr>
        </p:nvSpPr>
        <p:spPr>
          <a:xfrm>
            <a:off x="457200" y="1143000"/>
            <a:ext cx="8229600" cy="4983163"/>
          </a:xfrm>
        </p:spPr>
        <p:txBody>
          <a:bodyPr/>
          <a:lstStyle/>
          <a:p>
            <a:pPr>
              <a:buNone/>
            </a:pPr>
            <a:r>
              <a:rPr lang="en-US" dirty="0" err="1"/>
              <a:t>a_set</a:t>
            </a:r>
            <a:r>
              <a:rPr lang="en-US" dirty="0"/>
              <a:t>=set("</a:t>
            </a:r>
            <a:r>
              <a:rPr lang="en-US" dirty="0" err="1"/>
              <a:t>abcd</a:t>
            </a:r>
            <a:r>
              <a:rPr lang="en-US" dirty="0"/>
              <a:t>")  </a:t>
            </a:r>
            <a:r>
              <a:rPr lang="en-US" dirty="0" err="1"/>
              <a:t>b_set</a:t>
            </a:r>
            <a:r>
              <a:rPr lang="en-US" dirty="0"/>
              <a:t>=set("</a:t>
            </a:r>
            <a:r>
              <a:rPr lang="en-US" dirty="0" err="1"/>
              <a:t>cdef</a:t>
            </a:r>
            <a:r>
              <a:rPr lang="en-US" dirty="0"/>
              <a:t>")</a:t>
            </a:r>
          </a:p>
        </p:txBody>
      </p:sp>
      <p:sp>
        <p:nvSpPr>
          <p:cNvPr id="61445" name="Text Box 5"/>
          <p:cNvSpPr txBox="1">
            <a:spLocks noChangeArrowheads="1"/>
          </p:cNvSpPr>
          <p:nvPr/>
        </p:nvSpPr>
        <p:spPr bwMode="auto">
          <a:xfrm>
            <a:off x="0" y="4648200"/>
            <a:ext cx="9144000" cy="1384995"/>
          </a:xfrm>
          <a:prstGeom prst="rect">
            <a:avLst/>
          </a:prstGeom>
          <a:noFill/>
          <a:ln w="12700">
            <a:noFill/>
            <a:miter lim="800000"/>
            <a:headEnd type="none" w="sm" len="sm"/>
            <a:tailEnd type="none" w="sm" len="sm"/>
          </a:ln>
        </p:spPr>
        <p:txBody>
          <a:bodyPr>
            <a:prstTxWarp prst="textNoShape">
              <a:avLst/>
            </a:prstTxWarp>
            <a:spAutoFit/>
          </a:bodyPr>
          <a:lstStyle/>
          <a:p>
            <a:r>
              <a:rPr lang="en-US" sz="2800" dirty="0" err="1">
                <a:latin typeface="Courier New" pitchFamily="-107" charset="0"/>
                <a:ea typeface="Courier New" pitchFamily="-107" charset="0"/>
                <a:cs typeface="Courier New" pitchFamily="-107" charset="0"/>
              </a:rPr>
              <a:t>a_set</a:t>
            </a:r>
            <a:r>
              <a:rPr lang="en-US" sz="2800" dirty="0">
                <a:latin typeface="Courier New" pitchFamily="-107" charset="0"/>
                <a:ea typeface="Courier New" pitchFamily="-107" charset="0"/>
                <a:cs typeface="Courier New" pitchFamily="-107" charset="0"/>
              </a:rPr>
              <a:t> &amp; </a:t>
            </a:r>
            <a:r>
              <a:rPr lang="en-US" sz="2800" dirty="0" err="1">
                <a:latin typeface="Courier New" pitchFamily="-107" charset="0"/>
                <a:ea typeface="Courier New" pitchFamily="-107" charset="0"/>
                <a:cs typeface="Courier New" pitchFamily="-107" charset="0"/>
              </a:rPr>
              <a:t>b_set</a:t>
            </a:r>
            <a:r>
              <a:rPr lang="en-US" sz="2800" dirty="0">
                <a:latin typeface="Courier New" pitchFamily="-107" charset="0"/>
                <a:ea typeface="Courier New" pitchFamily="-107" charset="0"/>
                <a:cs typeface="Courier New" pitchFamily="-107" charset="0"/>
              </a:rPr>
              <a:t> </a:t>
            </a:r>
            <a:r>
              <a:rPr lang="en-US" sz="2800" dirty="0">
                <a:latin typeface="Courier New" pitchFamily="-107" charset="0"/>
                <a:ea typeface="Courier New" pitchFamily="-107" charset="0"/>
                <a:cs typeface="Courier New" pitchFamily="-107" charset="0"/>
                <a:sym typeface="Wingdings"/>
              </a:rPr>
              <a:t> {'c', 'd'}</a:t>
            </a:r>
          </a:p>
          <a:p>
            <a:r>
              <a:rPr lang="en-US" sz="2800" dirty="0" err="1">
                <a:latin typeface="Courier New" pitchFamily="-107" charset="0"/>
                <a:ea typeface="Courier New" pitchFamily="-107" charset="0"/>
                <a:cs typeface="Courier New" pitchFamily="-107" charset="0"/>
                <a:sym typeface="Wingdings"/>
              </a:rPr>
              <a:t>b_set.intersection</a:t>
            </a:r>
            <a:r>
              <a:rPr lang="en-US" sz="2800" dirty="0">
                <a:latin typeface="Courier New" pitchFamily="-107" charset="0"/>
                <a:ea typeface="Courier New" pitchFamily="-107" charset="0"/>
                <a:cs typeface="Courier New" pitchFamily="-107" charset="0"/>
                <a:sym typeface="Wingdings"/>
              </a:rPr>
              <a:t>(</a:t>
            </a:r>
            <a:r>
              <a:rPr lang="en-US" sz="2800" dirty="0" err="1">
                <a:latin typeface="Courier New" pitchFamily="-107" charset="0"/>
                <a:ea typeface="Courier New" pitchFamily="-107" charset="0"/>
                <a:cs typeface="Courier New" pitchFamily="-107" charset="0"/>
                <a:sym typeface="Wingdings"/>
              </a:rPr>
              <a:t>a_set</a:t>
            </a:r>
            <a:r>
              <a:rPr lang="en-US" sz="2800" dirty="0">
                <a:latin typeface="Courier New" pitchFamily="-107" charset="0"/>
                <a:ea typeface="Courier New" pitchFamily="-107" charset="0"/>
                <a:cs typeface="Courier New" pitchFamily="-107" charset="0"/>
                <a:sym typeface="Wingdings"/>
              </a:rPr>
              <a:t>)  {'c', 'd'}</a:t>
            </a:r>
            <a:endParaRPr lang="en-US" sz="2800" dirty="0">
              <a:latin typeface="Courier New" pitchFamily="-107" charset="0"/>
              <a:ea typeface="Courier New" pitchFamily="-107" charset="0"/>
              <a:cs typeface="Courier New" pitchFamily="-107" charset="0"/>
            </a:endParaRPr>
          </a:p>
          <a:p>
            <a:endParaRPr lang="en-US" sz="2800" dirty="0">
              <a:latin typeface="Courier New" pitchFamily="-107" charset="0"/>
              <a:ea typeface="Courier New" pitchFamily="-107" charset="0"/>
              <a:cs typeface="Courier New" pitchFamily="-107" charset="0"/>
            </a:endParaRPr>
          </a:p>
        </p:txBody>
      </p:sp>
      <p:sp>
        <p:nvSpPr>
          <p:cNvPr id="61446" name="Oval 9" descr="Dark vertical"/>
          <p:cNvSpPr>
            <a:spLocks noChangeArrowheads="1"/>
          </p:cNvSpPr>
          <p:nvPr/>
        </p:nvSpPr>
        <p:spPr bwMode="auto">
          <a:xfrm>
            <a:off x="3200400" y="2057400"/>
            <a:ext cx="2590800" cy="2438400"/>
          </a:xfrm>
          <a:prstGeom prst="ellipse">
            <a:avLst/>
          </a:prstGeom>
          <a:noFill/>
          <a:ln w="12700">
            <a:solidFill>
              <a:schemeClr val="tx1"/>
            </a:solidFill>
            <a:round/>
            <a:headEnd type="none" w="sm" len="sm"/>
            <a:tailEnd type="none" w="sm" len="sm"/>
          </a:ln>
        </p:spPr>
        <p:txBody>
          <a:bodyPr wrap="none" anchor="ctr">
            <a:prstTxWarp prst="textNoShape">
              <a:avLst/>
            </a:prstTxWarp>
          </a:bodyPr>
          <a:lstStyle/>
          <a:p>
            <a:pPr algn="ctr"/>
            <a:r>
              <a:rPr lang="en-US" sz="2800"/>
              <a:t>        e f</a:t>
            </a:r>
          </a:p>
        </p:txBody>
      </p:sp>
      <p:sp>
        <p:nvSpPr>
          <p:cNvPr id="14342" name="Oval 6" descr="Dark downward diagonal"/>
          <p:cNvSpPr>
            <a:spLocks noChangeArrowheads="1"/>
          </p:cNvSpPr>
          <p:nvPr/>
        </p:nvSpPr>
        <p:spPr bwMode="auto">
          <a:xfrm>
            <a:off x="1905000" y="2057400"/>
            <a:ext cx="2590800" cy="2438400"/>
          </a:xfrm>
          <a:prstGeom prst="ellipse">
            <a:avLst/>
          </a:prstGeom>
          <a:noFill/>
          <a:ln w="12700">
            <a:solidFill>
              <a:schemeClr val="tx1"/>
            </a:solidFill>
            <a:round/>
            <a:headEnd type="none" w="sm" len="sm"/>
            <a:tailEnd type="none" w="sm" len="sm"/>
          </a:ln>
          <a:effectLst/>
        </p:spPr>
        <p:txBody>
          <a:bodyPr wrap="none" anchor="ctr">
            <a:prstTxWarp prst="textNoShape">
              <a:avLst/>
            </a:prstTxWarp>
          </a:bodyPr>
          <a:lstStyle/>
          <a:p>
            <a:pPr algn="ctr">
              <a:defRPr/>
            </a:pPr>
            <a:r>
              <a:rPr lang="en-US" sz="2800" dirty="0">
                <a:latin typeface="Times New Roman" pitchFamily="-108" charset="0"/>
              </a:rPr>
              <a:t>a b       </a:t>
            </a:r>
            <a:r>
              <a:rPr lang="en-US" sz="4400" dirty="0">
                <a:solidFill>
                  <a:srgbClr val="0000FF"/>
                </a:solidFill>
                <a:effectLst>
                  <a:outerShdw blurRad="38100" dist="38100" dir="2700000" algn="tl">
                    <a:srgbClr val="DDDDDD"/>
                  </a:outerShdw>
                </a:effectLst>
                <a:latin typeface="Times New Roman" pitchFamily="-108" charset="0"/>
              </a:rPr>
              <a:t>c d</a:t>
            </a:r>
          </a:p>
        </p:txBody>
      </p:sp>
      <p:sp>
        <p:nvSpPr>
          <p:cNvPr id="61448" name="Line 10"/>
          <p:cNvSpPr>
            <a:spLocks noChangeShapeType="1"/>
          </p:cNvSpPr>
          <p:nvPr/>
        </p:nvSpPr>
        <p:spPr bwMode="auto">
          <a:xfrm>
            <a:off x="1295400" y="1752600"/>
            <a:ext cx="838200" cy="8382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13" name="Line 10"/>
          <p:cNvSpPr>
            <a:spLocks noChangeShapeType="1"/>
          </p:cNvSpPr>
          <p:nvPr/>
        </p:nvSpPr>
        <p:spPr bwMode="auto">
          <a:xfrm>
            <a:off x="4800600" y="1676400"/>
            <a:ext cx="457200" cy="6096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14" name="Line 10"/>
          <p:cNvSpPr>
            <a:spLocks noChangeShapeType="1"/>
          </p:cNvSpPr>
          <p:nvPr/>
        </p:nvSpPr>
        <p:spPr bwMode="auto">
          <a:xfrm flipH="1" flipV="1">
            <a:off x="3962400" y="3581400"/>
            <a:ext cx="2971800" cy="15240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2" name="TextBox 1">
            <a:extLst>
              <a:ext uri="{FF2B5EF4-FFF2-40B4-BE49-F238E27FC236}">
                <a16:creationId xmlns:a16="http://schemas.microsoft.com/office/drawing/2014/main" id="{FC6BA2EF-48BE-2C4B-B81E-F58F5A678F46}"/>
              </a:ext>
            </a:extLst>
          </p:cNvPr>
          <p:cNvSpPr txBox="1"/>
          <p:nvPr/>
        </p:nvSpPr>
        <p:spPr bwMode="auto">
          <a:xfrm>
            <a:off x="685800" y="5955397"/>
            <a:ext cx="2895600"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rtlCol="0">
            <a:spAutoFit/>
          </a:bodyPr>
          <a:lstStyle/>
          <a:p>
            <a:r>
              <a:rPr lang="en-US" sz="3600" dirty="0" err="1">
                <a:solidFill>
                  <a:srgbClr val="FF0000"/>
                </a:solidFill>
                <a:latin typeface="+mn-lt"/>
              </a:rPr>
              <a:t>sniðmengi</a:t>
            </a:r>
            <a:endParaRPr lang="en-US" sz="3600" dirty="0">
              <a:solidFill>
                <a:srgbClr val="FF0000"/>
              </a:solidFill>
              <a:latin typeface="+mn-lt"/>
            </a:endParaRPr>
          </a:p>
        </p:txBody>
      </p:sp>
    </p:spTree>
    <p:extLst>
      <p:ext uri="{BB962C8B-B14F-4D97-AF65-F5344CB8AC3E}">
        <p14:creationId xmlns:p14="http://schemas.microsoft.com/office/powerpoint/2010/main" val="2049134543"/>
      </p:ext>
    </p:extLst>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Rectangle 2"/>
          <p:cNvSpPr>
            <a:spLocks noGrp="1" noChangeArrowheads="1"/>
          </p:cNvSpPr>
          <p:nvPr>
            <p:ph type="title"/>
          </p:nvPr>
        </p:nvSpPr>
        <p:spPr/>
        <p:txBody>
          <a:bodyPr/>
          <a:lstStyle/>
          <a:p>
            <a:r>
              <a:rPr lang="en-US" dirty="0" err="1"/>
              <a:t>method:difference</a:t>
            </a:r>
            <a:r>
              <a:rPr lang="en-US" dirty="0"/>
              <a:t> op: -</a:t>
            </a:r>
          </a:p>
        </p:txBody>
      </p:sp>
      <p:sp>
        <p:nvSpPr>
          <p:cNvPr id="63492" name="Rectangle 3"/>
          <p:cNvSpPr>
            <a:spLocks noGrp="1" noChangeArrowheads="1"/>
          </p:cNvSpPr>
          <p:nvPr>
            <p:ph idx="1"/>
          </p:nvPr>
        </p:nvSpPr>
        <p:spPr>
          <a:xfrm>
            <a:off x="457200" y="1143000"/>
            <a:ext cx="8229600" cy="4983163"/>
          </a:xfrm>
        </p:spPr>
        <p:txBody>
          <a:bodyPr/>
          <a:lstStyle/>
          <a:p>
            <a:pPr>
              <a:buNone/>
            </a:pPr>
            <a:r>
              <a:rPr lang="en-US" dirty="0" err="1"/>
              <a:t>a_set</a:t>
            </a:r>
            <a:r>
              <a:rPr lang="en-US" dirty="0"/>
              <a:t>=set("</a:t>
            </a:r>
            <a:r>
              <a:rPr lang="en-US" dirty="0" err="1"/>
              <a:t>abcd</a:t>
            </a:r>
            <a:r>
              <a:rPr lang="en-US" dirty="0"/>
              <a:t>")  </a:t>
            </a:r>
            <a:r>
              <a:rPr lang="en-US" dirty="0" err="1"/>
              <a:t>b_set</a:t>
            </a:r>
            <a:r>
              <a:rPr lang="en-US" dirty="0"/>
              <a:t>=set("</a:t>
            </a:r>
            <a:r>
              <a:rPr lang="en-US" dirty="0" err="1"/>
              <a:t>cdef</a:t>
            </a:r>
            <a:r>
              <a:rPr lang="en-US" dirty="0"/>
              <a:t>")</a:t>
            </a:r>
          </a:p>
        </p:txBody>
      </p:sp>
      <p:sp>
        <p:nvSpPr>
          <p:cNvPr id="63493" name="Text Box 4"/>
          <p:cNvSpPr txBox="1">
            <a:spLocks noChangeArrowheads="1"/>
          </p:cNvSpPr>
          <p:nvPr/>
        </p:nvSpPr>
        <p:spPr bwMode="auto">
          <a:xfrm>
            <a:off x="0" y="4648200"/>
            <a:ext cx="9144000" cy="1384995"/>
          </a:xfrm>
          <a:prstGeom prst="rect">
            <a:avLst/>
          </a:prstGeom>
          <a:noFill/>
          <a:ln w="12700">
            <a:noFill/>
            <a:miter lim="800000"/>
            <a:headEnd type="none" w="sm" len="sm"/>
            <a:tailEnd type="none" w="sm" len="sm"/>
          </a:ln>
        </p:spPr>
        <p:txBody>
          <a:bodyPr>
            <a:prstTxWarp prst="textNoShape">
              <a:avLst/>
            </a:prstTxWarp>
            <a:spAutoFit/>
          </a:bodyPr>
          <a:lstStyle/>
          <a:p>
            <a:r>
              <a:rPr lang="en-US" sz="2800" dirty="0" err="1">
                <a:latin typeface="Courier New" pitchFamily="-107" charset="0"/>
                <a:ea typeface="Courier New" pitchFamily="-107" charset="0"/>
                <a:cs typeface="Courier New" pitchFamily="-107" charset="0"/>
              </a:rPr>
              <a:t>a_set</a:t>
            </a:r>
            <a:r>
              <a:rPr lang="en-US" sz="2800" dirty="0">
                <a:latin typeface="Courier New" pitchFamily="-107" charset="0"/>
                <a:ea typeface="Courier New" pitchFamily="-107" charset="0"/>
                <a:cs typeface="Courier New" pitchFamily="-107" charset="0"/>
              </a:rPr>
              <a:t> – </a:t>
            </a:r>
            <a:r>
              <a:rPr lang="en-US" sz="2800" dirty="0" err="1">
                <a:latin typeface="Courier New" pitchFamily="-107" charset="0"/>
                <a:ea typeface="Courier New" pitchFamily="-107" charset="0"/>
                <a:cs typeface="Courier New" pitchFamily="-107" charset="0"/>
              </a:rPr>
              <a:t>b_set</a:t>
            </a:r>
            <a:r>
              <a:rPr lang="en-US" sz="2800" dirty="0">
                <a:latin typeface="Courier New" pitchFamily="-107" charset="0"/>
                <a:ea typeface="Courier New" pitchFamily="-107" charset="0"/>
                <a:cs typeface="Courier New" pitchFamily="-107" charset="0"/>
              </a:rPr>
              <a:t> </a:t>
            </a:r>
            <a:r>
              <a:rPr lang="en-US" sz="2800" dirty="0">
                <a:latin typeface="Courier New" pitchFamily="-107" charset="0"/>
                <a:ea typeface="Courier New" pitchFamily="-107" charset="0"/>
                <a:cs typeface="Courier New" pitchFamily="-107" charset="0"/>
                <a:sym typeface="Wingdings"/>
              </a:rPr>
              <a:t> {'a', 'b'}</a:t>
            </a:r>
          </a:p>
          <a:p>
            <a:r>
              <a:rPr lang="en-US" sz="2800" dirty="0" err="1">
                <a:latin typeface="Courier New" pitchFamily="-107" charset="0"/>
                <a:ea typeface="Courier New" pitchFamily="-107" charset="0"/>
                <a:cs typeface="Courier New" pitchFamily="-107" charset="0"/>
                <a:sym typeface="Wingdings"/>
              </a:rPr>
              <a:t>b_set.difference</a:t>
            </a:r>
            <a:r>
              <a:rPr lang="en-US" sz="2800" dirty="0">
                <a:latin typeface="Courier New" pitchFamily="-107" charset="0"/>
                <a:ea typeface="Courier New" pitchFamily="-107" charset="0"/>
                <a:cs typeface="Courier New" pitchFamily="-107" charset="0"/>
                <a:sym typeface="Wingdings"/>
              </a:rPr>
              <a:t>(</a:t>
            </a:r>
            <a:r>
              <a:rPr lang="en-US" sz="2800" dirty="0" err="1">
                <a:latin typeface="Courier New" pitchFamily="-107" charset="0"/>
                <a:ea typeface="Courier New" pitchFamily="-107" charset="0"/>
                <a:cs typeface="Courier New" pitchFamily="-107" charset="0"/>
                <a:sym typeface="Wingdings"/>
              </a:rPr>
              <a:t>a_set</a:t>
            </a:r>
            <a:r>
              <a:rPr lang="en-US" sz="2800" dirty="0">
                <a:latin typeface="Courier New" pitchFamily="-107" charset="0"/>
                <a:ea typeface="Courier New" pitchFamily="-107" charset="0"/>
                <a:cs typeface="Courier New" pitchFamily="-107" charset="0"/>
                <a:sym typeface="Wingdings"/>
              </a:rPr>
              <a:t>)  {'e', 'f'}</a:t>
            </a:r>
            <a:endParaRPr lang="en-US" sz="2800" dirty="0">
              <a:latin typeface="Courier New" pitchFamily="-107" charset="0"/>
              <a:ea typeface="Courier New" pitchFamily="-107" charset="0"/>
              <a:cs typeface="Courier New" pitchFamily="-107" charset="0"/>
            </a:endParaRPr>
          </a:p>
          <a:p>
            <a:endParaRPr lang="en-US" sz="2800" dirty="0">
              <a:latin typeface="Courier New" pitchFamily="-107" charset="0"/>
              <a:ea typeface="Courier New" pitchFamily="-107" charset="0"/>
              <a:cs typeface="Courier New" pitchFamily="-107" charset="0"/>
            </a:endParaRPr>
          </a:p>
        </p:txBody>
      </p:sp>
      <p:sp>
        <p:nvSpPr>
          <p:cNvPr id="63494" name="Oval 5" descr="Dark vertical"/>
          <p:cNvSpPr>
            <a:spLocks noChangeArrowheads="1"/>
          </p:cNvSpPr>
          <p:nvPr/>
        </p:nvSpPr>
        <p:spPr bwMode="auto">
          <a:xfrm>
            <a:off x="3200400" y="2057400"/>
            <a:ext cx="2590800" cy="2438400"/>
          </a:xfrm>
          <a:prstGeom prst="ellipse">
            <a:avLst/>
          </a:prstGeom>
          <a:noFill/>
          <a:ln w="12700">
            <a:solidFill>
              <a:schemeClr val="tx1"/>
            </a:solidFill>
            <a:round/>
            <a:headEnd type="none" w="sm" len="sm"/>
            <a:tailEnd type="none" w="sm" len="sm"/>
          </a:ln>
        </p:spPr>
        <p:txBody>
          <a:bodyPr wrap="none" anchor="ctr">
            <a:prstTxWarp prst="textNoShape">
              <a:avLst/>
            </a:prstTxWarp>
          </a:bodyPr>
          <a:lstStyle/>
          <a:p>
            <a:pPr algn="ctr"/>
            <a:r>
              <a:rPr lang="en-US" sz="3200" dirty="0"/>
              <a:t>        </a:t>
            </a:r>
            <a:r>
              <a:rPr lang="en-US" sz="3200" dirty="0">
                <a:solidFill>
                  <a:srgbClr val="0000FF"/>
                </a:solidFill>
              </a:rPr>
              <a:t>e f</a:t>
            </a:r>
          </a:p>
        </p:txBody>
      </p:sp>
      <p:sp>
        <p:nvSpPr>
          <p:cNvPr id="16390" name="Oval 6" descr="Dark downward diagonal"/>
          <p:cNvSpPr>
            <a:spLocks noChangeArrowheads="1"/>
          </p:cNvSpPr>
          <p:nvPr/>
        </p:nvSpPr>
        <p:spPr bwMode="auto">
          <a:xfrm>
            <a:off x="1905000" y="2057400"/>
            <a:ext cx="2590800" cy="2438400"/>
          </a:xfrm>
          <a:prstGeom prst="ellipse">
            <a:avLst/>
          </a:prstGeom>
          <a:noFill/>
          <a:ln w="12700">
            <a:solidFill>
              <a:schemeClr val="tx1"/>
            </a:solidFill>
            <a:round/>
            <a:headEnd type="none" w="sm" len="sm"/>
            <a:tailEnd type="none" w="sm" len="sm"/>
          </a:ln>
          <a:effectLst/>
        </p:spPr>
        <p:txBody>
          <a:bodyPr wrap="none" anchor="ctr">
            <a:prstTxWarp prst="textNoShape">
              <a:avLst/>
            </a:prstTxWarp>
          </a:bodyPr>
          <a:lstStyle/>
          <a:p>
            <a:pPr algn="ctr">
              <a:defRPr/>
            </a:pPr>
            <a:r>
              <a:rPr lang="en-US" sz="3200" dirty="0">
                <a:solidFill>
                  <a:srgbClr val="0000FF"/>
                </a:solidFill>
                <a:effectLst>
                  <a:outerShdw blurRad="38100" dist="38100" dir="2700000" algn="tl">
                    <a:srgbClr val="DDDDDD"/>
                  </a:outerShdw>
                </a:effectLst>
                <a:latin typeface="+mn-lt"/>
                <a:ea typeface="Arial" pitchFamily="-108" charset="0"/>
                <a:cs typeface="Arial" pitchFamily="-108" charset="0"/>
              </a:rPr>
              <a:t>a b</a:t>
            </a:r>
            <a:r>
              <a:rPr lang="en-US" sz="3200" dirty="0">
                <a:latin typeface="+mn-lt"/>
              </a:rPr>
              <a:t>       </a:t>
            </a:r>
            <a:r>
              <a:rPr lang="en-US" sz="3200" dirty="0">
                <a:latin typeface="+mn-lt"/>
                <a:ea typeface="Times New Roman" pitchFamily="-108" charset="0"/>
                <a:cs typeface="Times New Roman" pitchFamily="-108" charset="0"/>
              </a:rPr>
              <a:t>c d</a:t>
            </a:r>
          </a:p>
        </p:txBody>
      </p:sp>
      <p:sp>
        <p:nvSpPr>
          <p:cNvPr id="11" name="Line 10"/>
          <p:cNvSpPr>
            <a:spLocks noChangeShapeType="1"/>
          </p:cNvSpPr>
          <p:nvPr/>
        </p:nvSpPr>
        <p:spPr bwMode="auto">
          <a:xfrm>
            <a:off x="1295400" y="1752600"/>
            <a:ext cx="838200" cy="8382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12" name="Line 10"/>
          <p:cNvSpPr>
            <a:spLocks noChangeShapeType="1"/>
          </p:cNvSpPr>
          <p:nvPr/>
        </p:nvSpPr>
        <p:spPr bwMode="auto">
          <a:xfrm>
            <a:off x="4572000" y="1676400"/>
            <a:ext cx="533400" cy="5334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13" name="Line 10"/>
          <p:cNvSpPr>
            <a:spLocks noChangeShapeType="1"/>
          </p:cNvSpPr>
          <p:nvPr/>
        </p:nvSpPr>
        <p:spPr bwMode="auto">
          <a:xfrm flipH="1" flipV="1">
            <a:off x="2819400" y="3505200"/>
            <a:ext cx="2286000" cy="12954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14" name="Line 10"/>
          <p:cNvSpPr>
            <a:spLocks noChangeShapeType="1"/>
          </p:cNvSpPr>
          <p:nvPr/>
        </p:nvSpPr>
        <p:spPr bwMode="auto">
          <a:xfrm flipH="1" flipV="1">
            <a:off x="5181600" y="3505200"/>
            <a:ext cx="2133600" cy="16002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15" name="TextBox 14">
            <a:extLst>
              <a:ext uri="{FF2B5EF4-FFF2-40B4-BE49-F238E27FC236}">
                <a16:creationId xmlns:a16="http://schemas.microsoft.com/office/drawing/2014/main" id="{2C4EAF01-542F-2F4F-8D6E-0535DAFFC12E}"/>
              </a:ext>
            </a:extLst>
          </p:cNvPr>
          <p:cNvSpPr txBox="1"/>
          <p:nvPr/>
        </p:nvSpPr>
        <p:spPr bwMode="auto">
          <a:xfrm>
            <a:off x="685800" y="5955397"/>
            <a:ext cx="2895600"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rtlCol="0">
            <a:spAutoFit/>
          </a:bodyPr>
          <a:lstStyle/>
          <a:p>
            <a:r>
              <a:rPr lang="en-US" sz="3600" dirty="0" err="1">
                <a:solidFill>
                  <a:srgbClr val="FF0000"/>
                </a:solidFill>
                <a:latin typeface="+mn-lt"/>
              </a:rPr>
              <a:t>mismunur</a:t>
            </a:r>
            <a:endParaRPr lang="en-US" sz="3600" dirty="0">
              <a:solidFill>
                <a:srgbClr val="FF0000"/>
              </a:solidFill>
              <a:latin typeface="+mn-lt"/>
            </a:endParaRPr>
          </a:p>
        </p:txBody>
      </p:sp>
    </p:spTree>
    <p:extLst>
      <p:ext uri="{BB962C8B-B14F-4D97-AF65-F5344CB8AC3E}">
        <p14:creationId xmlns:p14="http://schemas.microsoft.com/office/powerpoint/2010/main" val="893877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Modules</a:t>
            </a:r>
          </a:p>
        </p:txBody>
      </p:sp>
      <p:sp>
        <p:nvSpPr>
          <p:cNvPr id="53251"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We</a:t>
            </a:r>
            <a:r>
              <a:rPr lang="fr-FR" dirty="0">
                <a:ea typeface="ＭＳ Ｐゴシック" pitchFamily="-109" charset="-128"/>
                <a:cs typeface="ＭＳ Ｐゴシック" pitchFamily="-109" charset="-128"/>
              </a:rPr>
              <a:t>'</a:t>
            </a:r>
            <a:r>
              <a:rPr lang="en-US" dirty="0" err="1">
                <a:ea typeface="ＭＳ Ｐゴシック" pitchFamily="-109" charset="-128"/>
                <a:cs typeface="ＭＳ Ｐゴシック" pitchFamily="-109" charset="-128"/>
              </a:rPr>
              <a:t>ve</a:t>
            </a:r>
            <a:r>
              <a:rPr lang="en-US" dirty="0">
                <a:ea typeface="ＭＳ Ｐゴシック" pitchFamily="-109" charset="-128"/>
                <a:cs typeface="ＭＳ Ｐゴシック" pitchFamily="-109" charset="-128"/>
              </a:rPr>
              <a:t> seen modules already, they are essentially files with Python statements.</a:t>
            </a:r>
          </a:p>
          <a:p>
            <a:pPr eaLnBrk="1" hangingPunct="1"/>
            <a:r>
              <a:rPr lang="en-US" dirty="0">
                <a:ea typeface="ＭＳ Ｐゴシック" pitchFamily="-109" charset="-128"/>
                <a:cs typeface="ＭＳ Ｐゴシック" pitchFamily="-109" charset="-128"/>
              </a:rPr>
              <a:t>There are modules provided by Python to perform common tasks (math, database, web interaction, etc.)</a:t>
            </a:r>
          </a:p>
          <a:p>
            <a:pPr eaLnBrk="1" hangingPunct="1"/>
            <a:r>
              <a:rPr lang="en-US" dirty="0">
                <a:ea typeface="ＭＳ Ｐゴシック" pitchFamily="-109" charset="-128"/>
                <a:cs typeface="ＭＳ Ｐゴシック" pitchFamily="-109" charset="-128"/>
              </a:rPr>
              <a:t>The wealth of these modules is one of the great features of Python</a:t>
            </a:r>
          </a:p>
        </p:txBody>
      </p:sp>
    </p:spTree>
    <p:extLst>
      <p:ext uri="{BB962C8B-B14F-4D97-AF65-F5344CB8AC3E}">
        <p14:creationId xmlns:p14="http://schemas.microsoft.com/office/powerpoint/2010/main" val="1034909598"/>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9" name="Rectangle 2"/>
          <p:cNvSpPr>
            <a:spLocks noGrp="1" noChangeArrowheads="1"/>
          </p:cNvSpPr>
          <p:nvPr>
            <p:ph type="title"/>
          </p:nvPr>
        </p:nvSpPr>
        <p:spPr/>
        <p:txBody>
          <a:bodyPr/>
          <a:lstStyle/>
          <a:p>
            <a:r>
              <a:rPr lang="en-US" dirty="0"/>
              <a:t>method: union,  op: |</a:t>
            </a:r>
          </a:p>
        </p:txBody>
      </p:sp>
      <p:sp>
        <p:nvSpPr>
          <p:cNvPr id="65540" name="Rectangle 3"/>
          <p:cNvSpPr>
            <a:spLocks noGrp="1" noChangeArrowheads="1"/>
          </p:cNvSpPr>
          <p:nvPr>
            <p:ph idx="1"/>
          </p:nvPr>
        </p:nvSpPr>
        <p:spPr>
          <a:xfrm>
            <a:off x="457200" y="1143000"/>
            <a:ext cx="8229600" cy="4983163"/>
          </a:xfrm>
        </p:spPr>
        <p:txBody>
          <a:bodyPr/>
          <a:lstStyle/>
          <a:p>
            <a:pPr>
              <a:buNone/>
            </a:pPr>
            <a:r>
              <a:rPr lang="en-US" dirty="0" err="1"/>
              <a:t>a_set</a:t>
            </a:r>
            <a:r>
              <a:rPr lang="en-US" dirty="0"/>
              <a:t>=set("</a:t>
            </a:r>
            <a:r>
              <a:rPr lang="en-US" dirty="0" err="1"/>
              <a:t>abcd</a:t>
            </a:r>
            <a:r>
              <a:rPr lang="en-US" dirty="0"/>
              <a:t>")  </a:t>
            </a:r>
            <a:r>
              <a:rPr lang="en-US" dirty="0" err="1"/>
              <a:t>b_set</a:t>
            </a:r>
            <a:r>
              <a:rPr lang="en-US" dirty="0"/>
              <a:t>=set("</a:t>
            </a:r>
            <a:r>
              <a:rPr lang="en-US" dirty="0" err="1"/>
              <a:t>cdef</a:t>
            </a:r>
            <a:r>
              <a:rPr lang="en-US" dirty="0"/>
              <a:t>")</a:t>
            </a:r>
          </a:p>
        </p:txBody>
      </p:sp>
      <p:sp>
        <p:nvSpPr>
          <p:cNvPr id="65541" name="Text Box 4"/>
          <p:cNvSpPr txBox="1">
            <a:spLocks noChangeArrowheads="1"/>
          </p:cNvSpPr>
          <p:nvPr/>
        </p:nvSpPr>
        <p:spPr bwMode="auto">
          <a:xfrm>
            <a:off x="0" y="4419600"/>
            <a:ext cx="9144000" cy="1908215"/>
          </a:xfrm>
          <a:prstGeom prst="rect">
            <a:avLst/>
          </a:prstGeom>
          <a:noFill/>
          <a:ln w="12700">
            <a:noFill/>
            <a:miter lim="800000"/>
            <a:headEnd type="none" w="sm" len="sm"/>
            <a:tailEnd type="none" w="sm" len="sm"/>
          </a:ln>
        </p:spPr>
        <p:txBody>
          <a:bodyPr>
            <a:prstTxWarp prst="textNoShape">
              <a:avLst/>
            </a:prstTxWarp>
            <a:spAutoFit/>
          </a:bodyPr>
          <a:lstStyle/>
          <a:p>
            <a:r>
              <a:rPr lang="en-US" sz="2400" dirty="0" err="1">
                <a:latin typeface="Courier New" pitchFamily="-107" charset="0"/>
                <a:ea typeface="Courier New" pitchFamily="-107" charset="0"/>
                <a:cs typeface="Courier New" pitchFamily="-107" charset="0"/>
              </a:rPr>
              <a:t>a_set</a:t>
            </a:r>
            <a:r>
              <a:rPr lang="en-US" sz="2400" dirty="0">
                <a:latin typeface="Courier New" pitchFamily="-107" charset="0"/>
                <a:ea typeface="Courier New" pitchFamily="-107" charset="0"/>
                <a:cs typeface="Courier New" pitchFamily="-107" charset="0"/>
              </a:rPr>
              <a:t> | </a:t>
            </a:r>
            <a:r>
              <a:rPr lang="en-US" sz="2400" dirty="0" err="1">
                <a:latin typeface="Courier New" pitchFamily="-107" charset="0"/>
                <a:ea typeface="Courier New" pitchFamily="-107" charset="0"/>
                <a:cs typeface="Courier New" pitchFamily="-107" charset="0"/>
              </a:rPr>
              <a:t>b_set</a:t>
            </a:r>
            <a:r>
              <a:rPr lang="en-US" sz="2400" dirty="0">
                <a:latin typeface="Courier New" pitchFamily="-107" charset="0"/>
                <a:ea typeface="Courier New" pitchFamily="-107" charset="0"/>
                <a:cs typeface="Courier New" pitchFamily="-107" charset="0"/>
              </a:rPr>
              <a:t> </a:t>
            </a:r>
            <a:r>
              <a:rPr lang="en-US" sz="2400" dirty="0">
                <a:latin typeface="Courier New" pitchFamily="-107" charset="0"/>
                <a:ea typeface="Courier New" pitchFamily="-107" charset="0"/>
                <a:cs typeface="Courier New" pitchFamily="-107" charset="0"/>
                <a:sym typeface="Wingdings"/>
              </a:rPr>
              <a:t> {'a', 'b', 'c', 'd', 'e', 'f'}</a:t>
            </a:r>
          </a:p>
          <a:p>
            <a:r>
              <a:rPr lang="en-US" sz="2400" dirty="0" err="1">
                <a:latin typeface="Courier New" pitchFamily="-107" charset="0"/>
                <a:ea typeface="Courier New" pitchFamily="-107" charset="0"/>
                <a:cs typeface="Courier New" pitchFamily="-107" charset="0"/>
                <a:sym typeface="Wingdings"/>
              </a:rPr>
              <a:t>b_set.union</a:t>
            </a:r>
            <a:r>
              <a:rPr lang="en-US" sz="2400" dirty="0">
                <a:latin typeface="Courier New" pitchFamily="-107" charset="0"/>
                <a:ea typeface="Courier New" pitchFamily="-107" charset="0"/>
                <a:cs typeface="Courier New" pitchFamily="-107" charset="0"/>
                <a:sym typeface="Wingdings"/>
              </a:rPr>
              <a:t>(</a:t>
            </a:r>
            <a:r>
              <a:rPr lang="en-US" sz="2400" dirty="0" err="1">
                <a:latin typeface="Courier New" pitchFamily="-107" charset="0"/>
                <a:ea typeface="Courier New" pitchFamily="-107" charset="0"/>
                <a:cs typeface="Courier New" pitchFamily="-107" charset="0"/>
                <a:sym typeface="Wingdings"/>
              </a:rPr>
              <a:t>a_set</a:t>
            </a:r>
            <a:r>
              <a:rPr lang="en-US" sz="2400" dirty="0">
                <a:latin typeface="Courier New" pitchFamily="-107" charset="0"/>
                <a:ea typeface="Courier New" pitchFamily="-107" charset="0"/>
                <a:cs typeface="Courier New" pitchFamily="-107" charset="0"/>
                <a:sym typeface="Wingdings"/>
              </a:rPr>
              <a:t>)  {'a', 'b', 'c', 'd', 'e', 'f'}</a:t>
            </a:r>
          </a:p>
          <a:p>
            <a:endParaRPr lang="en-US" dirty="0">
              <a:latin typeface="Courier New" pitchFamily="-107" charset="0"/>
              <a:ea typeface="Courier New" pitchFamily="-107" charset="0"/>
              <a:cs typeface="Courier New" pitchFamily="-107" charset="0"/>
            </a:endParaRPr>
          </a:p>
          <a:p>
            <a:endParaRPr lang="en-US" sz="2800" dirty="0">
              <a:latin typeface="Courier New" pitchFamily="-107" charset="0"/>
              <a:ea typeface="Courier New" pitchFamily="-107" charset="0"/>
              <a:cs typeface="Courier New" pitchFamily="-107" charset="0"/>
            </a:endParaRPr>
          </a:p>
        </p:txBody>
      </p:sp>
      <p:sp>
        <p:nvSpPr>
          <p:cNvPr id="65542" name="Oval 5" descr="Dark vertical"/>
          <p:cNvSpPr>
            <a:spLocks noChangeArrowheads="1"/>
          </p:cNvSpPr>
          <p:nvPr/>
        </p:nvSpPr>
        <p:spPr bwMode="auto">
          <a:xfrm>
            <a:off x="3200400" y="2057400"/>
            <a:ext cx="2590800" cy="2438400"/>
          </a:xfrm>
          <a:prstGeom prst="ellipse">
            <a:avLst/>
          </a:prstGeom>
          <a:noFill/>
          <a:ln w="12700">
            <a:solidFill>
              <a:schemeClr val="tx1"/>
            </a:solidFill>
            <a:round/>
            <a:headEnd type="none" w="sm" len="sm"/>
            <a:tailEnd type="none" w="sm" len="sm"/>
          </a:ln>
        </p:spPr>
        <p:txBody>
          <a:bodyPr wrap="none" anchor="ctr">
            <a:prstTxWarp prst="textNoShape">
              <a:avLst/>
            </a:prstTxWarp>
          </a:bodyPr>
          <a:lstStyle/>
          <a:p>
            <a:pPr algn="ctr"/>
            <a:r>
              <a:rPr lang="en-US" sz="2800"/>
              <a:t>        </a:t>
            </a:r>
          </a:p>
        </p:txBody>
      </p:sp>
      <p:sp>
        <p:nvSpPr>
          <p:cNvPr id="65543" name="Oval 6" descr="Dark downward diagonal"/>
          <p:cNvSpPr>
            <a:spLocks noChangeArrowheads="1"/>
          </p:cNvSpPr>
          <p:nvPr/>
        </p:nvSpPr>
        <p:spPr bwMode="auto">
          <a:xfrm>
            <a:off x="1905000" y="2057400"/>
            <a:ext cx="2590800" cy="2438400"/>
          </a:xfrm>
          <a:prstGeom prst="ellipse">
            <a:avLst/>
          </a:prstGeom>
          <a:noFill/>
          <a:ln w="12700">
            <a:solidFill>
              <a:schemeClr val="tx1"/>
            </a:solidFill>
            <a:round/>
            <a:headEnd type="none" w="sm" len="sm"/>
            <a:tailEnd type="none" w="sm" len="sm"/>
          </a:ln>
        </p:spPr>
        <p:txBody>
          <a:bodyPr wrap="none" anchor="ctr">
            <a:prstTxWarp prst="textNoShape">
              <a:avLst/>
            </a:prstTxWarp>
          </a:bodyPr>
          <a:lstStyle/>
          <a:p>
            <a:pPr algn="ctr"/>
            <a:endParaRPr lang="en-US" sz="2800">
              <a:ea typeface="Times New Roman" pitchFamily="-107" charset="0"/>
              <a:cs typeface="Times New Roman" pitchFamily="-107" charset="0"/>
            </a:endParaRPr>
          </a:p>
        </p:txBody>
      </p:sp>
      <p:sp>
        <p:nvSpPr>
          <p:cNvPr id="17418" name="Text Box 10"/>
          <p:cNvSpPr txBox="1">
            <a:spLocks noChangeArrowheads="1"/>
          </p:cNvSpPr>
          <p:nvPr/>
        </p:nvSpPr>
        <p:spPr bwMode="auto">
          <a:xfrm>
            <a:off x="2133600" y="2819400"/>
            <a:ext cx="3377848" cy="646331"/>
          </a:xfrm>
          <a:prstGeom prst="rect">
            <a:avLst/>
          </a:prstGeom>
          <a:noFill/>
          <a:ln w="12700">
            <a:noFill/>
            <a:miter lim="800000"/>
            <a:headEnd type="none" w="sm" len="sm"/>
            <a:tailEnd type="none" w="sm" len="sm"/>
          </a:ln>
          <a:effectLst/>
        </p:spPr>
        <p:txBody>
          <a:bodyPr wrap="none">
            <a:prstTxWarp prst="textNoShape">
              <a:avLst/>
            </a:prstTxWarp>
            <a:spAutoFit/>
          </a:bodyPr>
          <a:lstStyle/>
          <a:p>
            <a:pPr>
              <a:defRPr/>
            </a:pPr>
            <a:r>
              <a:rPr lang="en-US" sz="3600" dirty="0">
                <a:solidFill>
                  <a:srgbClr val="0000FF"/>
                </a:solidFill>
                <a:effectLst>
                  <a:outerShdw blurRad="38100" dist="38100" dir="2700000" algn="tl">
                    <a:srgbClr val="DDDDDD"/>
                  </a:outerShdw>
                </a:effectLst>
                <a:latin typeface="+mn-lt"/>
              </a:rPr>
              <a:t>a b    c d       e f</a:t>
            </a:r>
          </a:p>
        </p:txBody>
      </p:sp>
      <p:sp>
        <p:nvSpPr>
          <p:cNvPr id="12" name="Line 10"/>
          <p:cNvSpPr>
            <a:spLocks noChangeShapeType="1"/>
          </p:cNvSpPr>
          <p:nvPr/>
        </p:nvSpPr>
        <p:spPr bwMode="auto">
          <a:xfrm>
            <a:off x="1295400" y="1752600"/>
            <a:ext cx="838200" cy="8382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13" name="Line 10"/>
          <p:cNvSpPr>
            <a:spLocks noChangeShapeType="1"/>
          </p:cNvSpPr>
          <p:nvPr/>
        </p:nvSpPr>
        <p:spPr bwMode="auto">
          <a:xfrm>
            <a:off x="4572000" y="1676400"/>
            <a:ext cx="762000" cy="6096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10" name="TextBox 9">
            <a:extLst>
              <a:ext uri="{FF2B5EF4-FFF2-40B4-BE49-F238E27FC236}">
                <a16:creationId xmlns:a16="http://schemas.microsoft.com/office/drawing/2014/main" id="{8DD8131A-68B2-4643-AB32-199A19ADF02C}"/>
              </a:ext>
            </a:extLst>
          </p:cNvPr>
          <p:cNvSpPr txBox="1"/>
          <p:nvPr/>
        </p:nvSpPr>
        <p:spPr bwMode="auto">
          <a:xfrm>
            <a:off x="685800" y="5955397"/>
            <a:ext cx="2895600"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rtlCol="0">
            <a:spAutoFit/>
          </a:bodyPr>
          <a:lstStyle/>
          <a:p>
            <a:r>
              <a:rPr lang="en-US" sz="3600" dirty="0" err="1">
                <a:solidFill>
                  <a:srgbClr val="FF0000"/>
                </a:solidFill>
                <a:latin typeface="+mn-lt"/>
              </a:rPr>
              <a:t>sammengi</a:t>
            </a:r>
            <a:endParaRPr lang="en-US" sz="3600" dirty="0">
              <a:solidFill>
                <a:srgbClr val="FF0000"/>
              </a:solidFill>
              <a:latin typeface="+mn-lt"/>
            </a:endParaRPr>
          </a:p>
        </p:txBody>
      </p:sp>
    </p:spTree>
    <p:extLst>
      <p:ext uri="{BB962C8B-B14F-4D97-AF65-F5344CB8AC3E}">
        <p14:creationId xmlns:p14="http://schemas.microsoft.com/office/powerpoint/2010/main" val="189740410"/>
      </p:ext>
    </p:extLst>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Rectangle 2"/>
          <p:cNvSpPr>
            <a:spLocks noGrp="1" noChangeArrowheads="1"/>
          </p:cNvSpPr>
          <p:nvPr>
            <p:ph type="title"/>
          </p:nvPr>
        </p:nvSpPr>
        <p:spPr/>
        <p:txBody>
          <a:bodyPr/>
          <a:lstStyle/>
          <a:p>
            <a:r>
              <a:rPr lang="en-US" dirty="0" err="1"/>
              <a:t>method:symmetric_difference</a:t>
            </a:r>
            <a:r>
              <a:rPr lang="en-US" dirty="0"/>
              <a:t>, op: ^</a:t>
            </a:r>
          </a:p>
        </p:txBody>
      </p:sp>
      <p:sp>
        <p:nvSpPr>
          <p:cNvPr id="67588" name="Rectangle 3"/>
          <p:cNvSpPr>
            <a:spLocks noGrp="1" noChangeArrowheads="1"/>
          </p:cNvSpPr>
          <p:nvPr>
            <p:ph idx="1"/>
          </p:nvPr>
        </p:nvSpPr>
        <p:spPr>
          <a:xfrm>
            <a:off x="457200" y="1371600"/>
            <a:ext cx="8686800" cy="4754563"/>
          </a:xfrm>
        </p:spPr>
        <p:txBody>
          <a:bodyPr/>
          <a:lstStyle/>
          <a:p>
            <a:pPr>
              <a:buNone/>
            </a:pPr>
            <a:r>
              <a:rPr lang="en-US" dirty="0" err="1"/>
              <a:t>a_set</a:t>
            </a:r>
            <a:r>
              <a:rPr lang="en-US" dirty="0"/>
              <a:t>=set("</a:t>
            </a:r>
            <a:r>
              <a:rPr lang="en-US" dirty="0" err="1"/>
              <a:t>abcd</a:t>
            </a:r>
            <a:r>
              <a:rPr lang="en-US" dirty="0"/>
              <a:t>");  </a:t>
            </a:r>
            <a:r>
              <a:rPr lang="en-US" dirty="0" err="1"/>
              <a:t>b_set</a:t>
            </a:r>
            <a:r>
              <a:rPr lang="en-US" dirty="0"/>
              <a:t>=set("</a:t>
            </a:r>
            <a:r>
              <a:rPr lang="en-US" dirty="0" err="1"/>
              <a:t>cdef</a:t>
            </a:r>
            <a:r>
              <a:rPr lang="en-US" dirty="0"/>
              <a:t>")</a:t>
            </a:r>
          </a:p>
        </p:txBody>
      </p:sp>
      <p:sp>
        <p:nvSpPr>
          <p:cNvPr id="67589" name="Text Box 4"/>
          <p:cNvSpPr txBox="1">
            <a:spLocks noChangeArrowheads="1"/>
          </p:cNvSpPr>
          <p:nvPr/>
        </p:nvSpPr>
        <p:spPr bwMode="auto">
          <a:xfrm>
            <a:off x="0" y="4572000"/>
            <a:ext cx="9144000" cy="1908215"/>
          </a:xfrm>
          <a:prstGeom prst="rect">
            <a:avLst/>
          </a:prstGeom>
          <a:noFill/>
          <a:ln w="12700">
            <a:noFill/>
            <a:miter lim="800000"/>
            <a:headEnd type="none" w="sm" len="sm"/>
            <a:tailEnd type="none" w="sm" len="sm"/>
          </a:ln>
        </p:spPr>
        <p:txBody>
          <a:bodyPr wrap="square">
            <a:prstTxWarp prst="textNoShape">
              <a:avLst/>
            </a:prstTxWarp>
            <a:spAutoFit/>
          </a:bodyPr>
          <a:lstStyle/>
          <a:p>
            <a:r>
              <a:rPr lang="en-US" sz="2400" dirty="0" err="1">
                <a:latin typeface="Courier New" pitchFamily="-107" charset="0"/>
                <a:ea typeface="Courier New" pitchFamily="-107" charset="0"/>
                <a:cs typeface="Courier New" pitchFamily="-107" charset="0"/>
              </a:rPr>
              <a:t>a_set</a:t>
            </a:r>
            <a:r>
              <a:rPr lang="en-US" sz="2400" dirty="0">
                <a:latin typeface="Courier New" pitchFamily="-107" charset="0"/>
                <a:ea typeface="Courier New" pitchFamily="-107" charset="0"/>
                <a:cs typeface="Courier New" pitchFamily="-107" charset="0"/>
              </a:rPr>
              <a:t> ^ </a:t>
            </a:r>
            <a:r>
              <a:rPr lang="en-US" sz="2400" dirty="0" err="1">
                <a:latin typeface="Courier New" pitchFamily="-107" charset="0"/>
                <a:ea typeface="Courier New" pitchFamily="-107" charset="0"/>
                <a:cs typeface="Courier New" pitchFamily="-107" charset="0"/>
              </a:rPr>
              <a:t>b_set</a:t>
            </a:r>
            <a:r>
              <a:rPr lang="en-US" sz="2400" dirty="0">
                <a:latin typeface="Courier New" pitchFamily="-107" charset="0"/>
                <a:ea typeface="Courier New" pitchFamily="-107" charset="0"/>
                <a:cs typeface="Courier New" pitchFamily="-107" charset="0"/>
              </a:rPr>
              <a:t> </a:t>
            </a:r>
            <a:r>
              <a:rPr lang="en-US" sz="2400" dirty="0">
                <a:latin typeface="Courier New" pitchFamily="-107" charset="0"/>
                <a:ea typeface="Courier New" pitchFamily="-107" charset="0"/>
                <a:cs typeface="Courier New" pitchFamily="-107" charset="0"/>
                <a:sym typeface="Wingdings"/>
              </a:rPr>
              <a:t> {'a', 'b', 'e', 'f'}</a:t>
            </a:r>
          </a:p>
          <a:p>
            <a:r>
              <a:rPr lang="en-US" sz="2400" dirty="0" err="1">
                <a:latin typeface="Courier New" pitchFamily="-107" charset="0"/>
                <a:ea typeface="Courier New" pitchFamily="-107" charset="0"/>
                <a:cs typeface="Courier New" pitchFamily="-107" charset="0"/>
                <a:sym typeface="Wingdings"/>
              </a:rPr>
              <a:t>b_set.symmetric_difference</a:t>
            </a:r>
            <a:r>
              <a:rPr lang="en-US" sz="2400" dirty="0">
                <a:latin typeface="Courier New" pitchFamily="-107" charset="0"/>
                <a:ea typeface="Courier New" pitchFamily="-107" charset="0"/>
                <a:cs typeface="Courier New" pitchFamily="-107" charset="0"/>
                <a:sym typeface="Wingdings"/>
              </a:rPr>
              <a:t>(</a:t>
            </a:r>
            <a:r>
              <a:rPr lang="en-US" sz="2400" dirty="0" err="1">
                <a:latin typeface="Courier New" pitchFamily="-107" charset="0"/>
                <a:ea typeface="Courier New" pitchFamily="-107" charset="0"/>
                <a:cs typeface="Courier New" pitchFamily="-107" charset="0"/>
                <a:sym typeface="Wingdings"/>
              </a:rPr>
              <a:t>a_set</a:t>
            </a:r>
            <a:r>
              <a:rPr lang="en-US" sz="2400" dirty="0">
                <a:latin typeface="Courier New" pitchFamily="-107" charset="0"/>
                <a:ea typeface="Courier New" pitchFamily="-107" charset="0"/>
                <a:cs typeface="Courier New" pitchFamily="-107" charset="0"/>
                <a:sym typeface="Wingdings"/>
              </a:rPr>
              <a:t>)  {'a', 'b', 'e', 'f'}</a:t>
            </a:r>
          </a:p>
          <a:p>
            <a:endParaRPr lang="en-US" dirty="0">
              <a:latin typeface="Courier New" pitchFamily="-107" charset="0"/>
              <a:ea typeface="Courier New" pitchFamily="-107" charset="0"/>
              <a:cs typeface="Courier New" pitchFamily="-107" charset="0"/>
            </a:endParaRPr>
          </a:p>
          <a:p>
            <a:endParaRPr lang="en-US" sz="2800" dirty="0">
              <a:latin typeface="Courier New" pitchFamily="-107" charset="0"/>
              <a:ea typeface="Courier New" pitchFamily="-107" charset="0"/>
              <a:cs typeface="Courier New" pitchFamily="-107" charset="0"/>
            </a:endParaRPr>
          </a:p>
        </p:txBody>
      </p:sp>
      <p:sp>
        <p:nvSpPr>
          <p:cNvPr id="18437" name="Oval 5" descr="Dark vertical"/>
          <p:cNvSpPr>
            <a:spLocks noChangeArrowheads="1"/>
          </p:cNvSpPr>
          <p:nvPr/>
        </p:nvSpPr>
        <p:spPr bwMode="auto">
          <a:xfrm>
            <a:off x="3200400" y="2057400"/>
            <a:ext cx="2590800" cy="2438400"/>
          </a:xfrm>
          <a:prstGeom prst="ellipse">
            <a:avLst/>
          </a:prstGeom>
          <a:noFill/>
          <a:ln w="12700">
            <a:solidFill>
              <a:schemeClr val="tx1"/>
            </a:solidFill>
            <a:round/>
            <a:headEnd type="none" w="sm" len="sm"/>
            <a:tailEnd type="none" w="sm" len="sm"/>
          </a:ln>
          <a:effectLst/>
        </p:spPr>
        <p:txBody>
          <a:bodyPr wrap="none" anchor="ctr">
            <a:prstTxWarp prst="textNoShape">
              <a:avLst/>
            </a:prstTxWarp>
          </a:bodyPr>
          <a:lstStyle/>
          <a:p>
            <a:pPr algn="ctr">
              <a:defRPr/>
            </a:pPr>
            <a:r>
              <a:rPr lang="en-US" sz="3200" dirty="0">
                <a:solidFill>
                  <a:srgbClr val="000000"/>
                </a:solidFill>
                <a:latin typeface="+mn-lt"/>
              </a:rPr>
              <a:t>        </a:t>
            </a:r>
            <a:r>
              <a:rPr lang="en-US" sz="3200" dirty="0">
                <a:solidFill>
                  <a:srgbClr val="000000"/>
                </a:solidFill>
                <a:effectLst>
                  <a:outerShdw blurRad="38100" dist="38100" dir="2700000" algn="tl">
                    <a:srgbClr val="DDDDDD"/>
                  </a:outerShdw>
                </a:effectLst>
                <a:latin typeface="+mn-lt"/>
              </a:rPr>
              <a:t>e f</a:t>
            </a:r>
          </a:p>
        </p:txBody>
      </p:sp>
      <p:sp>
        <p:nvSpPr>
          <p:cNvPr id="18438" name="Oval 6" descr="Dark downward diagonal"/>
          <p:cNvSpPr>
            <a:spLocks noChangeArrowheads="1"/>
          </p:cNvSpPr>
          <p:nvPr/>
        </p:nvSpPr>
        <p:spPr bwMode="auto">
          <a:xfrm>
            <a:off x="1905000" y="2057400"/>
            <a:ext cx="2590800" cy="2438400"/>
          </a:xfrm>
          <a:prstGeom prst="ellipse">
            <a:avLst/>
          </a:prstGeom>
          <a:noFill/>
          <a:ln w="12700">
            <a:solidFill>
              <a:schemeClr val="tx1"/>
            </a:solidFill>
            <a:round/>
            <a:headEnd type="none" w="sm" len="sm"/>
            <a:tailEnd type="none" w="sm" len="sm"/>
          </a:ln>
          <a:effectLst/>
        </p:spPr>
        <p:txBody>
          <a:bodyPr wrap="none" anchor="ctr">
            <a:prstTxWarp prst="textNoShape">
              <a:avLst/>
            </a:prstTxWarp>
          </a:bodyPr>
          <a:lstStyle/>
          <a:p>
            <a:pPr algn="ctr">
              <a:defRPr/>
            </a:pPr>
            <a:r>
              <a:rPr lang="en-US" sz="3200" dirty="0">
                <a:solidFill>
                  <a:srgbClr val="000000"/>
                </a:solidFill>
                <a:effectLst>
                  <a:outerShdw blurRad="38100" dist="38100" dir="2700000" algn="tl">
                    <a:srgbClr val="DDDDDD"/>
                  </a:outerShdw>
                </a:effectLst>
                <a:latin typeface="+mn-lt"/>
                <a:ea typeface="Arial" pitchFamily="-108" charset="0"/>
                <a:cs typeface="Arial" pitchFamily="-108" charset="0"/>
              </a:rPr>
              <a:t>a b</a:t>
            </a:r>
            <a:r>
              <a:rPr lang="en-US" sz="3200" dirty="0">
                <a:solidFill>
                  <a:srgbClr val="000000"/>
                </a:solidFill>
                <a:latin typeface="+mn-lt"/>
              </a:rPr>
              <a:t>       </a:t>
            </a:r>
            <a:r>
              <a:rPr lang="en-US" sz="3200" dirty="0">
                <a:solidFill>
                  <a:srgbClr val="000000"/>
                </a:solidFill>
                <a:latin typeface="+mn-lt"/>
                <a:ea typeface="Times New Roman" pitchFamily="-108" charset="0"/>
                <a:cs typeface="Times New Roman" pitchFamily="-108" charset="0"/>
              </a:rPr>
              <a:t>c d</a:t>
            </a:r>
          </a:p>
        </p:txBody>
      </p:sp>
      <p:sp>
        <p:nvSpPr>
          <p:cNvPr id="12" name="Line 10"/>
          <p:cNvSpPr>
            <a:spLocks noChangeShapeType="1"/>
          </p:cNvSpPr>
          <p:nvPr/>
        </p:nvSpPr>
        <p:spPr bwMode="auto">
          <a:xfrm>
            <a:off x="1295400" y="1905000"/>
            <a:ext cx="838200" cy="6858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13" name="Line 10"/>
          <p:cNvSpPr>
            <a:spLocks noChangeShapeType="1"/>
          </p:cNvSpPr>
          <p:nvPr/>
        </p:nvSpPr>
        <p:spPr bwMode="auto">
          <a:xfrm flipH="1">
            <a:off x="5029200" y="1905000"/>
            <a:ext cx="152400" cy="3048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9" name="TextBox 8">
            <a:extLst>
              <a:ext uri="{FF2B5EF4-FFF2-40B4-BE49-F238E27FC236}">
                <a16:creationId xmlns:a16="http://schemas.microsoft.com/office/drawing/2014/main" id="{1055172A-1D57-E24C-9C55-41B94BC135C1}"/>
              </a:ext>
            </a:extLst>
          </p:cNvPr>
          <p:cNvSpPr txBox="1"/>
          <p:nvPr/>
        </p:nvSpPr>
        <p:spPr bwMode="auto">
          <a:xfrm>
            <a:off x="304800" y="5955397"/>
            <a:ext cx="5105400"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rtlCol="0">
            <a:spAutoFit/>
          </a:bodyPr>
          <a:lstStyle/>
          <a:p>
            <a:r>
              <a:rPr lang="en-US" sz="3600" dirty="0" err="1">
                <a:solidFill>
                  <a:srgbClr val="FF0000"/>
                </a:solidFill>
                <a:latin typeface="+mn-lt"/>
              </a:rPr>
              <a:t>Samhverfur</a:t>
            </a:r>
            <a:r>
              <a:rPr lang="en-US" sz="3600" dirty="0">
                <a:solidFill>
                  <a:srgbClr val="FF0000"/>
                </a:solidFill>
                <a:latin typeface="+mn-lt"/>
              </a:rPr>
              <a:t> </a:t>
            </a:r>
            <a:r>
              <a:rPr lang="en-US" sz="3600" dirty="0" err="1">
                <a:solidFill>
                  <a:srgbClr val="FF0000"/>
                </a:solidFill>
                <a:latin typeface="+mn-lt"/>
              </a:rPr>
              <a:t>mismunur</a:t>
            </a:r>
            <a:endParaRPr lang="en-US" sz="3600" dirty="0">
              <a:solidFill>
                <a:srgbClr val="FF0000"/>
              </a:solidFill>
              <a:latin typeface="+mn-lt"/>
            </a:endParaRPr>
          </a:p>
        </p:txBody>
      </p:sp>
    </p:spTree>
    <p:extLst>
      <p:ext uri="{BB962C8B-B14F-4D97-AF65-F5344CB8AC3E}">
        <p14:creationId xmlns:p14="http://schemas.microsoft.com/office/powerpoint/2010/main" val="1764284622"/>
      </p:ext>
    </p:extLst>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5" name="Rectangle 2"/>
          <p:cNvSpPr>
            <a:spLocks noGrp="1" noChangeArrowheads="1"/>
          </p:cNvSpPr>
          <p:nvPr>
            <p:ph type="title"/>
          </p:nvPr>
        </p:nvSpPr>
        <p:spPr/>
        <p:txBody>
          <a:bodyPr/>
          <a:lstStyle/>
          <a:p>
            <a:r>
              <a:rPr lang="en-US" dirty="0"/>
              <a:t>method: </a:t>
            </a:r>
            <a:r>
              <a:rPr lang="en-US" dirty="0" err="1"/>
              <a:t>issubset</a:t>
            </a:r>
            <a:r>
              <a:rPr lang="en-US" dirty="0"/>
              <a:t>, op: &lt;=</a:t>
            </a:r>
            <a:br>
              <a:rPr lang="en-US" dirty="0"/>
            </a:br>
            <a:r>
              <a:rPr lang="en-US" dirty="0"/>
              <a:t>method: </a:t>
            </a:r>
            <a:r>
              <a:rPr lang="en-US" dirty="0" err="1"/>
              <a:t>issuperset</a:t>
            </a:r>
            <a:r>
              <a:rPr lang="en-US" dirty="0"/>
              <a:t>, op: &gt;=</a:t>
            </a:r>
          </a:p>
        </p:txBody>
      </p:sp>
      <p:sp>
        <p:nvSpPr>
          <p:cNvPr id="69636" name="Rectangle 3"/>
          <p:cNvSpPr>
            <a:spLocks noGrp="1" noChangeArrowheads="1"/>
          </p:cNvSpPr>
          <p:nvPr>
            <p:ph idx="1"/>
          </p:nvPr>
        </p:nvSpPr>
        <p:spPr>
          <a:xfrm>
            <a:off x="457200" y="1752600"/>
            <a:ext cx="8534400" cy="4373563"/>
          </a:xfrm>
        </p:spPr>
        <p:txBody>
          <a:bodyPr/>
          <a:lstStyle/>
          <a:p>
            <a:pPr>
              <a:buNone/>
            </a:pPr>
            <a:r>
              <a:rPr lang="en-US" dirty="0" err="1"/>
              <a:t>small_set</a:t>
            </a:r>
            <a:r>
              <a:rPr lang="en-US" dirty="0"/>
              <a:t>=set("</a:t>
            </a:r>
            <a:r>
              <a:rPr lang="en-US" dirty="0" err="1"/>
              <a:t>abc</a:t>
            </a:r>
            <a:r>
              <a:rPr lang="en-US" dirty="0"/>
              <a:t>");  </a:t>
            </a:r>
            <a:r>
              <a:rPr lang="en-US" dirty="0" err="1"/>
              <a:t>big_set</a:t>
            </a:r>
            <a:r>
              <a:rPr lang="en-US" dirty="0"/>
              <a:t>=set("</a:t>
            </a:r>
            <a:r>
              <a:rPr lang="en-US" dirty="0" err="1"/>
              <a:t>abcdef</a:t>
            </a:r>
            <a:r>
              <a:rPr lang="en-US" dirty="0"/>
              <a:t>")</a:t>
            </a:r>
          </a:p>
        </p:txBody>
      </p:sp>
      <p:sp>
        <p:nvSpPr>
          <p:cNvPr id="69637" name="Text Box 4"/>
          <p:cNvSpPr txBox="1">
            <a:spLocks noChangeArrowheads="1"/>
          </p:cNvSpPr>
          <p:nvPr/>
        </p:nvSpPr>
        <p:spPr bwMode="auto">
          <a:xfrm>
            <a:off x="685800" y="4876800"/>
            <a:ext cx="8458200" cy="1508105"/>
          </a:xfrm>
          <a:prstGeom prst="rect">
            <a:avLst/>
          </a:prstGeom>
          <a:noFill/>
          <a:ln w="12700">
            <a:noFill/>
            <a:miter lim="800000"/>
            <a:headEnd type="none" w="sm" len="sm"/>
            <a:tailEnd type="none" w="sm" len="sm"/>
          </a:ln>
        </p:spPr>
        <p:txBody>
          <a:bodyPr wrap="square">
            <a:prstTxWarp prst="textNoShape">
              <a:avLst/>
            </a:prstTxWarp>
            <a:spAutoFit/>
          </a:bodyPr>
          <a:lstStyle/>
          <a:p>
            <a:r>
              <a:rPr lang="en-US" sz="3200" dirty="0" err="1">
                <a:latin typeface="Courier New" pitchFamily="-107" charset="0"/>
                <a:ea typeface="Courier New" pitchFamily="-107" charset="0"/>
                <a:cs typeface="Courier New" pitchFamily="-107" charset="0"/>
              </a:rPr>
              <a:t>small_set</a:t>
            </a:r>
            <a:r>
              <a:rPr lang="en-US" sz="3200" dirty="0">
                <a:latin typeface="Courier New" pitchFamily="-107" charset="0"/>
                <a:ea typeface="Courier New" pitchFamily="-107" charset="0"/>
                <a:cs typeface="Courier New" pitchFamily="-107" charset="0"/>
              </a:rPr>
              <a:t> &lt;= </a:t>
            </a:r>
            <a:r>
              <a:rPr lang="en-US" sz="3200" dirty="0" err="1">
                <a:latin typeface="Courier New" pitchFamily="-107" charset="0"/>
                <a:ea typeface="Courier New" pitchFamily="-107" charset="0"/>
                <a:cs typeface="Courier New" pitchFamily="-107" charset="0"/>
              </a:rPr>
              <a:t>big_set</a:t>
            </a:r>
            <a:r>
              <a:rPr lang="en-US" sz="3200" dirty="0">
                <a:latin typeface="Courier New" pitchFamily="-107" charset="0"/>
                <a:ea typeface="Courier New" pitchFamily="-107" charset="0"/>
                <a:cs typeface="Courier New" pitchFamily="-107" charset="0"/>
              </a:rPr>
              <a:t> </a:t>
            </a:r>
            <a:r>
              <a:rPr lang="en-US" sz="3200" dirty="0">
                <a:latin typeface="Courier New" pitchFamily="-107" charset="0"/>
                <a:ea typeface="Courier New" pitchFamily="-107" charset="0"/>
                <a:cs typeface="Courier New" pitchFamily="-107" charset="0"/>
                <a:sym typeface="Wingdings"/>
              </a:rPr>
              <a:t> True</a:t>
            </a:r>
          </a:p>
          <a:p>
            <a:r>
              <a:rPr lang="en-US" sz="3200" dirty="0" err="1">
                <a:latin typeface="Courier New" pitchFamily="-107" charset="0"/>
                <a:ea typeface="Courier New" pitchFamily="-107" charset="0"/>
                <a:cs typeface="Courier New" pitchFamily="-107" charset="0"/>
                <a:sym typeface="Wingdings"/>
              </a:rPr>
              <a:t>bit_set</a:t>
            </a:r>
            <a:r>
              <a:rPr lang="en-US" sz="3200" dirty="0">
                <a:latin typeface="Courier New" pitchFamily="-107" charset="0"/>
                <a:ea typeface="Courier New" pitchFamily="-107" charset="0"/>
                <a:cs typeface="Courier New" pitchFamily="-107" charset="0"/>
                <a:sym typeface="Wingdings"/>
              </a:rPr>
              <a:t> &gt;= </a:t>
            </a:r>
            <a:r>
              <a:rPr lang="en-US" sz="3200" dirty="0" err="1">
                <a:latin typeface="Courier New" pitchFamily="-107" charset="0"/>
                <a:ea typeface="Courier New" pitchFamily="-107" charset="0"/>
                <a:cs typeface="Courier New" pitchFamily="-107" charset="0"/>
                <a:sym typeface="Wingdings"/>
              </a:rPr>
              <a:t>small_set</a:t>
            </a:r>
            <a:r>
              <a:rPr lang="en-US" sz="3200" dirty="0">
                <a:latin typeface="Courier New" pitchFamily="-107" charset="0"/>
                <a:ea typeface="Courier New" pitchFamily="-107" charset="0"/>
                <a:cs typeface="Courier New" pitchFamily="-107" charset="0"/>
                <a:sym typeface="Wingdings"/>
              </a:rPr>
              <a:t>  True</a:t>
            </a:r>
            <a:endParaRPr lang="en-US" sz="3200" dirty="0">
              <a:latin typeface="Courier New" pitchFamily="-107" charset="0"/>
              <a:ea typeface="Courier New" pitchFamily="-107" charset="0"/>
              <a:cs typeface="Courier New" pitchFamily="-107" charset="0"/>
            </a:endParaRPr>
          </a:p>
          <a:p>
            <a:endParaRPr lang="en-US" sz="2800" dirty="0">
              <a:latin typeface="Courier New" pitchFamily="-107" charset="0"/>
              <a:ea typeface="Courier New" pitchFamily="-107" charset="0"/>
              <a:cs typeface="Courier New" pitchFamily="-107" charset="0"/>
            </a:endParaRPr>
          </a:p>
        </p:txBody>
      </p:sp>
      <p:sp>
        <p:nvSpPr>
          <p:cNvPr id="69640" name="Oval 11"/>
          <p:cNvSpPr>
            <a:spLocks noChangeArrowheads="1"/>
          </p:cNvSpPr>
          <p:nvPr/>
        </p:nvSpPr>
        <p:spPr bwMode="auto">
          <a:xfrm>
            <a:off x="2438400" y="2514600"/>
            <a:ext cx="3733800" cy="2438400"/>
          </a:xfrm>
          <a:prstGeom prst="ellipse">
            <a:avLst/>
          </a:prstGeom>
          <a:noFill/>
          <a:ln w="12700">
            <a:solidFill>
              <a:schemeClr val="tx1"/>
            </a:solidFill>
            <a:round/>
            <a:headEnd type="none" w="sm" len="sm"/>
            <a:tailEnd type="none" w="sm" len="sm"/>
          </a:ln>
        </p:spPr>
        <p:txBody>
          <a:bodyPr wrap="none" anchor="ctr">
            <a:prstTxWarp prst="textNoShape">
              <a:avLst/>
            </a:prstTxWarp>
          </a:bodyPr>
          <a:lstStyle/>
          <a:p>
            <a:endParaRPr lang="en-US"/>
          </a:p>
        </p:txBody>
      </p:sp>
      <p:sp>
        <p:nvSpPr>
          <p:cNvPr id="69641" name="Oval 12"/>
          <p:cNvSpPr>
            <a:spLocks noChangeArrowheads="1"/>
          </p:cNvSpPr>
          <p:nvPr/>
        </p:nvSpPr>
        <p:spPr bwMode="auto">
          <a:xfrm>
            <a:off x="2743200" y="3048000"/>
            <a:ext cx="1676400" cy="1143000"/>
          </a:xfrm>
          <a:prstGeom prst="ellipse">
            <a:avLst/>
          </a:prstGeom>
          <a:noFill/>
          <a:ln w="12700">
            <a:solidFill>
              <a:schemeClr val="tx1"/>
            </a:solidFill>
            <a:round/>
            <a:headEnd type="none" w="sm" len="sm"/>
            <a:tailEnd type="none" w="sm" len="sm"/>
          </a:ln>
        </p:spPr>
        <p:txBody>
          <a:bodyPr wrap="none" anchor="ctr">
            <a:prstTxWarp prst="textNoShape">
              <a:avLst/>
            </a:prstTxWarp>
          </a:bodyPr>
          <a:lstStyle/>
          <a:p>
            <a:endParaRPr lang="en-US"/>
          </a:p>
        </p:txBody>
      </p:sp>
      <p:sp>
        <p:nvSpPr>
          <p:cNvPr id="69642" name="Text Box 13"/>
          <p:cNvSpPr txBox="1">
            <a:spLocks noChangeArrowheads="1"/>
          </p:cNvSpPr>
          <p:nvPr/>
        </p:nvSpPr>
        <p:spPr bwMode="auto">
          <a:xfrm>
            <a:off x="3200400" y="3276600"/>
            <a:ext cx="2316163" cy="641350"/>
          </a:xfrm>
          <a:prstGeom prst="rect">
            <a:avLst/>
          </a:prstGeom>
          <a:noFill/>
          <a:ln w="12700">
            <a:noFill/>
            <a:miter lim="800000"/>
            <a:headEnd type="none" w="sm" len="sm"/>
            <a:tailEnd type="none" w="sm" len="sm"/>
          </a:ln>
        </p:spPr>
        <p:txBody>
          <a:bodyPr wrap="none">
            <a:prstTxWarp prst="textNoShape">
              <a:avLst/>
            </a:prstTxWarp>
            <a:spAutoFit/>
          </a:bodyPr>
          <a:lstStyle/>
          <a:p>
            <a:r>
              <a:rPr lang="en-US" sz="3600"/>
              <a:t>a b c    d e f</a:t>
            </a:r>
          </a:p>
        </p:txBody>
      </p:sp>
      <p:sp>
        <p:nvSpPr>
          <p:cNvPr id="11" name="Line 10"/>
          <p:cNvSpPr>
            <a:spLocks noChangeShapeType="1"/>
          </p:cNvSpPr>
          <p:nvPr/>
        </p:nvSpPr>
        <p:spPr bwMode="auto">
          <a:xfrm>
            <a:off x="1447800" y="2286000"/>
            <a:ext cx="1447800" cy="9906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
        <p:nvSpPr>
          <p:cNvPr id="12" name="Line 10"/>
          <p:cNvSpPr>
            <a:spLocks noChangeShapeType="1"/>
          </p:cNvSpPr>
          <p:nvPr/>
        </p:nvSpPr>
        <p:spPr bwMode="auto">
          <a:xfrm>
            <a:off x="4953000" y="2209800"/>
            <a:ext cx="457200" cy="533400"/>
          </a:xfrm>
          <a:prstGeom prst="line">
            <a:avLst/>
          </a:prstGeom>
          <a:noFill/>
          <a:ln w="38100">
            <a:solidFill>
              <a:schemeClr val="tx1"/>
            </a:solidFill>
            <a:round/>
            <a:headEnd type="none" w="sm" len="sm"/>
            <a:tailEnd type="stealth" w="lg" len="lg"/>
          </a:ln>
        </p:spPr>
        <p:txBody>
          <a:bodyPr>
            <a:prstTxWarp prst="textNoShape">
              <a:avLst/>
            </a:prstTxWarp>
          </a:bodyPr>
          <a:lstStyle/>
          <a:p>
            <a:endParaRPr lang="en-US"/>
          </a:p>
        </p:txBody>
      </p:sp>
    </p:spTree>
    <p:extLst>
      <p:ext uri="{BB962C8B-B14F-4D97-AF65-F5344CB8AC3E}">
        <p14:creationId xmlns:p14="http://schemas.microsoft.com/office/powerpoint/2010/main" val="205521288"/>
      </p:ext>
    </p:extLst>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3" name="Rectangle 2"/>
          <p:cNvSpPr>
            <a:spLocks noGrp="1" noChangeArrowheads="1"/>
          </p:cNvSpPr>
          <p:nvPr>
            <p:ph type="title"/>
          </p:nvPr>
        </p:nvSpPr>
        <p:spPr>
          <a:xfrm>
            <a:off x="457200" y="457200"/>
            <a:ext cx="8229600" cy="762000"/>
          </a:xfrm>
        </p:spPr>
        <p:txBody>
          <a:bodyPr/>
          <a:lstStyle/>
          <a:p>
            <a:pPr eaLnBrk="1" hangingPunct="1"/>
            <a:r>
              <a:rPr lang="en-US">
                <a:ea typeface="ＭＳ Ｐゴシック" pitchFamily="-107" charset="-128"/>
                <a:cs typeface="ＭＳ Ｐゴシック" pitchFamily="-107" charset="-128"/>
              </a:rPr>
              <a:t>Other Set Ops</a:t>
            </a:r>
          </a:p>
        </p:txBody>
      </p:sp>
      <p:sp>
        <p:nvSpPr>
          <p:cNvPr id="71684" name="Rectangle 3"/>
          <p:cNvSpPr>
            <a:spLocks noGrp="1" noChangeArrowheads="1"/>
          </p:cNvSpPr>
          <p:nvPr>
            <p:ph idx="1"/>
          </p:nvPr>
        </p:nvSpPr>
        <p:spPr>
          <a:xfrm>
            <a:off x="152400" y="1219200"/>
            <a:ext cx="8763000" cy="4648200"/>
          </a:xfrm>
        </p:spPr>
        <p:txBody>
          <a:bodyPr/>
          <a:lstStyle/>
          <a:p>
            <a:pPr eaLnBrk="1" hangingPunct="1"/>
            <a:r>
              <a:rPr lang="en-US" sz="2800" dirty="0" err="1">
                <a:latin typeface="Courier New" pitchFamily="-107" charset="0"/>
                <a:ea typeface="ＭＳ Ｐゴシック" pitchFamily="-107" charset="-128"/>
                <a:cs typeface="ＭＳ Ｐゴシック" pitchFamily="-107" charset="-128"/>
              </a:rPr>
              <a:t>my_set.add</a:t>
            </a:r>
            <a:r>
              <a:rPr lang="en-US" sz="2800" dirty="0">
                <a:latin typeface="Courier New" pitchFamily="-107" charset="0"/>
                <a:ea typeface="ＭＳ Ｐゴシック" pitchFamily="-107" charset="-128"/>
                <a:cs typeface="ＭＳ Ｐゴシック" pitchFamily="-107" charset="-128"/>
              </a:rPr>
              <a:t>("g")</a:t>
            </a:r>
            <a:r>
              <a:rPr lang="en-US" sz="2800" dirty="0">
                <a:ea typeface="ＭＳ Ｐゴシック" pitchFamily="-107" charset="-128"/>
                <a:cs typeface="ＭＳ Ｐゴシック" pitchFamily="-107" charset="-128"/>
              </a:rPr>
              <a:t> </a:t>
            </a:r>
          </a:p>
          <a:p>
            <a:pPr lvl="1" eaLnBrk="1" hangingPunct="1"/>
            <a:r>
              <a:rPr lang="en-US" sz="2400" dirty="0"/>
              <a:t>adds to the set, no effect if item is in set already</a:t>
            </a:r>
          </a:p>
          <a:p>
            <a:pPr eaLnBrk="1" hangingPunct="1"/>
            <a:r>
              <a:rPr lang="en-US" sz="2800" dirty="0" err="1">
                <a:latin typeface="Courier New" pitchFamily="-107" charset="0"/>
                <a:ea typeface="ＭＳ Ｐゴシック" pitchFamily="-107" charset="-128"/>
                <a:cs typeface="ＭＳ Ｐゴシック" pitchFamily="-107" charset="-128"/>
              </a:rPr>
              <a:t>my_set.clear</a:t>
            </a:r>
            <a:r>
              <a:rPr lang="en-US" sz="2800" dirty="0">
                <a:latin typeface="Courier New" pitchFamily="-107" charset="0"/>
                <a:ea typeface="ＭＳ Ｐゴシック" pitchFamily="-107" charset="-128"/>
                <a:cs typeface="ＭＳ Ｐゴシック" pitchFamily="-107" charset="-128"/>
              </a:rPr>
              <a:t>()</a:t>
            </a:r>
          </a:p>
          <a:p>
            <a:pPr lvl="1" eaLnBrk="1" hangingPunct="1"/>
            <a:r>
              <a:rPr lang="en-US" sz="2400" dirty="0" err="1"/>
              <a:t>emptys</a:t>
            </a:r>
            <a:r>
              <a:rPr lang="en-US" sz="2400" dirty="0"/>
              <a:t> the set</a:t>
            </a:r>
          </a:p>
          <a:p>
            <a:pPr eaLnBrk="1" hangingPunct="1"/>
            <a:r>
              <a:rPr lang="en-US" sz="2800" dirty="0" err="1">
                <a:latin typeface="Courier New" pitchFamily="-107" charset="0"/>
                <a:ea typeface="ＭＳ Ｐゴシック" pitchFamily="-107" charset="-128"/>
                <a:cs typeface="ＭＳ Ｐゴシック" pitchFamily="-107" charset="-128"/>
              </a:rPr>
              <a:t>my_set.remove</a:t>
            </a:r>
            <a:r>
              <a:rPr lang="en-US" sz="2800" dirty="0">
                <a:latin typeface="Courier New" pitchFamily="-107" charset="0"/>
                <a:ea typeface="ＭＳ Ｐゴシック" pitchFamily="-107" charset="-128"/>
                <a:cs typeface="ＭＳ Ｐゴシック" pitchFamily="-107" charset="-128"/>
              </a:rPr>
              <a:t>("g")</a:t>
            </a:r>
            <a:r>
              <a:rPr lang="en-US" sz="2800" dirty="0">
                <a:ea typeface="ＭＳ Ｐゴシック" pitchFamily="-107" charset="-128"/>
                <a:cs typeface="ＭＳ Ｐゴシック" pitchFamily="-107" charset="-128"/>
              </a:rPr>
              <a:t> versus </a:t>
            </a:r>
            <a:r>
              <a:rPr lang="en-US" sz="2800" dirty="0" err="1">
                <a:latin typeface="Courier New" pitchFamily="-107" charset="0"/>
                <a:ea typeface="ＭＳ Ｐゴシック" pitchFamily="-107" charset="-128"/>
                <a:cs typeface="ＭＳ Ｐゴシック" pitchFamily="-107" charset="-128"/>
              </a:rPr>
              <a:t>my_set.discard</a:t>
            </a:r>
            <a:r>
              <a:rPr lang="en-US" sz="2800" dirty="0">
                <a:latin typeface="Courier New" pitchFamily="-107" charset="0"/>
                <a:ea typeface="ＭＳ Ｐゴシック" pitchFamily="-107" charset="-128"/>
                <a:cs typeface="ＭＳ Ｐゴシック" pitchFamily="-107" charset="-128"/>
              </a:rPr>
              <a:t>("g")</a:t>
            </a:r>
            <a:endParaRPr lang="en-US" sz="2800" dirty="0">
              <a:ea typeface="ＭＳ Ｐゴシック" pitchFamily="-107" charset="-128"/>
              <a:cs typeface="ＭＳ Ｐゴシック" pitchFamily="-107" charset="-128"/>
            </a:endParaRPr>
          </a:p>
          <a:p>
            <a:pPr lvl="1" eaLnBrk="1" hangingPunct="1"/>
            <a:r>
              <a:rPr lang="en-US" sz="2400" dirty="0">
                <a:latin typeface="Courier New" pitchFamily="-107" charset="0"/>
              </a:rPr>
              <a:t>remove</a:t>
            </a:r>
            <a:r>
              <a:rPr lang="en-US" sz="2400" dirty="0"/>
              <a:t> throws an error if "</a:t>
            </a:r>
            <a:r>
              <a:rPr lang="en-US" sz="2400" dirty="0">
                <a:latin typeface="Courier New" pitchFamily="-107" charset="0"/>
              </a:rPr>
              <a:t>g</a:t>
            </a:r>
            <a:r>
              <a:rPr lang="en-US" sz="2400" dirty="0"/>
              <a:t>" </a:t>
            </a:r>
            <a:r>
              <a:rPr lang="en-US" sz="2400" dirty="0" err="1"/>
              <a:t>isn</a:t>
            </a:r>
            <a:r>
              <a:rPr lang="fr-FR" sz="2400" dirty="0"/>
              <a:t>'</a:t>
            </a:r>
            <a:r>
              <a:rPr lang="en-US" sz="2400" dirty="0"/>
              <a:t>t there. </a:t>
            </a:r>
            <a:r>
              <a:rPr lang="en-US" sz="2400" dirty="0">
                <a:latin typeface="Courier New" pitchFamily="-107" charset="0"/>
              </a:rPr>
              <a:t>discard</a:t>
            </a:r>
            <a:r>
              <a:rPr lang="en-US" sz="2400" dirty="0"/>
              <a:t> </a:t>
            </a:r>
            <a:r>
              <a:rPr lang="en-US" sz="2400" dirty="0" err="1"/>
              <a:t>doesn</a:t>
            </a:r>
            <a:r>
              <a:rPr lang="fr-FR" sz="2400" dirty="0"/>
              <a:t>'</a:t>
            </a:r>
            <a:r>
              <a:rPr lang="en-US" sz="2400" dirty="0"/>
              <a:t>t care. Both remove "</a:t>
            </a:r>
            <a:r>
              <a:rPr lang="en-US" sz="2400" dirty="0">
                <a:latin typeface="Courier New" pitchFamily="-107" charset="0"/>
              </a:rPr>
              <a:t>g</a:t>
            </a:r>
            <a:r>
              <a:rPr lang="en-US" sz="2400" dirty="0"/>
              <a:t>" from the set</a:t>
            </a:r>
          </a:p>
          <a:p>
            <a:pPr eaLnBrk="1" hangingPunct="1"/>
            <a:r>
              <a:rPr lang="en-US" sz="2800" dirty="0" err="1">
                <a:latin typeface="Courier New" pitchFamily="-107" charset="0"/>
                <a:ea typeface="ＭＳ Ｐゴシック" pitchFamily="-107" charset="-128"/>
                <a:cs typeface="ＭＳ Ｐゴシック" pitchFamily="-107" charset="-128"/>
              </a:rPr>
              <a:t>my_set.copy</a:t>
            </a:r>
            <a:r>
              <a:rPr lang="en-US" sz="2800" dirty="0">
                <a:latin typeface="Courier New" pitchFamily="-107" charset="0"/>
                <a:ea typeface="ＭＳ Ｐゴシック" pitchFamily="-107" charset="-128"/>
                <a:cs typeface="ＭＳ Ｐゴシック" pitchFamily="-107" charset="-128"/>
              </a:rPr>
              <a:t>()</a:t>
            </a:r>
            <a:endParaRPr lang="en-US" sz="2800" dirty="0">
              <a:ea typeface="ＭＳ Ｐゴシック" pitchFamily="-107" charset="-128"/>
              <a:cs typeface="ＭＳ Ｐゴシック" pitchFamily="-107" charset="-128"/>
            </a:endParaRPr>
          </a:p>
          <a:p>
            <a:pPr lvl="1" eaLnBrk="1" hangingPunct="1"/>
            <a:r>
              <a:rPr lang="en-US" sz="2400" dirty="0"/>
              <a:t>returns a shallow copy of </a:t>
            </a:r>
            <a:r>
              <a:rPr lang="en-US" sz="2400" dirty="0" err="1">
                <a:latin typeface="Courier New" pitchFamily="-107" charset="0"/>
              </a:rPr>
              <a:t>my_set</a:t>
            </a:r>
            <a:endParaRPr lang="en-US" sz="2400" dirty="0"/>
          </a:p>
        </p:txBody>
      </p:sp>
    </p:spTree>
    <p:extLst>
      <p:ext uri="{BB962C8B-B14F-4D97-AF65-F5344CB8AC3E}">
        <p14:creationId xmlns:p14="http://schemas.microsoft.com/office/powerpoint/2010/main" val="2237425293"/>
      </p:ext>
    </p:extLst>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ChangeArrowheads="1"/>
          </p:cNvSpPr>
          <p:nvPr/>
        </p:nvSpPr>
        <p:spPr bwMode="auto">
          <a:xfrm>
            <a:off x="457200" y="457200"/>
            <a:ext cx="8229600" cy="762000"/>
          </a:xfrm>
          <a:prstGeom prst="rect">
            <a:avLst/>
          </a:prstGeom>
          <a:noFill/>
          <a:ln w="9525">
            <a:noFill/>
            <a:miter lim="800000"/>
            <a:headEnd/>
            <a:tailEnd/>
          </a:ln>
        </p:spPr>
        <p:txBody>
          <a:bodyPr anchor="ctr">
            <a:prstTxWarp prst="textNoShape">
              <a:avLst/>
            </a:prstTxWarp>
          </a:bodyPr>
          <a:lstStyle/>
          <a:p>
            <a:pPr eaLnBrk="1" hangingPunct="1"/>
            <a:r>
              <a:rPr lang="en-US" sz="4400">
                <a:latin typeface="Arial" pitchFamily="-107" charset="0"/>
                <a:ea typeface="ＭＳ Ｐゴシック" pitchFamily="-107" charset="-128"/>
                <a:cs typeface="ＭＳ Ｐゴシック" pitchFamily="-107" charset="-128"/>
              </a:rPr>
              <a:t>Copy vs. assignment</a:t>
            </a:r>
          </a:p>
        </p:txBody>
      </p:sp>
      <p:sp>
        <p:nvSpPr>
          <p:cNvPr id="73731" name="Text Box 3"/>
          <p:cNvSpPr txBox="1">
            <a:spLocks noChangeArrowheads="1"/>
          </p:cNvSpPr>
          <p:nvPr/>
        </p:nvSpPr>
        <p:spPr bwMode="auto">
          <a:xfrm>
            <a:off x="533400" y="1600200"/>
            <a:ext cx="4419600" cy="1313180"/>
          </a:xfrm>
          <a:prstGeom prst="rect">
            <a:avLst/>
          </a:prstGeom>
          <a:noFill/>
          <a:ln w="12700">
            <a:noFill/>
            <a:miter lim="800000"/>
            <a:headEnd type="none" w="sm" len="sm"/>
            <a:tailEnd type="none" w="sm" len="sm"/>
          </a:ln>
        </p:spPr>
        <p:txBody>
          <a:bodyPr wrap="square">
            <a:prstTxWarp prst="textNoShape">
              <a:avLst/>
            </a:prstTxWarp>
            <a:spAutoFit/>
          </a:bodyPr>
          <a:lstStyle/>
          <a:p>
            <a:pPr>
              <a:lnSpc>
                <a:spcPct val="60000"/>
              </a:lnSpc>
              <a:spcBef>
                <a:spcPct val="50000"/>
              </a:spcBef>
            </a:pPr>
            <a:r>
              <a:rPr lang="en-US" sz="2000" dirty="0" err="1">
                <a:latin typeface="Courier New" pitchFamily="-107" charset="0"/>
              </a:rPr>
              <a:t>my_set</a:t>
            </a:r>
            <a:r>
              <a:rPr lang="en-US" sz="2000" dirty="0">
                <a:latin typeface="Courier New" pitchFamily="-107" charset="0"/>
              </a:rPr>
              <a:t>=set {'a', 'b', 'c'}</a:t>
            </a:r>
          </a:p>
          <a:p>
            <a:pPr>
              <a:lnSpc>
                <a:spcPct val="60000"/>
              </a:lnSpc>
              <a:spcBef>
                <a:spcPct val="50000"/>
              </a:spcBef>
            </a:pPr>
            <a:r>
              <a:rPr lang="en-US" sz="2000" dirty="0" err="1">
                <a:latin typeface="Courier New" pitchFamily="-107" charset="0"/>
              </a:rPr>
              <a:t>my_copy</a:t>
            </a:r>
            <a:r>
              <a:rPr lang="en-US" sz="2000" dirty="0">
                <a:latin typeface="Courier New" pitchFamily="-107" charset="0"/>
              </a:rPr>
              <a:t>=</a:t>
            </a:r>
            <a:r>
              <a:rPr lang="en-US" sz="2000" dirty="0" err="1">
                <a:latin typeface="Courier New" pitchFamily="-107" charset="0"/>
              </a:rPr>
              <a:t>my_set.copy</a:t>
            </a:r>
            <a:r>
              <a:rPr lang="en-US" sz="2000" dirty="0">
                <a:latin typeface="Courier New" pitchFamily="-107" charset="0"/>
              </a:rPr>
              <a:t>()</a:t>
            </a:r>
          </a:p>
          <a:p>
            <a:pPr>
              <a:lnSpc>
                <a:spcPct val="60000"/>
              </a:lnSpc>
              <a:spcBef>
                <a:spcPct val="50000"/>
              </a:spcBef>
            </a:pPr>
            <a:r>
              <a:rPr lang="en-US" sz="2000" dirty="0" err="1">
                <a:latin typeface="Courier New" pitchFamily="-107" charset="0"/>
              </a:rPr>
              <a:t>my_ref_copy</a:t>
            </a:r>
            <a:r>
              <a:rPr lang="en-US" sz="2000" dirty="0">
                <a:latin typeface="Courier New" pitchFamily="-107" charset="0"/>
              </a:rPr>
              <a:t>=</a:t>
            </a:r>
            <a:r>
              <a:rPr lang="en-US" sz="2000" dirty="0" err="1">
                <a:latin typeface="Courier New" pitchFamily="-107" charset="0"/>
              </a:rPr>
              <a:t>my_set</a:t>
            </a:r>
            <a:endParaRPr lang="en-US" sz="2000" dirty="0">
              <a:latin typeface="Courier New" pitchFamily="-107" charset="0"/>
            </a:endParaRPr>
          </a:p>
          <a:p>
            <a:pPr>
              <a:lnSpc>
                <a:spcPct val="60000"/>
              </a:lnSpc>
              <a:spcBef>
                <a:spcPct val="50000"/>
              </a:spcBef>
            </a:pPr>
            <a:r>
              <a:rPr lang="en-US" sz="2000" dirty="0" err="1">
                <a:solidFill>
                  <a:srgbClr val="FF0000"/>
                </a:solidFill>
                <a:latin typeface="Courier New" pitchFamily="-107" charset="0"/>
              </a:rPr>
              <a:t>my_set.remove</a:t>
            </a:r>
            <a:r>
              <a:rPr lang="en-US" sz="2000" dirty="0">
                <a:solidFill>
                  <a:srgbClr val="FF0000"/>
                </a:solidFill>
                <a:latin typeface="Courier New" pitchFamily="-107" charset="0"/>
              </a:rPr>
              <a:t>(</a:t>
            </a:r>
            <a:r>
              <a:rPr lang="fr-FR" sz="2000" dirty="0">
                <a:solidFill>
                  <a:srgbClr val="FF0000"/>
                </a:solidFill>
                <a:latin typeface="Courier New" pitchFamily="-107" charset="0"/>
              </a:rPr>
              <a:t>'</a:t>
            </a:r>
            <a:r>
              <a:rPr lang="en-US" sz="2000" dirty="0">
                <a:solidFill>
                  <a:srgbClr val="FF0000"/>
                </a:solidFill>
                <a:latin typeface="Courier New" pitchFamily="-107" charset="0"/>
              </a:rPr>
              <a:t>b</a:t>
            </a:r>
            <a:r>
              <a:rPr lang="fr-FR" sz="2000" dirty="0">
                <a:solidFill>
                  <a:srgbClr val="FF0000"/>
                </a:solidFill>
                <a:latin typeface="Courier New" pitchFamily="-107" charset="0"/>
              </a:rPr>
              <a:t>'</a:t>
            </a:r>
            <a:r>
              <a:rPr lang="en-US" sz="2000" dirty="0">
                <a:solidFill>
                  <a:srgbClr val="FF0000"/>
                </a:solidFill>
                <a:latin typeface="Courier New" pitchFamily="-107" charset="0"/>
              </a:rPr>
              <a:t>)</a:t>
            </a:r>
          </a:p>
        </p:txBody>
      </p:sp>
      <p:sp>
        <p:nvSpPr>
          <p:cNvPr id="73732" name="Text Box 4"/>
          <p:cNvSpPr txBox="1">
            <a:spLocks noChangeArrowheads="1"/>
          </p:cNvSpPr>
          <p:nvPr/>
        </p:nvSpPr>
        <p:spPr bwMode="auto">
          <a:xfrm>
            <a:off x="2743200" y="3048000"/>
            <a:ext cx="1828800" cy="396875"/>
          </a:xfrm>
          <a:prstGeom prst="rect">
            <a:avLst/>
          </a:prstGeom>
          <a:noFill/>
          <a:ln w="12700">
            <a:noFill/>
            <a:miter lim="800000"/>
            <a:headEnd type="none" w="sm" len="sm"/>
            <a:tailEnd type="none" w="sm" len="sm"/>
          </a:ln>
        </p:spPr>
        <p:txBody>
          <a:bodyPr>
            <a:prstTxWarp prst="textNoShape">
              <a:avLst/>
            </a:prstTxWarp>
            <a:spAutoFit/>
          </a:bodyPr>
          <a:lstStyle/>
          <a:p>
            <a:pPr algn="r">
              <a:spcBef>
                <a:spcPct val="50000"/>
              </a:spcBef>
            </a:pPr>
            <a:r>
              <a:rPr lang="en-US" sz="2000" dirty="0" err="1">
                <a:latin typeface="Courier New" pitchFamily="-107" charset="0"/>
              </a:rPr>
              <a:t>my_set</a:t>
            </a:r>
            <a:endParaRPr lang="en-US" sz="2000" dirty="0">
              <a:latin typeface="Courier New" pitchFamily="-107" charset="0"/>
            </a:endParaRPr>
          </a:p>
        </p:txBody>
      </p:sp>
      <p:sp>
        <p:nvSpPr>
          <p:cNvPr id="73733" name="Text Box 5"/>
          <p:cNvSpPr txBox="1">
            <a:spLocks noChangeArrowheads="1"/>
          </p:cNvSpPr>
          <p:nvPr/>
        </p:nvSpPr>
        <p:spPr bwMode="auto">
          <a:xfrm>
            <a:off x="2286000" y="5334000"/>
            <a:ext cx="2286000" cy="396875"/>
          </a:xfrm>
          <a:prstGeom prst="rect">
            <a:avLst/>
          </a:prstGeom>
          <a:noFill/>
          <a:ln w="12700">
            <a:noFill/>
            <a:miter lim="800000"/>
            <a:headEnd type="none" w="sm" len="sm"/>
            <a:tailEnd type="none" w="sm" len="sm"/>
          </a:ln>
        </p:spPr>
        <p:txBody>
          <a:bodyPr>
            <a:prstTxWarp prst="textNoShape">
              <a:avLst/>
            </a:prstTxWarp>
            <a:spAutoFit/>
          </a:bodyPr>
          <a:lstStyle/>
          <a:p>
            <a:pPr algn="r">
              <a:spcBef>
                <a:spcPct val="50000"/>
              </a:spcBef>
            </a:pPr>
            <a:r>
              <a:rPr lang="en-US" sz="2000">
                <a:latin typeface="Courier New" pitchFamily="-107" charset="0"/>
              </a:rPr>
              <a:t>myCopy</a:t>
            </a:r>
          </a:p>
        </p:txBody>
      </p:sp>
      <p:sp>
        <p:nvSpPr>
          <p:cNvPr id="73734" name="Text Box 6"/>
          <p:cNvSpPr txBox="1">
            <a:spLocks noChangeArrowheads="1"/>
          </p:cNvSpPr>
          <p:nvPr/>
        </p:nvSpPr>
        <p:spPr bwMode="auto">
          <a:xfrm>
            <a:off x="2743200" y="4191000"/>
            <a:ext cx="1828800" cy="396875"/>
          </a:xfrm>
          <a:prstGeom prst="rect">
            <a:avLst/>
          </a:prstGeom>
          <a:noFill/>
          <a:ln w="12700">
            <a:noFill/>
            <a:miter lim="800000"/>
            <a:headEnd type="none" w="sm" len="sm"/>
            <a:tailEnd type="none" w="sm" len="sm"/>
          </a:ln>
        </p:spPr>
        <p:txBody>
          <a:bodyPr>
            <a:prstTxWarp prst="textNoShape">
              <a:avLst/>
            </a:prstTxWarp>
            <a:spAutoFit/>
          </a:bodyPr>
          <a:lstStyle/>
          <a:p>
            <a:pPr algn="r">
              <a:spcBef>
                <a:spcPct val="50000"/>
              </a:spcBef>
            </a:pPr>
            <a:r>
              <a:rPr lang="en-US" sz="2000">
                <a:latin typeface="Courier New" pitchFamily="-107" charset="0"/>
              </a:rPr>
              <a:t>myRefCopy</a:t>
            </a:r>
          </a:p>
        </p:txBody>
      </p:sp>
      <p:sp>
        <p:nvSpPr>
          <p:cNvPr id="73735" name="Text Box 7"/>
          <p:cNvSpPr txBox="1">
            <a:spLocks noChangeArrowheads="1"/>
          </p:cNvSpPr>
          <p:nvPr/>
        </p:nvSpPr>
        <p:spPr bwMode="auto">
          <a:xfrm>
            <a:off x="5715000" y="3565525"/>
            <a:ext cx="2971800" cy="396875"/>
          </a:xfrm>
          <a:prstGeom prst="rect">
            <a:avLst/>
          </a:prstGeom>
          <a:noFill/>
          <a:ln w="12700">
            <a:noFill/>
            <a:miter lim="800000"/>
            <a:headEnd type="none" w="sm" len="sm"/>
            <a:tailEnd type="none" w="sm" len="sm"/>
          </a:ln>
        </p:spPr>
        <p:txBody>
          <a:bodyPr>
            <a:prstTxWarp prst="textNoShape">
              <a:avLst/>
            </a:prstTxWarp>
            <a:spAutoFit/>
          </a:bodyPr>
          <a:lstStyle/>
          <a:p>
            <a:pPr>
              <a:spcBef>
                <a:spcPct val="50000"/>
              </a:spcBef>
            </a:pPr>
            <a:r>
              <a:rPr lang="en-US" sz="2000" dirty="0">
                <a:solidFill>
                  <a:schemeClr val="bg2"/>
                </a:solidFill>
                <a:latin typeface="Courier New" pitchFamily="-107" charset="0"/>
              </a:rPr>
              <a:t>set([</a:t>
            </a:r>
            <a:r>
              <a:rPr lang="fr-FR" sz="2000" dirty="0">
                <a:solidFill>
                  <a:schemeClr val="bg2"/>
                </a:solidFill>
                <a:latin typeface="Courier New" pitchFamily="-107" charset="0"/>
              </a:rPr>
              <a:t>'</a:t>
            </a:r>
            <a:r>
              <a:rPr lang="en-US" sz="2000" dirty="0">
                <a:solidFill>
                  <a:schemeClr val="bg2"/>
                </a:solidFill>
                <a:latin typeface="Courier New" pitchFamily="-107" charset="0"/>
              </a:rPr>
              <a:t>a</a:t>
            </a:r>
            <a:r>
              <a:rPr lang="fr-FR" sz="2000" dirty="0">
                <a:solidFill>
                  <a:schemeClr val="bg2"/>
                </a:solidFill>
                <a:latin typeface="Courier New" pitchFamily="-107" charset="0"/>
              </a:rPr>
              <a:t>'</a:t>
            </a:r>
            <a:r>
              <a:rPr lang="en-US" sz="2000" dirty="0">
                <a:solidFill>
                  <a:schemeClr val="bg2"/>
                </a:solidFill>
                <a:latin typeface="Courier New" pitchFamily="-107" charset="0"/>
              </a:rPr>
              <a:t>,</a:t>
            </a:r>
            <a:r>
              <a:rPr lang="fr-FR" sz="2000" dirty="0">
                <a:solidFill>
                  <a:schemeClr val="bg2"/>
                </a:solidFill>
                <a:latin typeface="Courier New" pitchFamily="-107" charset="0"/>
              </a:rPr>
              <a:t>'</a:t>
            </a:r>
            <a:r>
              <a:rPr lang="en-US" sz="2000" dirty="0">
                <a:solidFill>
                  <a:schemeClr val="bg2"/>
                </a:solidFill>
                <a:latin typeface="Courier New" pitchFamily="-107" charset="0"/>
              </a:rPr>
              <a:t>c</a:t>
            </a:r>
            <a:r>
              <a:rPr lang="fr-FR" sz="2000" dirty="0">
                <a:solidFill>
                  <a:schemeClr val="bg2"/>
                </a:solidFill>
                <a:latin typeface="Courier New" pitchFamily="-107" charset="0"/>
              </a:rPr>
              <a:t>'</a:t>
            </a:r>
            <a:r>
              <a:rPr lang="en-US" sz="2000" dirty="0">
                <a:solidFill>
                  <a:schemeClr val="bg2"/>
                </a:solidFill>
                <a:latin typeface="Courier New" pitchFamily="-107" charset="0"/>
              </a:rPr>
              <a:t>])</a:t>
            </a:r>
          </a:p>
        </p:txBody>
      </p:sp>
      <p:sp>
        <p:nvSpPr>
          <p:cNvPr id="73736" name="Text Box 8"/>
          <p:cNvSpPr txBox="1">
            <a:spLocks noChangeArrowheads="1"/>
          </p:cNvSpPr>
          <p:nvPr/>
        </p:nvSpPr>
        <p:spPr bwMode="auto">
          <a:xfrm>
            <a:off x="5715000" y="4708525"/>
            <a:ext cx="2971800" cy="396875"/>
          </a:xfrm>
          <a:prstGeom prst="rect">
            <a:avLst/>
          </a:prstGeom>
          <a:noFill/>
          <a:ln w="12700">
            <a:noFill/>
            <a:miter lim="800000"/>
            <a:headEnd type="none" w="sm" len="sm"/>
            <a:tailEnd type="none" w="sm" len="sm"/>
          </a:ln>
        </p:spPr>
        <p:txBody>
          <a:bodyPr>
            <a:prstTxWarp prst="textNoShape">
              <a:avLst/>
            </a:prstTxWarp>
            <a:spAutoFit/>
          </a:bodyPr>
          <a:lstStyle/>
          <a:p>
            <a:pPr>
              <a:spcBef>
                <a:spcPct val="50000"/>
              </a:spcBef>
            </a:pPr>
            <a:r>
              <a:rPr lang="en-US" sz="2000" dirty="0">
                <a:latin typeface="Courier New" pitchFamily="-107" charset="0"/>
              </a:rPr>
              <a:t>set([</a:t>
            </a:r>
            <a:r>
              <a:rPr lang="fr-FR" sz="2000" dirty="0">
                <a:latin typeface="Courier New" pitchFamily="-107" charset="0"/>
              </a:rPr>
              <a:t>'</a:t>
            </a:r>
            <a:r>
              <a:rPr lang="en-US" sz="2000" dirty="0">
                <a:latin typeface="Courier New" pitchFamily="-107" charset="0"/>
              </a:rPr>
              <a:t>a</a:t>
            </a:r>
            <a:r>
              <a:rPr lang="fr-FR" sz="2000" dirty="0">
                <a:latin typeface="Courier New" pitchFamily="-107" charset="0"/>
              </a:rPr>
              <a:t>'</a:t>
            </a:r>
            <a:r>
              <a:rPr lang="en-US" sz="2000" dirty="0">
                <a:latin typeface="Courier New" pitchFamily="-107" charset="0"/>
              </a:rPr>
              <a:t>,</a:t>
            </a:r>
            <a:r>
              <a:rPr lang="fr-FR" sz="2000" dirty="0">
                <a:latin typeface="Courier New" pitchFamily="-107" charset="0"/>
              </a:rPr>
              <a:t>'</a:t>
            </a:r>
            <a:r>
              <a:rPr lang="en-US" sz="2000" dirty="0">
                <a:latin typeface="Courier New" pitchFamily="-107" charset="0"/>
              </a:rPr>
              <a:t>b</a:t>
            </a:r>
            <a:r>
              <a:rPr lang="fr-FR" sz="2000" dirty="0">
                <a:latin typeface="Courier New" pitchFamily="-107" charset="0"/>
              </a:rPr>
              <a:t>'</a:t>
            </a:r>
            <a:r>
              <a:rPr lang="en-US" sz="2000" dirty="0">
                <a:latin typeface="Courier New" pitchFamily="-107" charset="0"/>
              </a:rPr>
              <a:t>,</a:t>
            </a:r>
            <a:r>
              <a:rPr lang="fr-FR" sz="2000" dirty="0">
                <a:latin typeface="Courier New" pitchFamily="-107" charset="0"/>
              </a:rPr>
              <a:t>'</a:t>
            </a:r>
            <a:r>
              <a:rPr lang="en-US" sz="2000" dirty="0">
                <a:latin typeface="Courier New" pitchFamily="-107" charset="0"/>
              </a:rPr>
              <a:t>c</a:t>
            </a:r>
            <a:r>
              <a:rPr lang="fr-FR" sz="2000" dirty="0">
                <a:latin typeface="Courier New" pitchFamily="-107" charset="0"/>
              </a:rPr>
              <a:t>'</a:t>
            </a:r>
            <a:r>
              <a:rPr lang="en-US" sz="2000" dirty="0">
                <a:latin typeface="Courier New" pitchFamily="-107" charset="0"/>
              </a:rPr>
              <a:t>])</a:t>
            </a:r>
          </a:p>
        </p:txBody>
      </p:sp>
      <p:sp>
        <p:nvSpPr>
          <p:cNvPr id="73737" name="Line 9"/>
          <p:cNvSpPr>
            <a:spLocks noChangeShapeType="1"/>
          </p:cNvSpPr>
          <p:nvPr/>
        </p:nvSpPr>
        <p:spPr bwMode="auto">
          <a:xfrm>
            <a:off x="4648200" y="3276600"/>
            <a:ext cx="1066800" cy="457200"/>
          </a:xfrm>
          <a:prstGeom prst="line">
            <a:avLst/>
          </a:prstGeom>
          <a:noFill/>
          <a:ln w="12700">
            <a:solidFill>
              <a:schemeClr val="tx1"/>
            </a:solidFill>
            <a:round/>
            <a:headEnd type="none" w="sm" len="sm"/>
            <a:tailEnd type="triangle" w="med" len="med"/>
          </a:ln>
        </p:spPr>
        <p:txBody>
          <a:bodyPr wrap="none" anchor="ctr">
            <a:prstTxWarp prst="textNoShape">
              <a:avLst/>
            </a:prstTxWarp>
          </a:bodyPr>
          <a:lstStyle/>
          <a:p>
            <a:endParaRPr lang="en-US"/>
          </a:p>
        </p:txBody>
      </p:sp>
      <p:sp>
        <p:nvSpPr>
          <p:cNvPr id="73738" name="Line 10"/>
          <p:cNvSpPr>
            <a:spLocks noChangeShapeType="1"/>
          </p:cNvSpPr>
          <p:nvPr/>
        </p:nvSpPr>
        <p:spPr bwMode="auto">
          <a:xfrm flipV="1">
            <a:off x="4572000" y="3886200"/>
            <a:ext cx="1066800" cy="533400"/>
          </a:xfrm>
          <a:prstGeom prst="line">
            <a:avLst/>
          </a:prstGeom>
          <a:noFill/>
          <a:ln w="12700">
            <a:solidFill>
              <a:schemeClr val="tx1"/>
            </a:solidFill>
            <a:round/>
            <a:headEnd type="none" w="sm" len="sm"/>
            <a:tailEnd type="triangle" w="med" len="med"/>
          </a:ln>
        </p:spPr>
        <p:txBody>
          <a:bodyPr wrap="none" anchor="ctr">
            <a:prstTxWarp prst="textNoShape">
              <a:avLst/>
            </a:prstTxWarp>
          </a:bodyPr>
          <a:lstStyle/>
          <a:p>
            <a:endParaRPr lang="en-US"/>
          </a:p>
        </p:txBody>
      </p:sp>
      <p:sp>
        <p:nvSpPr>
          <p:cNvPr id="73739" name="Line 11"/>
          <p:cNvSpPr>
            <a:spLocks noChangeShapeType="1"/>
          </p:cNvSpPr>
          <p:nvPr/>
        </p:nvSpPr>
        <p:spPr bwMode="auto">
          <a:xfrm flipV="1">
            <a:off x="4572000" y="4953000"/>
            <a:ext cx="1143000" cy="609600"/>
          </a:xfrm>
          <a:prstGeom prst="line">
            <a:avLst/>
          </a:prstGeom>
          <a:noFill/>
          <a:ln w="12700">
            <a:solidFill>
              <a:schemeClr val="tx1"/>
            </a:solidFill>
            <a:round/>
            <a:headEnd type="none" w="sm" len="sm"/>
            <a:tailEnd type="triangle" w="med" len="med"/>
          </a:ln>
        </p:spPr>
        <p:txBody>
          <a:bodyPr wrap="none" anchor="ctr">
            <a:prstTxWarp prst="textNoShape">
              <a:avLst/>
            </a:prstTxWarp>
          </a:bodyPr>
          <a:lstStyle/>
          <a:p>
            <a:endParaRPr lang="en-US"/>
          </a:p>
        </p:txBody>
      </p:sp>
      <p:sp>
        <p:nvSpPr>
          <p:cNvPr id="73740" name="Oval 12"/>
          <p:cNvSpPr>
            <a:spLocks noChangeArrowheads="1"/>
          </p:cNvSpPr>
          <p:nvPr/>
        </p:nvSpPr>
        <p:spPr bwMode="auto">
          <a:xfrm>
            <a:off x="5181600" y="2667000"/>
            <a:ext cx="3810000" cy="3200400"/>
          </a:xfrm>
          <a:prstGeom prst="ellipse">
            <a:avLst/>
          </a:prstGeom>
          <a:noFill/>
          <a:ln w="12700">
            <a:solidFill>
              <a:schemeClr val="tx1"/>
            </a:solidFill>
            <a:round/>
            <a:headEnd type="none" w="sm" len="sm"/>
            <a:tailEnd type="none" w="sm" len="sm"/>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1482629699"/>
      </p:ext>
    </p:extLst>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Common/Unique words</a:t>
            </a:r>
          </a:p>
          <a:p>
            <a:r>
              <a:rPr lang="en-US" dirty="0"/>
              <a:t>Code Listings 9.9-9.12</a:t>
            </a:r>
          </a:p>
        </p:txBody>
      </p:sp>
    </p:spTree>
    <p:extLst>
      <p:ext uri="{BB962C8B-B14F-4D97-AF65-F5344CB8AC3E}">
        <p14:creationId xmlns:p14="http://schemas.microsoft.com/office/powerpoint/2010/main" val="2444501454"/>
      </p:ext>
    </p:extLst>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200" dirty="0"/>
              <a:t>Common words in Gettysburg Address and Declaration of Independence</a:t>
            </a:r>
          </a:p>
        </p:txBody>
      </p:sp>
      <p:sp>
        <p:nvSpPr>
          <p:cNvPr id="5" name="Content Placeholder 4"/>
          <p:cNvSpPr>
            <a:spLocks noGrp="1"/>
          </p:cNvSpPr>
          <p:nvPr>
            <p:ph idx="1"/>
          </p:nvPr>
        </p:nvSpPr>
        <p:spPr/>
        <p:txBody>
          <a:bodyPr/>
          <a:lstStyle/>
          <a:p>
            <a:r>
              <a:rPr lang="en-US" dirty="0"/>
              <a:t>can reuse or only slightly modify much of the code for document frequency</a:t>
            </a:r>
          </a:p>
          <a:p>
            <a:r>
              <a:rPr lang="en-US" dirty="0"/>
              <a:t>the overall outline remains much the same</a:t>
            </a:r>
          </a:p>
          <a:p>
            <a:r>
              <a:rPr lang="en-US" dirty="0"/>
              <a:t>for clarity, we will ignore any word that has three characters or less (typically stop words)</a:t>
            </a:r>
          </a:p>
        </p:txBody>
      </p:sp>
    </p:spTree>
    <p:extLst>
      <p:ext uri="{BB962C8B-B14F-4D97-AF65-F5344CB8AC3E}">
        <p14:creationId xmlns:p14="http://schemas.microsoft.com/office/powerpoint/2010/main" val="2322260725"/>
      </p:ext>
    </p:extLst>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868362"/>
          </a:xfrm>
        </p:spPr>
        <p:txBody>
          <a:bodyPr/>
          <a:lstStyle/>
          <a:p>
            <a:r>
              <a:rPr lang="en-US" dirty="0"/>
              <a:t>4 functions</a:t>
            </a:r>
          </a:p>
        </p:txBody>
      </p:sp>
      <p:sp>
        <p:nvSpPr>
          <p:cNvPr id="5" name="Content Placeholder 4"/>
          <p:cNvSpPr>
            <a:spLocks noGrp="1"/>
          </p:cNvSpPr>
          <p:nvPr>
            <p:ph idx="1"/>
          </p:nvPr>
        </p:nvSpPr>
        <p:spPr>
          <a:xfrm>
            <a:off x="457200" y="1143000"/>
            <a:ext cx="8229600" cy="4525963"/>
          </a:xfrm>
        </p:spPr>
        <p:txBody>
          <a:bodyPr/>
          <a:lstStyle/>
          <a:p>
            <a:r>
              <a:rPr lang="en-US" dirty="0" err="1">
                <a:solidFill>
                  <a:srgbClr val="660066"/>
                </a:solidFill>
                <a:latin typeface="Courier New"/>
                <a:cs typeface="Courier New"/>
              </a:rPr>
              <a:t>add_word</a:t>
            </a:r>
            <a:r>
              <a:rPr lang="en-US" dirty="0">
                <a:solidFill>
                  <a:srgbClr val="660066"/>
                </a:solidFill>
                <a:latin typeface="Courier New"/>
                <a:cs typeface="Courier New"/>
              </a:rPr>
              <a:t>(word, </a:t>
            </a:r>
            <a:r>
              <a:rPr lang="en-US" dirty="0" err="1">
                <a:solidFill>
                  <a:srgbClr val="660066"/>
                </a:solidFill>
                <a:latin typeface="Courier New"/>
                <a:cs typeface="Courier New"/>
              </a:rPr>
              <a:t>word_set</a:t>
            </a:r>
            <a:r>
              <a:rPr lang="en-US" dirty="0">
                <a:solidFill>
                  <a:srgbClr val="660066"/>
                </a:solidFill>
                <a:latin typeface="Courier New"/>
                <a:cs typeface="Courier New"/>
              </a:rPr>
              <a:t>)</a:t>
            </a:r>
            <a:r>
              <a:rPr lang="en-US" dirty="0"/>
              <a:t>. Add word to the set (instead of </a:t>
            </a:r>
            <a:r>
              <a:rPr lang="en-US" dirty="0" err="1"/>
              <a:t>dict</a:t>
            </a:r>
            <a:r>
              <a:rPr lang="en-US" dirty="0"/>
              <a:t>). No return. </a:t>
            </a:r>
          </a:p>
          <a:p>
            <a:r>
              <a:rPr lang="en-US" dirty="0" err="1">
                <a:solidFill>
                  <a:srgbClr val="660066"/>
                </a:solidFill>
                <a:latin typeface="Courier New"/>
                <a:cs typeface="Courier New"/>
              </a:rPr>
              <a:t>process_line</a:t>
            </a:r>
            <a:r>
              <a:rPr lang="en-US" dirty="0">
                <a:solidFill>
                  <a:srgbClr val="660066"/>
                </a:solidFill>
                <a:latin typeface="Courier New"/>
                <a:cs typeface="Courier New"/>
              </a:rPr>
              <a:t>(line, </a:t>
            </a:r>
            <a:r>
              <a:rPr lang="en-US" dirty="0" err="1">
                <a:solidFill>
                  <a:srgbClr val="660066"/>
                </a:solidFill>
                <a:latin typeface="Courier New"/>
                <a:cs typeface="Courier New"/>
              </a:rPr>
              <a:t>word_set</a:t>
            </a:r>
            <a:r>
              <a:rPr lang="en-US" dirty="0">
                <a:solidFill>
                  <a:srgbClr val="660066"/>
                </a:solidFill>
                <a:latin typeface="Courier New"/>
                <a:cs typeface="Courier New"/>
              </a:rPr>
              <a:t>)</a:t>
            </a:r>
            <a:r>
              <a:rPr lang="en-US" dirty="0"/>
              <a:t>. Process line and identify words. Calls </a:t>
            </a:r>
            <a:r>
              <a:rPr lang="en-US" dirty="0" err="1">
                <a:solidFill>
                  <a:srgbClr val="660066"/>
                </a:solidFill>
                <a:latin typeface="Courier New"/>
                <a:cs typeface="Courier New"/>
              </a:rPr>
              <a:t>add_word</a:t>
            </a:r>
            <a:r>
              <a:rPr lang="en-US" dirty="0"/>
              <a:t>. No return. (no change except for parameters)</a:t>
            </a:r>
          </a:p>
          <a:p>
            <a:r>
              <a:rPr lang="en-US" dirty="0" err="1">
                <a:solidFill>
                  <a:srgbClr val="660066"/>
                </a:solidFill>
                <a:latin typeface="Courier New"/>
                <a:cs typeface="Courier New"/>
              </a:rPr>
              <a:t>pretty_print</a:t>
            </a:r>
            <a:r>
              <a:rPr lang="en-US" dirty="0">
                <a:solidFill>
                  <a:srgbClr val="660066"/>
                </a:solidFill>
                <a:latin typeface="Courier New"/>
                <a:cs typeface="Courier New"/>
              </a:rPr>
              <a:t>(</a:t>
            </a:r>
            <a:r>
              <a:rPr lang="en-US" dirty="0" err="1">
                <a:solidFill>
                  <a:srgbClr val="660066"/>
                </a:solidFill>
                <a:latin typeface="Courier New"/>
                <a:cs typeface="Courier New"/>
              </a:rPr>
              <a:t>word_set</a:t>
            </a:r>
            <a:r>
              <a:rPr lang="en-US" dirty="0">
                <a:solidFill>
                  <a:srgbClr val="660066"/>
                </a:solidFill>
                <a:latin typeface="Courier New"/>
                <a:cs typeface="Courier New"/>
              </a:rPr>
              <a:t>)</a:t>
            </a:r>
            <a:r>
              <a:rPr lang="en-US" dirty="0"/>
              <a:t>. Nice printing of the various set operations. No return</a:t>
            </a:r>
          </a:p>
          <a:p>
            <a:r>
              <a:rPr lang="en-US" dirty="0">
                <a:solidFill>
                  <a:srgbClr val="660066"/>
                </a:solidFill>
                <a:latin typeface="Courier New"/>
                <a:cs typeface="Courier New"/>
              </a:rPr>
              <a:t>main()</a:t>
            </a:r>
            <a:r>
              <a:rPr lang="en-US" dirty="0"/>
              <a:t>. Function to start the program.</a:t>
            </a:r>
          </a:p>
        </p:txBody>
      </p:sp>
    </p:spTree>
    <p:extLst>
      <p:ext uri="{BB962C8B-B14F-4D97-AF65-F5344CB8AC3E}">
        <p14:creationId xmlns:p14="http://schemas.microsoft.com/office/powerpoint/2010/main" val="1932560201"/>
      </p:ext>
    </p:extLst>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stretch>
            <a:fillRect/>
          </a:stretch>
        </p:blipFill>
        <p:spPr>
          <a:xfrm>
            <a:off x="50800" y="2514600"/>
            <a:ext cx="9042400" cy="1447800"/>
          </a:xfrm>
        </p:spPr>
      </p:pic>
    </p:spTree>
    <p:extLst>
      <p:ext uri="{BB962C8B-B14F-4D97-AF65-F5344CB8AC3E}">
        <p14:creationId xmlns:p14="http://schemas.microsoft.com/office/powerpoint/2010/main" val="1921994187"/>
      </p:ext>
    </p:extLst>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stretch>
            <a:fillRect/>
          </a:stretch>
        </p:blipFill>
        <p:spPr>
          <a:xfrm>
            <a:off x="22860" y="1524000"/>
            <a:ext cx="8968740" cy="3380179"/>
          </a:xfrm>
        </p:spPr>
      </p:pic>
    </p:spTree>
    <p:extLst>
      <p:ext uri="{BB962C8B-B14F-4D97-AF65-F5344CB8AC3E}">
        <p14:creationId xmlns:p14="http://schemas.microsoft.com/office/powerpoint/2010/main" val="16665903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Statements (</a:t>
            </a:r>
            <a:r>
              <a:rPr lang="en-US" dirty="0" err="1">
                <a:solidFill>
                  <a:srgbClr val="FF0000"/>
                </a:solidFill>
                <a:ea typeface="ＭＳ Ｐゴシック" pitchFamily="-109" charset="-128"/>
                <a:cs typeface="ＭＳ Ｐゴシック" pitchFamily="-109" charset="-128"/>
              </a:rPr>
              <a:t>setningar</a:t>
            </a:r>
            <a:r>
              <a:rPr lang="en-US" dirty="0">
                <a:ea typeface="ＭＳ Ｐゴシック" pitchFamily="-109" charset="-128"/>
                <a:cs typeface="ＭＳ Ｐゴシック" pitchFamily="-109" charset="-128"/>
              </a:rPr>
              <a:t>)</a:t>
            </a:r>
          </a:p>
        </p:txBody>
      </p:sp>
      <p:sp>
        <p:nvSpPr>
          <p:cNvPr id="55299"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Statements are commands in Python.</a:t>
            </a:r>
          </a:p>
          <a:p>
            <a:pPr eaLnBrk="1" hangingPunct="1"/>
            <a:r>
              <a:rPr lang="en-US" dirty="0">
                <a:ea typeface="ＭＳ Ｐゴシック" pitchFamily="-109" charset="-128"/>
                <a:cs typeface="ＭＳ Ｐゴシック" pitchFamily="-109" charset="-128"/>
              </a:rPr>
              <a:t>They perform some action, often called a side effect,  but they </a:t>
            </a:r>
            <a:r>
              <a:rPr lang="en-US" b="1" dirty="0">
                <a:ea typeface="ＭＳ Ｐゴシック" pitchFamily="-109" charset="-128"/>
                <a:cs typeface="ＭＳ Ｐゴシック" pitchFamily="-109" charset="-128"/>
              </a:rPr>
              <a:t>do not return (</a:t>
            </a:r>
            <a:r>
              <a:rPr lang="en-US" b="1" dirty="0" err="1">
                <a:solidFill>
                  <a:srgbClr val="FF0000"/>
                </a:solidFill>
                <a:ea typeface="ＭＳ Ｐゴシック" pitchFamily="-109" charset="-128"/>
                <a:cs typeface="ＭＳ Ｐゴシック" pitchFamily="-109" charset="-128"/>
              </a:rPr>
              <a:t>skila</a:t>
            </a:r>
            <a:r>
              <a:rPr lang="en-US" b="1" dirty="0">
                <a:ea typeface="ＭＳ Ｐゴシック" pitchFamily="-109" charset="-128"/>
                <a:cs typeface="ＭＳ Ｐゴシック" pitchFamily="-109" charset="-128"/>
              </a:rPr>
              <a:t>) any values (</a:t>
            </a:r>
            <a:r>
              <a:rPr lang="en-US" b="1" dirty="0" err="1">
                <a:solidFill>
                  <a:srgbClr val="FF0000"/>
                </a:solidFill>
                <a:ea typeface="ＭＳ Ｐゴシック" pitchFamily="-109" charset="-128"/>
                <a:cs typeface="ＭＳ Ｐゴシック" pitchFamily="-109" charset="-128"/>
              </a:rPr>
              <a:t>gildi</a:t>
            </a:r>
            <a:r>
              <a:rPr lang="en-US" b="1" dirty="0">
                <a:ea typeface="ＭＳ Ｐゴシック" pitchFamily="-109" charset="-128"/>
                <a:cs typeface="ＭＳ Ｐゴシック" pitchFamily="-109" charset="-128"/>
              </a:rPr>
              <a:t>)</a:t>
            </a:r>
          </a:p>
          <a:p>
            <a:pPr eaLnBrk="1" hangingPunct="1">
              <a:buFont typeface="Wingdings" pitchFamily="-109" charset="2"/>
              <a:buNone/>
            </a:pPr>
            <a:endParaRPr lang="en-US" dirty="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632915961"/>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more complicated pretty print</a:t>
            </a:r>
          </a:p>
        </p:txBody>
      </p:sp>
      <p:sp>
        <p:nvSpPr>
          <p:cNvPr id="7" name="Content Placeholder 6"/>
          <p:cNvSpPr>
            <a:spLocks noGrp="1"/>
          </p:cNvSpPr>
          <p:nvPr>
            <p:ph idx="1"/>
          </p:nvPr>
        </p:nvSpPr>
        <p:spPr/>
        <p:txBody>
          <a:bodyPr/>
          <a:lstStyle/>
          <a:p>
            <a:r>
              <a:rPr lang="en-US" dirty="0"/>
              <a:t>the </a:t>
            </a:r>
            <a:r>
              <a:rPr lang="en-US" dirty="0" err="1">
                <a:latin typeface="Courier New"/>
                <a:cs typeface="Courier New"/>
              </a:rPr>
              <a:t>pretty_print</a:t>
            </a:r>
            <a:r>
              <a:rPr lang="en-US" dirty="0"/>
              <a:t> function applies the various set operators to the two resulting sets</a:t>
            </a:r>
          </a:p>
          <a:p>
            <a:r>
              <a:rPr lang="en-US" dirty="0"/>
              <a:t>prints, in particular, the intersection in a nice format</a:t>
            </a:r>
          </a:p>
          <a:p>
            <a:r>
              <a:rPr lang="en-US" dirty="0"/>
              <a:t>should this have been broken up into two functions??</a:t>
            </a:r>
          </a:p>
        </p:txBody>
      </p:sp>
    </p:spTree>
    <p:extLst>
      <p:ext uri="{BB962C8B-B14F-4D97-AF65-F5344CB8AC3E}">
        <p14:creationId xmlns:p14="http://schemas.microsoft.com/office/powerpoint/2010/main" val="1274000063"/>
      </p:ext>
    </p:extLst>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stretch>
            <a:fillRect/>
          </a:stretch>
        </p:blipFill>
        <p:spPr>
          <a:xfrm>
            <a:off x="609600" y="328912"/>
            <a:ext cx="8001000" cy="5875130"/>
          </a:xfrm>
        </p:spPr>
      </p:pic>
    </p:spTree>
    <p:extLst>
      <p:ext uri="{BB962C8B-B14F-4D97-AF65-F5344CB8AC3E}">
        <p14:creationId xmlns:p14="http://schemas.microsoft.com/office/powerpoint/2010/main" val="2786451214"/>
      </p:ext>
    </p:extLst>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More on Scope </a:t>
            </a:r>
            <a:br>
              <a:rPr lang="en-US" dirty="0"/>
            </a:br>
            <a:r>
              <a:rPr lang="en-US" dirty="0"/>
              <a:t>(</a:t>
            </a:r>
            <a:r>
              <a:rPr lang="en-US" dirty="0" err="1">
                <a:solidFill>
                  <a:srgbClr val="FF0000"/>
                </a:solidFill>
              </a:rPr>
              <a:t>meira</a:t>
            </a:r>
            <a:r>
              <a:rPr lang="en-US" dirty="0">
                <a:solidFill>
                  <a:srgbClr val="FF0000"/>
                </a:solidFill>
              </a:rPr>
              <a:t> um </a:t>
            </a:r>
            <a:r>
              <a:rPr lang="en-US" dirty="0" err="1">
                <a:solidFill>
                  <a:srgbClr val="FF0000"/>
                </a:solidFill>
              </a:rPr>
              <a:t>gildissvið</a:t>
            </a:r>
            <a:r>
              <a:rPr lang="en-US" dirty="0"/>
              <a:t>)</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45285471"/>
      </p:ext>
    </p:extLst>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Grp="1" noChangeArrowheads="1"/>
          </p:cNvSpPr>
          <p:nvPr>
            <p:ph type="title"/>
          </p:nvPr>
        </p:nvSpPr>
        <p:spPr/>
        <p:txBody>
          <a:bodyPr/>
          <a:lstStyle/>
          <a:p>
            <a:r>
              <a:rPr lang="en-US" dirty="0"/>
              <a:t>OK, what is a namespace (</a:t>
            </a:r>
            <a:r>
              <a:rPr lang="en-US" dirty="0" err="1">
                <a:solidFill>
                  <a:srgbClr val="FF0000"/>
                </a:solidFill>
              </a:rPr>
              <a:t>nafnasvið</a:t>
            </a:r>
            <a:r>
              <a:rPr lang="en-US" dirty="0"/>
              <a:t>)</a:t>
            </a:r>
          </a:p>
        </p:txBody>
      </p:sp>
      <p:sp>
        <p:nvSpPr>
          <p:cNvPr id="17412" name="Rectangle 3"/>
          <p:cNvSpPr>
            <a:spLocks noGrp="1" noChangeArrowheads="1"/>
          </p:cNvSpPr>
          <p:nvPr>
            <p:ph idx="1"/>
          </p:nvPr>
        </p:nvSpPr>
        <p:spPr/>
        <p:txBody>
          <a:bodyPr/>
          <a:lstStyle/>
          <a:p>
            <a:r>
              <a:rPr lang="en-US" dirty="0"/>
              <a:t>We</a:t>
            </a:r>
            <a:r>
              <a:rPr lang="fr-FR" dirty="0"/>
              <a:t>'</a:t>
            </a:r>
            <a:r>
              <a:rPr lang="en-US" dirty="0" err="1"/>
              <a:t>ve</a:t>
            </a:r>
            <a:r>
              <a:rPr lang="en-US" dirty="0"/>
              <a:t> had this discussion, but lets</a:t>
            </a:r>
            <a:r>
              <a:rPr lang="fr-FR" dirty="0"/>
              <a:t>'</a:t>
            </a:r>
            <a:r>
              <a:rPr lang="en-US" dirty="0"/>
              <a:t> review</a:t>
            </a:r>
          </a:p>
          <a:p>
            <a:r>
              <a:rPr lang="en-US" dirty="0"/>
              <a:t>A namespace is an association of a name and a value</a:t>
            </a:r>
          </a:p>
          <a:p>
            <a:r>
              <a:rPr lang="en-US" dirty="0"/>
              <a:t>It looks like a dictionary, and for the most part it is (at least for modules and classes)</a:t>
            </a:r>
          </a:p>
        </p:txBody>
      </p:sp>
    </p:spTree>
    <p:extLst>
      <p:ext uri="{BB962C8B-B14F-4D97-AF65-F5344CB8AC3E}">
        <p14:creationId xmlns:p14="http://schemas.microsoft.com/office/powerpoint/2010/main" val="3577697793"/>
      </p:ext>
    </p:extLst>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r>
              <a:rPr lang="en-US" dirty="0"/>
              <a:t>Scope (</a:t>
            </a:r>
            <a:r>
              <a:rPr lang="en-US" dirty="0" err="1">
                <a:solidFill>
                  <a:srgbClr val="FF0000"/>
                </a:solidFill>
              </a:rPr>
              <a:t>gildissvið</a:t>
            </a:r>
            <a:r>
              <a:rPr lang="en-US" dirty="0"/>
              <a:t>)</a:t>
            </a:r>
          </a:p>
        </p:txBody>
      </p:sp>
      <p:sp>
        <p:nvSpPr>
          <p:cNvPr id="19460" name="Rectangle 3"/>
          <p:cNvSpPr>
            <a:spLocks noGrp="1" noChangeArrowheads="1"/>
          </p:cNvSpPr>
          <p:nvPr>
            <p:ph idx="1"/>
          </p:nvPr>
        </p:nvSpPr>
        <p:spPr/>
        <p:txBody>
          <a:bodyPr/>
          <a:lstStyle/>
          <a:p>
            <a:r>
              <a:rPr lang="en-US" dirty="0"/>
              <a:t>What namespace you might be using is part of identifying the scope of the variables and function you are using</a:t>
            </a:r>
          </a:p>
          <a:p>
            <a:r>
              <a:rPr lang="en-US" dirty="0"/>
              <a:t>by "scope", we mean the context, the part of the code, where we can make a reference to a variable or function</a:t>
            </a:r>
          </a:p>
        </p:txBody>
      </p:sp>
    </p:spTree>
    <p:extLst>
      <p:ext uri="{BB962C8B-B14F-4D97-AF65-F5344CB8AC3E}">
        <p14:creationId xmlns:p14="http://schemas.microsoft.com/office/powerpoint/2010/main" val="1659779088"/>
      </p:ext>
    </p:extLst>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Multiple scopes</a:t>
            </a:r>
          </a:p>
        </p:txBody>
      </p:sp>
      <p:sp>
        <p:nvSpPr>
          <p:cNvPr id="21508" name="Rectangle 3"/>
          <p:cNvSpPr>
            <a:spLocks noGrp="1" noChangeArrowheads="1"/>
          </p:cNvSpPr>
          <p:nvPr>
            <p:ph idx="1"/>
          </p:nvPr>
        </p:nvSpPr>
        <p:spPr/>
        <p:txBody>
          <a:bodyPr/>
          <a:lstStyle/>
          <a:p>
            <a:pPr eaLnBrk="1" hangingPunct="1"/>
            <a:r>
              <a:rPr lang="en-US">
                <a:ea typeface="ＭＳ Ｐゴシック" pitchFamily="-107" charset="-128"/>
                <a:cs typeface="ＭＳ Ｐゴシック" pitchFamily="-107" charset="-128"/>
              </a:rPr>
              <a:t>Often, there can be multiple scopes that are candidates for determining a reference.</a:t>
            </a:r>
          </a:p>
          <a:p>
            <a:pPr eaLnBrk="1" hangingPunct="1"/>
            <a:r>
              <a:rPr lang="en-US">
                <a:ea typeface="ＭＳ Ｐゴシック" pitchFamily="-107" charset="-128"/>
                <a:cs typeface="ＭＳ Ｐゴシック" pitchFamily="-107" charset="-128"/>
              </a:rPr>
              <a:t>Knowing which one is the right one (or more importantly, knowing the order of scope) is important</a:t>
            </a:r>
          </a:p>
        </p:txBody>
      </p:sp>
    </p:spTree>
    <p:extLst>
      <p:ext uri="{BB962C8B-B14F-4D97-AF65-F5344CB8AC3E}">
        <p14:creationId xmlns:p14="http://schemas.microsoft.com/office/powerpoint/2010/main" val="904606501"/>
      </p:ext>
    </p:extLst>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p:cNvSpPr>
            <a:spLocks noGrp="1" noChangeArrowheads="1"/>
          </p:cNvSpPr>
          <p:nvPr>
            <p:ph type="title"/>
          </p:nvPr>
        </p:nvSpPr>
        <p:spPr/>
        <p:txBody>
          <a:bodyPr/>
          <a:lstStyle/>
          <a:p>
            <a:r>
              <a:rPr lang="en-US"/>
              <a:t>Two kinds</a:t>
            </a:r>
          </a:p>
        </p:txBody>
      </p:sp>
      <p:sp>
        <p:nvSpPr>
          <p:cNvPr id="23556" name="Rectangle 3"/>
          <p:cNvSpPr>
            <a:spLocks noGrp="1" noChangeArrowheads="1"/>
          </p:cNvSpPr>
          <p:nvPr>
            <p:ph idx="1"/>
          </p:nvPr>
        </p:nvSpPr>
        <p:spPr/>
        <p:txBody>
          <a:bodyPr/>
          <a:lstStyle/>
          <a:p>
            <a:r>
              <a:rPr lang="en-US" b="1" i="1" dirty="0"/>
              <a:t>Unqualified namespaces</a:t>
            </a:r>
            <a:r>
              <a:rPr lang="en-US" dirty="0"/>
              <a:t>. This is what we have pretty much seen so far. Functions, assignments etc.</a:t>
            </a:r>
          </a:p>
          <a:p>
            <a:r>
              <a:rPr lang="en-US" b="1" i="1" dirty="0"/>
              <a:t>Qualified namespaces</a:t>
            </a:r>
            <a:r>
              <a:rPr lang="en-US" dirty="0"/>
              <a:t>. This is modules and classes (we</a:t>
            </a:r>
            <a:r>
              <a:rPr lang="fr-FR" dirty="0"/>
              <a:t>'</a:t>
            </a:r>
            <a:r>
              <a:rPr lang="en-US" dirty="0" err="1"/>
              <a:t>ll</a:t>
            </a:r>
            <a:r>
              <a:rPr lang="en-US" dirty="0"/>
              <a:t> talk more about this one later in the classes section)</a:t>
            </a:r>
          </a:p>
        </p:txBody>
      </p:sp>
    </p:spTree>
    <p:extLst>
      <p:ext uri="{BB962C8B-B14F-4D97-AF65-F5344CB8AC3E}">
        <p14:creationId xmlns:p14="http://schemas.microsoft.com/office/powerpoint/2010/main" val="3210511267"/>
      </p:ext>
    </p:extLst>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p:txBody>
          <a:bodyPr/>
          <a:lstStyle/>
          <a:p>
            <a:r>
              <a:rPr lang="en-US"/>
              <a:t>Unqualified</a:t>
            </a:r>
          </a:p>
        </p:txBody>
      </p:sp>
      <p:sp>
        <p:nvSpPr>
          <p:cNvPr id="25604" name="Rectangle 3"/>
          <p:cNvSpPr>
            <a:spLocks noGrp="1" noChangeArrowheads="1"/>
          </p:cNvSpPr>
          <p:nvPr>
            <p:ph idx="1"/>
          </p:nvPr>
        </p:nvSpPr>
        <p:spPr/>
        <p:txBody>
          <a:bodyPr/>
          <a:lstStyle/>
          <a:p>
            <a:r>
              <a:rPr lang="en-US" dirty="0"/>
              <a:t>this is the standard assignment and </a:t>
            </a:r>
            <a:r>
              <a:rPr lang="en-US" dirty="0" err="1"/>
              <a:t>def</a:t>
            </a:r>
            <a:r>
              <a:rPr lang="en-US" dirty="0"/>
              <a:t> we have seen so far</a:t>
            </a:r>
          </a:p>
          <a:p>
            <a:r>
              <a:rPr lang="en-US" dirty="0"/>
              <a:t>Determining the scope of a reference identifies what its true </a:t>
            </a:r>
            <a:r>
              <a:rPr lang="fr-FR" dirty="0"/>
              <a:t>'</a:t>
            </a:r>
            <a:r>
              <a:rPr lang="en-US" dirty="0"/>
              <a:t>value</a:t>
            </a:r>
            <a:r>
              <a:rPr lang="fr-FR" dirty="0"/>
              <a:t>'</a:t>
            </a:r>
            <a:r>
              <a:rPr lang="en-US" dirty="0"/>
              <a:t> is</a:t>
            </a:r>
          </a:p>
          <a:p>
            <a:endParaRPr lang="en-US" dirty="0"/>
          </a:p>
        </p:txBody>
      </p:sp>
    </p:spTree>
    <p:extLst>
      <p:ext uri="{BB962C8B-B14F-4D97-AF65-F5344CB8AC3E}">
        <p14:creationId xmlns:p14="http://schemas.microsoft.com/office/powerpoint/2010/main" val="3758840153"/>
      </p:ext>
    </p:extLst>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p:cNvSpPr>
            <a:spLocks noGrp="1" noChangeArrowheads="1"/>
          </p:cNvSpPr>
          <p:nvPr>
            <p:ph type="title"/>
          </p:nvPr>
        </p:nvSpPr>
        <p:spPr/>
        <p:txBody>
          <a:bodyPr/>
          <a:lstStyle/>
          <a:p>
            <a:r>
              <a:rPr lang="en-US"/>
              <a:t>unqualified follow the LEGB rule</a:t>
            </a:r>
          </a:p>
        </p:txBody>
      </p:sp>
      <p:sp>
        <p:nvSpPr>
          <p:cNvPr id="27652" name="Rectangle 3"/>
          <p:cNvSpPr>
            <a:spLocks noGrp="1" noChangeArrowheads="1"/>
          </p:cNvSpPr>
          <p:nvPr>
            <p:ph idx="1"/>
          </p:nvPr>
        </p:nvSpPr>
        <p:spPr>
          <a:xfrm>
            <a:off x="457200" y="1143000"/>
            <a:ext cx="8229600" cy="4800600"/>
          </a:xfrm>
        </p:spPr>
        <p:txBody>
          <a:bodyPr/>
          <a:lstStyle/>
          <a:p>
            <a:r>
              <a:rPr lang="en-US" b="1" i="1" dirty="0"/>
              <a:t>local</a:t>
            </a:r>
            <a:r>
              <a:rPr lang="en-US" dirty="0"/>
              <a:t>, inside the function in which it was defined</a:t>
            </a:r>
          </a:p>
          <a:p>
            <a:r>
              <a:rPr lang="en-US" dirty="0"/>
              <a:t>if not there, </a:t>
            </a:r>
            <a:r>
              <a:rPr lang="en-US" b="1" i="1" dirty="0"/>
              <a:t>enclosing/</a:t>
            </a:r>
            <a:r>
              <a:rPr lang="en-US" b="1" i="1" dirty="0" err="1"/>
              <a:t>encomposing</a:t>
            </a:r>
            <a:r>
              <a:rPr lang="en-US" dirty="0"/>
              <a:t>. Is it defined in an enclosing function</a:t>
            </a:r>
          </a:p>
          <a:p>
            <a:r>
              <a:rPr lang="en-US" dirty="0"/>
              <a:t>if not there, is it defined in the </a:t>
            </a:r>
            <a:r>
              <a:rPr lang="en-US" b="1" i="1" dirty="0"/>
              <a:t>global</a:t>
            </a:r>
            <a:r>
              <a:rPr lang="en-US" dirty="0"/>
              <a:t> namespace</a:t>
            </a:r>
          </a:p>
          <a:p>
            <a:r>
              <a:rPr lang="en-US" dirty="0"/>
              <a:t>finally, check the </a:t>
            </a:r>
            <a:r>
              <a:rPr lang="en-US" b="1" i="1" dirty="0"/>
              <a:t>built-in</a:t>
            </a:r>
            <a:r>
              <a:rPr lang="en-US" dirty="0"/>
              <a:t>, defined as part of the special </a:t>
            </a:r>
            <a:r>
              <a:rPr lang="en-US" dirty="0" err="1"/>
              <a:t>builtin</a:t>
            </a:r>
            <a:r>
              <a:rPr lang="en-US" dirty="0"/>
              <a:t> scope</a:t>
            </a:r>
          </a:p>
          <a:p>
            <a:r>
              <a:rPr lang="en-US" dirty="0"/>
              <a:t>else ERROR</a:t>
            </a:r>
          </a:p>
        </p:txBody>
      </p:sp>
    </p:spTree>
    <p:extLst>
      <p:ext uri="{BB962C8B-B14F-4D97-AF65-F5344CB8AC3E}">
        <p14:creationId xmlns:p14="http://schemas.microsoft.com/office/powerpoint/2010/main" val="3996427368"/>
      </p:ext>
    </p:extLst>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9.13</a:t>
            </a:r>
          </a:p>
        </p:txBody>
      </p:sp>
    </p:spTree>
    <p:extLst>
      <p:ext uri="{BB962C8B-B14F-4D97-AF65-F5344CB8AC3E}">
        <p14:creationId xmlns:p14="http://schemas.microsoft.com/office/powerpoint/2010/main" val="1702305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1026"/>
          <p:cNvSpPr>
            <a:spLocks noGrp="1" noChangeArrowheads="1"/>
          </p:cNvSpPr>
          <p:nvPr>
            <p:ph type="title"/>
          </p:nvPr>
        </p:nvSpPr>
        <p:spPr/>
        <p:txBody>
          <a:bodyPr/>
          <a:lstStyle/>
          <a:p>
            <a:r>
              <a:rPr lang="en-US"/>
              <a:t>Our goals</a:t>
            </a:r>
          </a:p>
        </p:txBody>
      </p:sp>
      <p:sp>
        <p:nvSpPr>
          <p:cNvPr id="26627" name="Rectangle 1027"/>
          <p:cNvSpPr>
            <a:spLocks noGrp="1" noChangeArrowheads="1"/>
          </p:cNvSpPr>
          <p:nvPr>
            <p:ph idx="1"/>
          </p:nvPr>
        </p:nvSpPr>
        <p:spPr/>
        <p:txBody>
          <a:bodyPr/>
          <a:lstStyle/>
          <a:p>
            <a:r>
              <a:rPr lang="en-US" dirty="0"/>
              <a:t>Our goals are not to just write copious amounts of code, our goals are to:</a:t>
            </a:r>
          </a:p>
          <a:p>
            <a:r>
              <a:rPr lang="en-US" dirty="0"/>
              <a:t>increase our problem solving skills</a:t>
            </a:r>
          </a:p>
          <a:p>
            <a:r>
              <a:rPr lang="en-US" dirty="0"/>
              <a:t>design good solutions to problems</a:t>
            </a:r>
          </a:p>
          <a:p>
            <a:r>
              <a:rPr lang="en-US" dirty="0"/>
              <a:t>test somehow how well they are indeed solutions to the problem</a:t>
            </a:r>
          </a:p>
          <a:p>
            <a:r>
              <a:rPr lang="en-US" dirty="0"/>
              <a:t>provide the solution as a readable document</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Expressions (</a:t>
            </a:r>
            <a:r>
              <a:rPr lang="en-US" dirty="0" err="1">
                <a:solidFill>
                  <a:srgbClr val="FF0000"/>
                </a:solidFill>
                <a:ea typeface="ＭＳ Ｐゴシック" pitchFamily="-109" charset="-128"/>
                <a:cs typeface="ＭＳ Ｐゴシック" pitchFamily="-109" charset="-128"/>
              </a:rPr>
              <a:t>segðir</a:t>
            </a:r>
            <a:r>
              <a:rPr lang="en-US" dirty="0">
                <a:ea typeface="ＭＳ Ｐゴシック" pitchFamily="-109" charset="-128"/>
                <a:cs typeface="ＭＳ Ｐゴシック" pitchFamily="-109" charset="-128"/>
              </a:rPr>
              <a:t>)</a:t>
            </a:r>
          </a:p>
        </p:txBody>
      </p:sp>
      <p:sp>
        <p:nvSpPr>
          <p:cNvPr id="57347"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Expressions perform some operation (</a:t>
            </a:r>
            <a:r>
              <a:rPr lang="en-US" dirty="0" err="1">
                <a:solidFill>
                  <a:srgbClr val="FF0000"/>
                </a:solidFill>
                <a:ea typeface="ＭＳ Ｐゴシック" pitchFamily="-109" charset="-128"/>
                <a:cs typeface="ＭＳ Ｐゴシック" pitchFamily="-109" charset="-128"/>
              </a:rPr>
              <a:t>aðgerð</a:t>
            </a:r>
            <a:r>
              <a:rPr lang="en-US" dirty="0">
                <a:ea typeface="ＭＳ Ｐゴシック" pitchFamily="-109" charset="-128"/>
                <a:cs typeface="ＭＳ Ｐゴシック" pitchFamily="-109" charset="-128"/>
              </a:rPr>
              <a:t>) and </a:t>
            </a:r>
            <a:r>
              <a:rPr lang="en-US" b="1" dirty="0">
                <a:ea typeface="ＭＳ Ｐゴシック" pitchFamily="-109" charset="-128"/>
                <a:cs typeface="ＭＳ Ｐゴシック" pitchFamily="-109" charset="-128"/>
              </a:rPr>
              <a:t>return a value (</a:t>
            </a:r>
            <a:r>
              <a:rPr lang="en-US" b="1" dirty="0" err="1">
                <a:solidFill>
                  <a:srgbClr val="FF0000"/>
                </a:solidFill>
                <a:ea typeface="ＭＳ Ｐゴシック" pitchFamily="-109" charset="-128"/>
                <a:cs typeface="ＭＳ Ｐゴシック" pitchFamily="-109" charset="-128"/>
              </a:rPr>
              <a:t>gildi</a:t>
            </a:r>
            <a:r>
              <a:rPr lang="en-US" b="1" dirty="0">
                <a:ea typeface="ＭＳ Ｐゴシック" pitchFamily="-109" charset="-128"/>
                <a:cs typeface="ＭＳ Ｐゴシック" pitchFamily="-109" charset="-128"/>
              </a:rPr>
              <a:t>)</a:t>
            </a:r>
          </a:p>
          <a:p>
            <a:pPr eaLnBrk="1" hangingPunct="1"/>
            <a:r>
              <a:rPr lang="en-US" dirty="0">
                <a:ea typeface="ＭＳ Ｐゴシック" pitchFamily="-109" charset="-128"/>
                <a:cs typeface="ＭＳ Ｐゴシック" pitchFamily="-109" charset="-128"/>
              </a:rPr>
              <a:t>Expressions can act as statements, but statements cannot act as expressions (more on this later).</a:t>
            </a:r>
          </a:p>
          <a:p>
            <a:pPr eaLnBrk="1" hangingPunct="1"/>
            <a:r>
              <a:rPr lang="en-US" dirty="0">
                <a:ea typeface="ＭＳ Ｐゴシック" pitchFamily="-109" charset="-128"/>
                <a:cs typeface="ＭＳ Ｐゴシック" pitchFamily="-109" charset="-128"/>
              </a:rPr>
              <a:t>Expressions typically do not modify values in the interpreter</a:t>
            </a:r>
          </a:p>
        </p:txBody>
      </p:sp>
    </p:spTree>
    <p:extLst>
      <p:ext uri="{BB962C8B-B14F-4D97-AF65-F5344CB8AC3E}">
        <p14:creationId xmlns:p14="http://schemas.microsoft.com/office/powerpoint/2010/main" val="2183240160"/>
      </p:ext>
    </p:extLst>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New"/>
                <a:cs typeface="Courier New"/>
              </a:rPr>
              <a:t>locals() </a:t>
            </a:r>
            <a:r>
              <a:rPr lang="en-US" dirty="0"/>
              <a:t>function</a:t>
            </a:r>
          </a:p>
        </p:txBody>
      </p:sp>
      <p:sp>
        <p:nvSpPr>
          <p:cNvPr id="3" name="Content Placeholder 2"/>
          <p:cNvSpPr>
            <a:spLocks noGrp="1"/>
          </p:cNvSpPr>
          <p:nvPr>
            <p:ph idx="1"/>
          </p:nvPr>
        </p:nvSpPr>
        <p:spPr/>
        <p:txBody>
          <a:bodyPr/>
          <a:lstStyle/>
          <a:p>
            <a:pPr marL="0" indent="0">
              <a:buNone/>
            </a:pPr>
            <a:r>
              <a:rPr lang="en-US" dirty="0"/>
              <a:t>Returns a dictionary of the current (presently in play) local namespace. Useful for looking at what is defined where.</a:t>
            </a:r>
          </a:p>
        </p:txBody>
      </p:sp>
    </p:spTree>
    <p:extLst>
      <p:ext uri="{BB962C8B-B14F-4D97-AF65-F5344CB8AC3E}">
        <p14:creationId xmlns:p14="http://schemas.microsoft.com/office/powerpoint/2010/main" val="1493058151"/>
      </p:ext>
    </p:extLst>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2"/>
          <p:cNvSpPr>
            <a:spLocks noGrp="1" noChangeArrowheads="1"/>
          </p:cNvSpPr>
          <p:nvPr>
            <p:ph type="title"/>
          </p:nvPr>
        </p:nvSpPr>
        <p:spPr/>
        <p:txBody>
          <a:bodyPr/>
          <a:lstStyle/>
          <a:p>
            <a:r>
              <a:rPr lang="en-US"/>
              <a:t>function local values</a:t>
            </a:r>
          </a:p>
        </p:txBody>
      </p:sp>
      <p:sp>
        <p:nvSpPr>
          <p:cNvPr id="31748" name="Rectangle 3"/>
          <p:cNvSpPr>
            <a:spLocks noGrp="1" noChangeArrowheads="1"/>
          </p:cNvSpPr>
          <p:nvPr>
            <p:ph idx="1"/>
          </p:nvPr>
        </p:nvSpPr>
        <p:spPr/>
        <p:txBody>
          <a:bodyPr/>
          <a:lstStyle/>
          <a:p>
            <a:r>
              <a:rPr lang="en-US"/>
              <a:t>if a reference is assigned in a function, then that reference is only available within that function</a:t>
            </a:r>
          </a:p>
          <a:p>
            <a:r>
              <a:rPr lang="en-US"/>
              <a:t>if a reference with the same name is provided outside the function, the reference is reassigned</a:t>
            </a:r>
          </a:p>
        </p:txBody>
      </p:sp>
    </p:spTree>
    <p:extLst>
      <p:ext uri="{BB962C8B-B14F-4D97-AF65-F5344CB8AC3E}">
        <p14:creationId xmlns:p14="http://schemas.microsoft.com/office/powerpoint/2010/main" val="4265347497"/>
      </p:ext>
    </p:extLst>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57199" y="304800"/>
            <a:ext cx="7360124" cy="3276600"/>
          </a:xfrm>
          <a:prstGeom prst="rect">
            <a:avLst/>
          </a:prstGeom>
        </p:spPr>
      </p:pic>
      <p:pic>
        <p:nvPicPr>
          <p:cNvPr id="5" name="Picture 4"/>
          <p:cNvPicPr>
            <a:picLocks noChangeAspect="1"/>
          </p:cNvPicPr>
          <p:nvPr/>
        </p:nvPicPr>
        <p:blipFill>
          <a:blip r:embed="rId4"/>
          <a:stretch>
            <a:fillRect/>
          </a:stretch>
        </p:blipFill>
        <p:spPr>
          <a:xfrm>
            <a:off x="457200" y="3657600"/>
            <a:ext cx="3776730" cy="1752600"/>
          </a:xfrm>
          <a:prstGeom prst="rect">
            <a:avLst/>
          </a:prstGeom>
        </p:spPr>
      </p:pic>
      <p:sp>
        <p:nvSpPr>
          <p:cNvPr id="7" name="TextBox 6"/>
          <p:cNvSpPr txBox="1"/>
          <p:nvPr/>
        </p:nvSpPr>
        <p:spPr bwMode="auto">
          <a:xfrm>
            <a:off x="4335358" y="3886200"/>
            <a:ext cx="4656242" cy="206210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rtlCol="0">
            <a:spAutoFit/>
          </a:bodyPr>
          <a:lstStyle/>
          <a:p>
            <a:r>
              <a:rPr lang="en-US" sz="3200" dirty="0">
                <a:latin typeface="+mn-lt"/>
              </a:rPr>
              <a:t>global is still found</a:t>
            </a:r>
          </a:p>
          <a:p>
            <a:r>
              <a:rPr lang="en-US" sz="3200" dirty="0">
                <a:latin typeface="+mn-lt"/>
              </a:rPr>
              <a:t>because of the </a:t>
            </a:r>
          </a:p>
          <a:p>
            <a:r>
              <a:rPr lang="en-US" sz="3200" dirty="0">
                <a:latin typeface="+mn-lt"/>
              </a:rPr>
              <a:t>sequence of namespace</a:t>
            </a:r>
          </a:p>
          <a:p>
            <a:r>
              <a:rPr lang="en-US" sz="3200" dirty="0">
                <a:latin typeface="+mn-lt"/>
              </a:rPr>
              <a:t>search</a:t>
            </a:r>
          </a:p>
        </p:txBody>
      </p:sp>
    </p:spTree>
    <p:extLst>
      <p:ext uri="{BB962C8B-B14F-4D97-AF65-F5344CB8AC3E}">
        <p14:creationId xmlns:p14="http://schemas.microsoft.com/office/powerpoint/2010/main" val="1380015810"/>
      </p:ext>
    </p:extLst>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Code Listing 9.14</a:t>
            </a:r>
          </a:p>
          <a:p>
            <a:endParaRPr lang="en-US" dirty="0"/>
          </a:p>
        </p:txBody>
      </p:sp>
    </p:spTree>
    <p:extLst>
      <p:ext uri="{BB962C8B-B14F-4D97-AF65-F5344CB8AC3E}">
        <p14:creationId xmlns:p14="http://schemas.microsoft.com/office/powerpoint/2010/main" val="2251649460"/>
      </p:ext>
    </p:extLst>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globals</a:t>
            </a:r>
            <a:r>
              <a:rPr lang="en-US" dirty="0"/>
              <a:t>() function</a:t>
            </a:r>
          </a:p>
        </p:txBody>
      </p:sp>
      <p:sp>
        <p:nvSpPr>
          <p:cNvPr id="4" name="Content Placeholder 3"/>
          <p:cNvSpPr>
            <a:spLocks noGrp="1"/>
          </p:cNvSpPr>
          <p:nvPr>
            <p:ph idx="1"/>
          </p:nvPr>
        </p:nvSpPr>
        <p:spPr/>
        <p:txBody>
          <a:bodyPr/>
          <a:lstStyle/>
          <a:p>
            <a:pPr marL="0" indent="0">
              <a:buNone/>
            </a:pPr>
            <a:r>
              <a:rPr lang="en-US" dirty="0"/>
              <a:t>Like the </a:t>
            </a:r>
            <a:r>
              <a:rPr lang="en-US" dirty="0">
                <a:solidFill>
                  <a:srgbClr val="660066"/>
                </a:solidFill>
                <a:latin typeface="Courier New"/>
                <a:cs typeface="Courier New"/>
              </a:rPr>
              <a:t>locals()</a:t>
            </a:r>
            <a:r>
              <a:rPr lang="en-US" dirty="0"/>
              <a:t> function, the  </a:t>
            </a:r>
          </a:p>
          <a:p>
            <a:pPr marL="0" indent="0">
              <a:buNone/>
            </a:pPr>
            <a:r>
              <a:rPr lang="en-US" dirty="0" err="1">
                <a:solidFill>
                  <a:srgbClr val="660066"/>
                </a:solidFill>
                <a:latin typeface="Courier New"/>
                <a:cs typeface="Courier New"/>
              </a:rPr>
              <a:t>globals</a:t>
            </a:r>
            <a:r>
              <a:rPr lang="en-US" dirty="0">
                <a:solidFill>
                  <a:srgbClr val="660066"/>
                </a:solidFill>
                <a:latin typeface="Courier New"/>
                <a:cs typeface="Courier New"/>
              </a:rPr>
              <a:t>() </a:t>
            </a:r>
            <a:r>
              <a:rPr lang="en-US" dirty="0"/>
              <a:t>function will return as a dictionary the values in the global namespace</a:t>
            </a:r>
          </a:p>
        </p:txBody>
      </p:sp>
    </p:spTree>
    <p:extLst>
      <p:ext uri="{BB962C8B-B14F-4D97-AF65-F5344CB8AC3E}">
        <p14:creationId xmlns:p14="http://schemas.microsoft.com/office/powerpoint/2010/main" val="283204277"/>
      </p:ext>
    </p:extLst>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66800" y="457200"/>
            <a:ext cx="6400800" cy="3535680"/>
          </a:xfrm>
          <a:prstGeom prst="rect">
            <a:avLst/>
          </a:prstGeom>
        </p:spPr>
      </p:pic>
      <p:pic>
        <p:nvPicPr>
          <p:cNvPr id="5" name="Picture 4"/>
          <p:cNvPicPr>
            <a:picLocks noChangeAspect="1"/>
          </p:cNvPicPr>
          <p:nvPr/>
        </p:nvPicPr>
        <p:blipFill>
          <a:blip r:embed="rId4"/>
          <a:stretch>
            <a:fillRect/>
          </a:stretch>
        </p:blipFill>
        <p:spPr>
          <a:xfrm>
            <a:off x="990600" y="3962400"/>
            <a:ext cx="6400800" cy="2064774"/>
          </a:xfrm>
          <a:prstGeom prst="rect">
            <a:avLst/>
          </a:prstGeom>
        </p:spPr>
      </p:pic>
    </p:spTree>
    <p:extLst>
      <p:ext uri="{BB962C8B-B14F-4D97-AF65-F5344CB8AC3E}">
        <p14:creationId xmlns:p14="http://schemas.microsoft.com/office/powerpoint/2010/main" val="1458593622"/>
      </p:ext>
    </p:extLst>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622554" y="457199"/>
            <a:ext cx="7759446" cy="5464399"/>
          </a:xfrm>
        </p:spPr>
      </p:pic>
    </p:spTree>
    <p:extLst>
      <p:ext uri="{BB962C8B-B14F-4D97-AF65-F5344CB8AC3E}">
        <p14:creationId xmlns:p14="http://schemas.microsoft.com/office/powerpoint/2010/main" val="3030426213"/>
      </p:ext>
    </p:extLst>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Global Assignment Rule</a:t>
            </a:r>
          </a:p>
        </p:txBody>
      </p:sp>
      <p:sp>
        <p:nvSpPr>
          <p:cNvPr id="4" name="Content Placeholder 3"/>
          <p:cNvSpPr>
            <a:spLocks noGrp="1"/>
          </p:cNvSpPr>
          <p:nvPr>
            <p:ph idx="1"/>
          </p:nvPr>
        </p:nvSpPr>
        <p:spPr/>
        <p:txBody>
          <a:bodyPr/>
          <a:lstStyle/>
          <a:p>
            <a:pPr marL="0" indent="0">
              <a:buNone/>
            </a:pPr>
            <a:r>
              <a:rPr lang="en-US" dirty="0"/>
              <a:t>A quirk of Python.</a:t>
            </a:r>
          </a:p>
          <a:p>
            <a:pPr marL="0" indent="0">
              <a:buNone/>
            </a:pPr>
            <a:r>
              <a:rPr lang="en-US" dirty="0"/>
              <a:t>If an assignment occurs </a:t>
            </a:r>
            <a:r>
              <a:rPr lang="en-US" b="1" i="1" dirty="0"/>
              <a:t>anywhere</a:t>
            </a:r>
            <a:r>
              <a:rPr lang="en-US" dirty="0"/>
              <a:t> in the suite of a function, Python adds that variable to the local namespace</a:t>
            </a:r>
          </a:p>
          <a:p>
            <a:r>
              <a:rPr lang="en-US" dirty="0"/>
              <a:t>means that, even if the variable is assigned later in the suite, the variable is still local</a:t>
            </a:r>
          </a:p>
        </p:txBody>
      </p:sp>
    </p:spTree>
    <p:extLst>
      <p:ext uri="{BB962C8B-B14F-4D97-AF65-F5344CB8AC3E}">
        <p14:creationId xmlns:p14="http://schemas.microsoft.com/office/powerpoint/2010/main" val="218079555"/>
      </p:ext>
    </p:extLst>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9.15</a:t>
            </a:r>
          </a:p>
        </p:txBody>
      </p:sp>
    </p:spTree>
    <p:extLst>
      <p:ext uri="{BB962C8B-B14F-4D97-AF65-F5344CB8AC3E}">
        <p14:creationId xmlns:p14="http://schemas.microsoft.com/office/powerpoint/2010/main" val="396494153"/>
      </p:ext>
    </p:extLst>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2309" y="457200"/>
            <a:ext cx="6459894" cy="2362200"/>
          </a:xfrm>
          <a:prstGeom prst="rect">
            <a:avLst/>
          </a:prstGeom>
        </p:spPr>
      </p:pic>
      <p:pic>
        <p:nvPicPr>
          <p:cNvPr id="7" name="Picture 6"/>
          <p:cNvPicPr>
            <a:picLocks noChangeAspect="1"/>
          </p:cNvPicPr>
          <p:nvPr/>
        </p:nvPicPr>
        <p:blipFill>
          <a:blip r:embed="rId3"/>
          <a:stretch>
            <a:fillRect/>
          </a:stretch>
        </p:blipFill>
        <p:spPr>
          <a:xfrm>
            <a:off x="0" y="2819400"/>
            <a:ext cx="8154162" cy="2209800"/>
          </a:xfrm>
          <a:prstGeom prst="rect">
            <a:avLst/>
          </a:prstGeom>
        </p:spPr>
      </p:pic>
      <p:sp>
        <p:nvSpPr>
          <p:cNvPr id="8" name="TextBox 7"/>
          <p:cNvSpPr txBox="1"/>
          <p:nvPr/>
        </p:nvSpPr>
        <p:spPr bwMode="auto">
          <a:xfrm>
            <a:off x="-27709" y="5029200"/>
            <a:ext cx="9095509" cy="12003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rtlCol="0">
            <a:spAutoFit/>
          </a:bodyPr>
          <a:lstStyle/>
          <a:p>
            <a:r>
              <a:rPr lang="en-US" sz="3600" dirty="0" err="1">
                <a:latin typeface="Courier New"/>
                <a:cs typeface="Courier New"/>
              </a:rPr>
              <a:t>my_var</a:t>
            </a:r>
            <a:r>
              <a:rPr lang="en-US" sz="3600" dirty="0">
                <a:latin typeface="+mn-lt"/>
              </a:rPr>
              <a:t> is local (is in the local namespace)</a:t>
            </a:r>
          </a:p>
          <a:p>
            <a:r>
              <a:rPr lang="en-US" sz="3600" dirty="0">
                <a:latin typeface="+mn-lt"/>
              </a:rPr>
              <a:t>because it is assigned in the suite</a:t>
            </a:r>
          </a:p>
        </p:txBody>
      </p:sp>
    </p:spTree>
    <p:extLst>
      <p:ext uri="{BB962C8B-B14F-4D97-AF65-F5344CB8AC3E}">
        <p14:creationId xmlns:p14="http://schemas.microsoft.com/office/powerpoint/2010/main" val="371804311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side effects and returns</a:t>
            </a:r>
          </a:p>
        </p:txBody>
      </p:sp>
      <p:sp>
        <p:nvSpPr>
          <p:cNvPr id="59395" name="Rectangle 3"/>
          <p:cNvSpPr>
            <a:spLocks noGrp="1" noChangeArrowheads="1"/>
          </p:cNvSpPr>
          <p:nvPr>
            <p:ph idx="1"/>
          </p:nvPr>
        </p:nvSpPr>
        <p:spPr>
          <a:xfrm>
            <a:off x="457200" y="1524000"/>
            <a:ext cx="8229600" cy="4343400"/>
          </a:xfrm>
        </p:spPr>
        <p:txBody>
          <a:bodyPr/>
          <a:lstStyle/>
          <a:p>
            <a:pPr marL="0" indent="0" eaLnBrk="1" hangingPunct="1">
              <a:lnSpc>
                <a:spcPct val="90000"/>
              </a:lnSpc>
              <a:buNone/>
            </a:pPr>
            <a:r>
              <a:rPr lang="en-US" dirty="0">
                <a:ea typeface="ＭＳ Ｐゴシック" pitchFamily="-109" charset="-128"/>
                <a:cs typeface="ＭＳ Ｐゴシック" pitchFamily="-109" charset="-128"/>
              </a:rPr>
              <a:t>What is the difference between side effect (</a:t>
            </a:r>
            <a:r>
              <a:rPr lang="en-US" dirty="0" err="1">
                <a:solidFill>
                  <a:srgbClr val="FF0000"/>
                </a:solidFill>
                <a:ea typeface="ＭＳ Ｐゴシック" pitchFamily="-109" charset="-128"/>
                <a:cs typeface="ＭＳ Ｐゴシック" pitchFamily="-109" charset="-128"/>
              </a:rPr>
              <a:t>hliðarverkun</a:t>
            </a:r>
            <a:r>
              <a:rPr lang="en-US" dirty="0">
                <a:ea typeface="ＭＳ Ｐゴシック" pitchFamily="-109" charset="-128"/>
                <a:cs typeface="ＭＳ Ｐゴシック" pitchFamily="-109" charset="-128"/>
              </a:rPr>
              <a:t>) and return?</a:t>
            </a:r>
          </a:p>
          <a:p>
            <a:pPr eaLnBrk="1" hangingPunct="1">
              <a:lnSpc>
                <a:spcPct val="90000"/>
              </a:lnSpc>
            </a:pPr>
            <a:r>
              <a:rPr lang="en-US" dirty="0">
                <a:solidFill>
                  <a:srgbClr val="660066"/>
                </a:solidFill>
                <a:latin typeface="Courier New"/>
                <a:ea typeface="ＭＳ Ｐゴシック" pitchFamily="-109" charset="-128"/>
                <a:cs typeface="Courier New"/>
              </a:rPr>
              <a:t>1 + 2 </a:t>
            </a:r>
            <a:r>
              <a:rPr lang="en-US" dirty="0">
                <a:ea typeface="ＭＳ Ｐゴシック" pitchFamily="-109" charset="-128"/>
                <a:cs typeface="ＭＳ Ｐゴシック" pitchFamily="-109" charset="-128"/>
              </a:rPr>
              <a:t>returns a value (it</a:t>
            </a:r>
            <a:r>
              <a:rPr lang="fr-FR" dirty="0">
                <a:ea typeface="ＭＳ Ｐゴシック" pitchFamily="-109" charset="-128"/>
                <a:cs typeface="ＭＳ Ｐゴシック" pitchFamily="-109" charset="-128"/>
              </a:rPr>
              <a:t>'</a:t>
            </a:r>
            <a:r>
              <a:rPr lang="en-US" dirty="0">
                <a:ea typeface="ＭＳ Ｐゴシック" pitchFamily="-109" charset="-128"/>
                <a:cs typeface="ＭＳ Ｐゴシック" pitchFamily="-109" charset="-128"/>
              </a:rPr>
              <a:t>s an expression). You can “catch”/assign the return value. However, nothing else changed as a result</a:t>
            </a:r>
          </a:p>
          <a:p>
            <a:pPr eaLnBrk="1" hangingPunct="1">
              <a:lnSpc>
                <a:spcPct val="90000"/>
              </a:lnSpc>
            </a:pPr>
            <a:r>
              <a:rPr lang="en-US" dirty="0">
                <a:solidFill>
                  <a:srgbClr val="660066"/>
                </a:solidFill>
                <a:latin typeface="Courier New"/>
                <a:ea typeface="ＭＳ Ｐゴシック" pitchFamily="-109" charset="-128"/>
                <a:cs typeface="Courier New"/>
              </a:rPr>
              <a:t>print("hello") </a:t>
            </a:r>
            <a:r>
              <a:rPr lang="en-US" dirty="0" err="1">
                <a:ea typeface="ＭＳ Ｐゴシック" pitchFamily="-109" charset="-128"/>
                <a:cs typeface="ＭＳ Ｐゴシック" pitchFamily="-109" charset="-128"/>
              </a:rPr>
              <a:t>doesn</a:t>
            </a:r>
            <a:r>
              <a:rPr lang="fr-FR" dirty="0">
                <a:ea typeface="ＭＳ Ｐゴシック" pitchFamily="-109" charset="-128"/>
                <a:cs typeface="ＭＳ Ｐゴシック" pitchFamily="-109" charset="-128"/>
              </a:rPr>
              <a:t>'</a:t>
            </a:r>
            <a:r>
              <a:rPr lang="en-US" dirty="0">
                <a:ea typeface="ＭＳ Ｐゴシック" pitchFamily="-109" charset="-128"/>
                <a:cs typeface="ＭＳ Ｐゴシック" pitchFamily="-109" charset="-128"/>
              </a:rPr>
              <a:t>t return anything, but something else, the side effect, did happen. Something printed!</a:t>
            </a:r>
          </a:p>
        </p:txBody>
      </p:sp>
    </p:spTree>
    <p:extLst>
      <p:ext uri="{BB962C8B-B14F-4D97-AF65-F5344CB8AC3E}">
        <p14:creationId xmlns:p14="http://schemas.microsoft.com/office/powerpoint/2010/main" val="1890581438"/>
      </p:ext>
    </p:extLst>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the global statement</a:t>
            </a:r>
          </a:p>
        </p:txBody>
      </p:sp>
      <p:sp>
        <p:nvSpPr>
          <p:cNvPr id="37892" name="Rectangle 3"/>
          <p:cNvSpPr>
            <a:spLocks noGrp="1" noChangeArrowheads="1"/>
          </p:cNvSpPr>
          <p:nvPr>
            <p:ph idx="1"/>
          </p:nvPr>
        </p:nvSpPr>
        <p:spPr/>
        <p:txBody>
          <a:bodyPr/>
          <a:lstStyle/>
          <a:p>
            <a:pPr marL="0" indent="0" eaLnBrk="1" hangingPunct="1">
              <a:lnSpc>
                <a:spcPct val="90000"/>
              </a:lnSpc>
              <a:buNone/>
            </a:pPr>
            <a:r>
              <a:rPr lang="en-US" dirty="0">
                <a:ea typeface="ＭＳ Ｐゴシック" pitchFamily="-107" charset="-128"/>
                <a:cs typeface="ＭＳ Ｐゴシック" pitchFamily="-107" charset="-128"/>
              </a:rPr>
              <a:t>You can tell Python that you want the object associated with the global, not local namespace, using the </a:t>
            </a:r>
            <a:r>
              <a:rPr lang="en-US" dirty="0">
                <a:solidFill>
                  <a:srgbClr val="660066"/>
                </a:solidFill>
                <a:latin typeface="Courier New"/>
                <a:ea typeface="ＭＳ Ｐゴシック" pitchFamily="-107" charset="-128"/>
                <a:cs typeface="Courier New"/>
              </a:rPr>
              <a:t>global</a:t>
            </a:r>
            <a:r>
              <a:rPr lang="en-US" dirty="0">
                <a:solidFill>
                  <a:srgbClr val="660066"/>
                </a:solidFill>
                <a:ea typeface="ＭＳ Ｐゴシック" pitchFamily="-107" charset="-128"/>
                <a:cs typeface="ＭＳ Ｐゴシック" pitchFamily="-107" charset="-128"/>
              </a:rPr>
              <a:t> </a:t>
            </a:r>
            <a:r>
              <a:rPr lang="en-US" dirty="0">
                <a:ea typeface="ＭＳ Ｐゴシック" pitchFamily="-107" charset="-128"/>
                <a:cs typeface="ＭＳ Ｐゴシック" pitchFamily="-107" charset="-128"/>
              </a:rPr>
              <a:t>statement</a:t>
            </a:r>
          </a:p>
          <a:p>
            <a:pPr>
              <a:lnSpc>
                <a:spcPct val="90000"/>
              </a:lnSpc>
            </a:pPr>
            <a:r>
              <a:rPr lang="en-US" dirty="0">
                <a:ea typeface="ＭＳ Ｐゴシック" pitchFamily="-107" charset="-128"/>
                <a:cs typeface="ＭＳ Ｐゴシック" pitchFamily="-107" charset="-128"/>
              </a:rPr>
              <a:t>avoids the local assignment rule</a:t>
            </a:r>
          </a:p>
          <a:p>
            <a:pPr>
              <a:lnSpc>
                <a:spcPct val="90000"/>
              </a:lnSpc>
            </a:pPr>
            <a:r>
              <a:rPr lang="en-US" dirty="0">
                <a:ea typeface="ＭＳ Ｐゴシック" pitchFamily="-107" charset="-128"/>
                <a:cs typeface="ＭＳ Ｐゴシック" pitchFamily="-107" charset="-128"/>
              </a:rPr>
              <a:t>should be used carefully as it is an over-ride of normal behavior</a:t>
            </a:r>
          </a:p>
          <a:p>
            <a:pPr marL="0" indent="0" eaLnBrk="1" hangingPunct="1">
              <a:lnSpc>
                <a:spcPct val="90000"/>
              </a:lnSpc>
              <a:buNone/>
            </a:pPr>
            <a:r>
              <a:rPr lang="en-US" dirty="0">
                <a:ea typeface="ＭＳ Ｐゴシック" pitchFamily="-107" charset="-128"/>
                <a:cs typeface="ＭＳ Ｐゴシック" pitchFamily="-107" charset="-128"/>
              </a:rPr>
              <a:t> </a:t>
            </a:r>
          </a:p>
        </p:txBody>
      </p:sp>
    </p:spTree>
    <p:extLst>
      <p:ext uri="{BB962C8B-B14F-4D97-AF65-F5344CB8AC3E}">
        <p14:creationId xmlns:p14="http://schemas.microsoft.com/office/powerpoint/2010/main" val="372072126"/>
      </p:ext>
    </p:extLst>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9.16</a:t>
            </a:r>
          </a:p>
        </p:txBody>
      </p:sp>
    </p:spTree>
    <p:extLst>
      <p:ext uri="{BB962C8B-B14F-4D97-AF65-F5344CB8AC3E}">
        <p14:creationId xmlns:p14="http://schemas.microsoft.com/office/powerpoint/2010/main" val="4213461347"/>
      </p:ext>
    </p:extLst>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8600" y="152400"/>
            <a:ext cx="6324600" cy="4653099"/>
          </a:xfrm>
          <a:prstGeom prst="rect">
            <a:avLst/>
          </a:prstGeom>
        </p:spPr>
      </p:pic>
      <p:pic>
        <p:nvPicPr>
          <p:cNvPr id="5" name="Picture 4"/>
          <p:cNvPicPr>
            <a:picLocks noChangeAspect="1"/>
          </p:cNvPicPr>
          <p:nvPr/>
        </p:nvPicPr>
        <p:blipFill>
          <a:blip r:embed="rId3"/>
          <a:stretch>
            <a:fillRect/>
          </a:stretch>
        </p:blipFill>
        <p:spPr>
          <a:xfrm>
            <a:off x="228600" y="4800600"/>
            <a:ext cx="2667000" cy="1124323"/>
          </a:xfrm>
          <a:prstGeom prst="rect">
            <a:avLst/>
          </a:prstGeom>
        </p:spPr>
      </p:pic>
      <p:sp>
        <p:nvSpPr>
          <p:cNvPr id="6" name="TextBox 5"/>
          <p:cNvSpPr txBox="1"/>
          <p:nvPr/>
        </p:nvSpPr>
        <p:spPr bwMode="auto">
          <a:xfrm>
            <a:off x="1143000" y="5715000"/>
            <a:ext cx="7929049" cy="6463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rtlCol="0">
            <a:spAutoFit/>
          </a:bodyPr>
          <a:lstStyle/>
          <a:p>
            <a:r>
              <a:rPr lang="en-US" sz="3600" dirty="0" err="1">
                <a:latin typeface="Courier New"/>
                <a:cs typeface="Courier New"/>
              </a:rPr>
              <a:t>my_var</a:t>
            </a:r>
            <a:r>
              <a:rPr lang="en-US" sz="3600" dirty="0">
                <a:latin typeface="+mj-lt"/>
              </a:rPr>
              <a:t> is not in the local namespace</a:t>
            </a:r>
          </a:p>
        </p:txBody>
      </p:sp>
    </p:spTree>
    <p:extLst>
      <p:ext uri="{BB962C8B-B14F-4D97-AF65-F5344CB8AC3E}">
        <p14:creationId xmlns:p14="http://schemas.microsoft.com/office/powerpoint/2010/main" val="3155647901"/>
      </p:ext>
    </p:extLst>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Builtin</a:t>
            </a:r>
          </a:p>
        </p:txBody>
      </p:sp>
      <p:sp>
        <p:nvSpPr>
          <p:cNvPr id="35844" name="Rectangle 3"/>
          <p:cNvSpPr>
            <a:spLocks noGrp="1" noChangeArrowheads="1"/>
          </p:cNvSpPr>
          <p:nvPr>
            <p:ph idx="1"/>
          </p:nvPr>
        </p:nvSpPr>
        <p:spPr/>
        <p:txBody>
          <a:bodyPr/>
          <a:lstStyle/>
          <a:p>
            <a:pPr eaLnBrk="1" hangingPunct="1"/>
            <a:r>
              <a:rPr lang="en-US">
                <a:ea typeface="ＭＳ Ｐゴシック" pitchFamily="-107" charset="-128"/>
                <a:cs typeface="ＭＳ Ｐゴシック" pitchFamily="-107" charset="-128"/>
              </a:rPr>
              <a:t>This is just the standard library of Python. </a:t>
            </a:r>
          </a:p>
          <a:p>
            <a:pPr eaLnBrk="1" hangingPunct="1"/>
            <a:r>
              <a:rPr lang="en-US">
                <a:ea typeface="ＭＳ Ｐゴシック" pitchFamily="-107" charset="-128"/>
                <a:cs typeface="ＭＳ Ｐゴシック" pitchFamily="-107" charset="-128"/>
              </a:rPr>
              <a:t>To see what is there, look at</a:t>
            </a:r>
          </a:p>
          <a:p>
            <a:pPr eaLnBrk="1" hangingPunct="1">
              <a:buFont typeface="Wingdings" pitchFamily="-107" charset="2"/>
              <a:buNone/>
            </a:pPr>
            <a:r>
              <a:rPr lang="en-US">
                <a:latin typeface="Courier New" pitchFamily="-107" charset="0"/>
                <a:ea typeface="ＭＳ Ｐゴシック" pitchFamily="-107" charset="-128"/>
                <a:cs typeface="ＭＳ Ｐゴシック" pitchFamily="-107" charset="-128"/>
              </a:rPr>
              <a:t>import </a:t>
            </a:r>
            <a:r>
              <a:rPr lang="en-US">
                <a:latin typeface="Geneva" pitchFamily="-107" charset="0"/>
                <a:ea typeface="ＭＳ Ｐゴシック" pitchFamily="-107" charset="-128"/>
                <a:cs typeface="ＭＳ Ｐゴシック" pitchFamily="-107" charset="-128"/>
              </a:rPr>
              <a:t>__</a:t>
            </a:r>
            <a:r>
              <a:rPr lang="en-US">
                <a:latin typeface="Courier New" pitchFamily="-107" charset="0"/>
                <a:ea typeface="ＭＳ Ｐゴシック" pitchFamily="-107" charset="-128"/>
                <a:cs typeface="ＭＳ Ｐゴシック" pitchFamily="-107" charset="-128"/>
              </a:rPr>
              <a:t>builtin</a:t>
            </a:r>
            <a:r>
              <a:rPr lang="en-US">
                <a:latin typeface="Geneva" pitchFamily="-107" charset="0"/>
                <a:ea typeface="ＭＳ Ｐゴシック" pitchFamily="-107" charset="-128"/>
                <a:cs typeface="ＭＳ Ｐゴシック" pitchFamily="-107" charset="-128"/>
              </a:rPr>
              <a:t>__</a:t>
            </a:r>
            <a:endParaRPr lang="en-US">
              <a:latin typeface="Courier New" pitchFamily="-107" charset="0"/>
              <a:ea typeface="ＭＳ Ｐゴシック" pitchFamily="-107" charset="-128"/>
              <a:cs typeface="ＭＳ Ｐゴシック" pitchFamily="-107" charset="-128"/>
            </a:endParaRPr>
          </a:p>
          <a:p>
            <a:pPr eaLnBrk="1" hangingPunct="1">
              <a:buFont typeface="Wingdings" pitchFamily="-107" charset="2"/>
              <a:buNone/>
            </a:pPr>
            <a:r>
              <a:rPr lang="en-US">
                <a:latin typeface="Courier New" pitchFamily="-107" charset="0"/>
                <a:ea typeface="ＭＳ Ｐゴシック" pitchFamily="-107" charset="-128"/>
                <a:cs typeface="ＭＳ Ｐゴシック" pitchFamily="-107" charset="-128"/>
              </a:rPr>
              <a:t>dir(</a:t>
            </a:r>
            <a:r>
              <a:rPr lang="en-US">
                <a:latin typeface="Geneva" pitchFamily="-107" charset="0"/>
                <a:ea typeface="ＭＳ Ｐゴシック" pitchFamily="-107" charset="-128"/>
                <a:cs typeface="ＭＳ Ｐゴシック" pitchFamily="-107" charset="-128"/>
              </a:rPr>
              <a:t>__</a:t>
            </a:r>
            <a:r>
              <a:rPr lang="en-US">
                <a:latin typeface="Courier New" pitchFamily="-107" charset="0"/>
                <a:ea typeface="ＭＳ Ｐゴシック" pitchFamily="-107" charset="-128"/>
                <a:cs typeface="ＭＳ Ｐゴシック" pitchFamily="-107" charset="-128"/>
              </a:rPr>
              <a:t>builtin</a:t>
            </a:r>
            <a:r>
              <a:rPr lang="en-US">
                <a:latin typeface="Geneva" pitchFamily="-107" charset="0"/>
                <a:ea typeface="ＭＳ Ｐゴシック" pitchFamily="-107" charset="-128"/>
                <a:cs typeface="ＭＳ Ｐゴシック" pitchFamily="-107" charset="-128"/>
              </a:rPr>
              <a:t>__</a:t>
            </a:r>
            <a:r>
              <a:rPr lang="en-US">
                <a:latin typeface="Courier New" pitchFamily="-107" charset="0"/>
                <a:ea typeface="ＭＳ Ｐゴシック" pitchFamily="-107" charset="-128"/>
                <a:cs typeface="ＭＳ Ｐゴシック" pitchFamily="-107" charset="-128"/>
              </a:rPr>
              <a:t>)</a:t>
            </a:r>
          </a:p>
          <a:p>
            <a:pPr eaLnBrk="1" hangingPunct="1">
              <a:buFont typeface="Wingdings" pitchFamily="-107" charset="2"/>
              <a:buNone/>
            </a:pPr>
            <a:endParaRPr lang="en-US">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3798926606"/>
      </p:ext>
    </p:extLst>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Enclosed</a:t>
            </a:r>
          </a:p>
        </p:txBody>
      </p:sp>
      <p:sp>
        <p:nvSpPr>
          <p:cNvPr id="3" name="Content Placeholder 2"/>
          <p:cNvSpPr>
            <a:spLocks noGrp="1"/>
          </p:cNvSpPr>
          <p:nvPr>
            <p:ph idx="1"/>
          </p:nvPr>
        </p:nvSpPr>
        <p:spPr/>
        <p:txBody>
          <a:bodyPr/>
          <a:lstStyle/>
          <a:p>
            <a:pPr marL="0" indent="0">
              <a:buNone/>
            </a:pPr>
            <a:r>
              <a:rPr lang="en-US" dirty="0"/>
              <a:t>Functions which define other functions in a function suite are </a:t>
            </a:r>
            <a:r>
              <a:rPr lang="en-US" b="1" i="1" dirty="0"/>
              <a:t>enclosed</a:t>
            </a:r>
            <a:r>
              <a:rPr lang="en-US" dirty="0"/>
              <a:t>, defined only in the enclosing function</a:t>
            </a:r>
          </a:p>
          <a:p>
            <a:r>
              <a:rPr lang="en-US" dirty="0"/>
              <a:t>the inner/enclosed function is then part of the local namespace of the outer/enclosing function</a:t>
            </a:r>
          </a:p>
          <a:p>
            <a:r>
              <a:rPr lang="en-US" dirty="0"/>
              <a:t>remember, a function is an object too!</a:t>
            </a:r>
          </a:p>
        </p:txBody>
      </p:sp>
    </p:spTree>
    <p:extLst>
      <p:ext uri="{BB962C8B-B14F-4D97-AF65-F5344CB8AC3E}">
        <p14:creationId xmlns:p14="http://schemas.microsoft.com/office/powerpoint/2010/main" val="3410500295"/>
      </p:ext>
    </p:extLst>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9.18</a:t>
            </a:r>
          </a:p>
        </p:txBody>
      </p:sp>
    </p:spTree>
    <p:extLst>
      <p:ext uri="{BB962C8B-B14F-4D97-AF65-F5344CB8AC3E}">
        <p14:creationId xmlns:p14="http://schemas.microsoft.com/office/powerpoint/2010/main" val="2444545781"/>
      </p:ext>
    </p:extLst>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381000"/>
            <a:ext cx="6852612" cy="2209800"/>
          </a:xfrm>
          <a:prstGeom prst="rect">
            <a:avLst/>
          </a:prstGeom>
        </p:spPr>
      </p:pic>
      <p:pic>
        <p:nvPicPr>
          <p:cNvPr id="5" name="Picture 4"/>
          <p:cNvPicPr>
            <a:picLocks noChangeAspect="1"/>
          </p:cNvPicPr>
          <p:nvPr/>
        </p:nvPicPr>
        <p:blipFill>
          <a:blip r:embed="rId3"/>
          <a:stretch>
            <a:fillRect/>
          </a:stretch>
        </p:blipFill>
        <p:spPr>
          <a:xfrm>
            <a:off x="76200" y="2381902"/>
            <a:ext cx="5486400" cy="3942698"/>
          </a:xfrm>
          <a:prstGeom prst="rect">
            <a:avLst/>
          </a:prstGeom>
        </p:spPr>
      </p:pic>
    </p:spTree>
    <p:extLst>
      <p:ext uri="{BB962C8B-B14F-4D97-AF65-F5344CB8AC3E}">
        <p14:creationId xmlns:p14="http://schemas.microsoft.com/office/powerpoint/2010/main" val="823640422"/>
      </p:ext>
    </p:extLst>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914400" y="1250674"/>
            <a:ext cx="7467600" cy="4058478"/>
          </a:xfrm>
        </p:spPr>
      </p:pic>
    </p:spTree>
    <p:extLst>
      <p:ext uri="{BB962C8B-B14F-4D97-AF65-F5344CB8AC3E}">
        <p14:creationId xmlns:p14="http://schemas.microsoft.com/office/powerpoint/2010/main" val="2221476682"/>
      </p:ext>
    </p:extLst>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2"/>
          <p:cNvSpPr>
            <a:spLocks noGrp="1" noChangeArrowheads="1"/>
          </p:cNvSpPr>
          <p:nvPr>
            <p:ph type="title"/>
          </p:nvPr>
        </p:nvSpPr>
        <p:spPr>
          <a:xfrm>
            <a:off x="457200" y="457200"/>
            <a:ext cx="8229600" cy="838200"/>
          </a:xfrm>
        </p:spPr>
        <p:txBody>
          <a:bodyPr/>
          <a:lstStyle/>
          <a:p>
            <a:pPr eaLnBrk="1" hangingPunct="1"/>
            <a:r>
              <a:rPr lang="en-US">
                <a:ea typeface="ＭＳ Ｐゴシック" pitchFamily="-107" charset="-128"/>
                <a:cs typeface="ＭＳ Ｐゴシック" pitchFamily="-107" charset="-128"/>
              </a:rPr>
              <a:t>Building dictionaries faster</a:t>
            </a:r>
          </a:p>
        </p:txBody>
      </p:sp>
      <p:sp>
        <p:nvSpPr>
          <p:cNvPr id="36868" name="Rectangle 3"/>
          <p:cNvSpPr>
            <a:spLocks noGrp="1" noChangeArrowheads="1"/>
          </p:cNvSpPr>
          <p:nvPr>
            <p:ph idx="1"/>
          </p:nvPr>
        </p:nvSpPr>
        <p:spPr>
          <a:xfrm>
            <a:off x="457200" y="1295400"/>
            <a:ext cx="8229600" cy="4572000"/>
          </a:xfrm>
        </p:spPr>
        <p:txBody>
          <a:bodyPr/>
          <a:lstStyle/>
          <a:p>
            <a:pPr eaLnBrk="1" hangingPunct="1"/>
            <a:r>
              <a:rPr lang="en-US" dirty="0">
                <a:latin typeface="Courier New" pitchFamily="-107" charset="0"/>
                <a:ea typeface="Courier New" pitchFamily="-107" charset="0"/>
                <a:cs typeface="Courier New" pitchFamily="-107" charset="0"/>
              </a:rPr>
              <a:t>zip</a:t>
            </a:r>
            <a:r>
              <a:rPr lang="en-US" dirty="0">
                <a:ea typeface="ＭＳ Ｐゴシック" pitchFamily="-107" charset="-128"/>
                <a:cs typeface="ＭＳ Ｐゴシック" pitchFamily="-107" charset="-128"/>
              </a:rPr>
              <a:t> creates pairs from two parallel lists</a:t>
            </a:r>
          </a:p>
          <a:p>
            <a:pPr lvl="1" eaLnBrk="1" hangingPunct="1"/>
            <a:r>
              <a:rPr lang="en-US" dirty="0">
                <a:latin typeface="Courier New" pitchFamily="-107" charset="0"/>
                <a:ea typeface="Courier New" pitchFamily="-107" charset="0"/>
                <a:cs typeface="Courier New" pitchFamily="-107" charset="0"/>
              </a:rPr>
              <a:t>zip("</a:t>
            </a:r>
            <a:r>
              <a:rPr lang="en-US" dirty="0" err="1">
                <a:latin typeface="Courier New" pitchFamily="-107" charset="0"/>
                <a:ea typeface="Courier New" pitchFamily="-107" charset="0"/>
                <a:cs typeface="Courier New" pitchFamily="-107" charset="0"/>
              </a:rPr>
              <a:t>abc</a:t>
            </a:r>
            <a:r>
              <a:rPr lang="en-US" dirty="0">
                <a:latin typeface="Courier New" pitchFamily="-107" charset="0"/>
                <a:ea typeface="Courier New" pitchFamily="-107" charset="0"/>
                <a:cs typeface="Courier New" pitchFamily="-107" charset="0"/>
              </a:rPr>
              <a:t>",[1,2,3])</a:t>
            </a:r>
            <a:r>
              <a:rPr lang="en-US" dirty="0"/>
              <a:t> yields</a:t>
            </a:r>
          </a:p>
          <a:p>
            <a:pPr lvl="1" eaLnBrk="1" hangingPunct="1">
              <a:buFont typeface="Wingdings" pitchFamily="-107" charset="2"/>
              <a:buNone/>
            </a:pPr>
            <a:r>
              <a:rPr lang="en-US" dirty="0">
                <a:latin typeface="Courier New" pitchFamily="-107" charset="0"/>
                <a:ea typeface="Courier New" pitchFamily="-107" charset="0"/>
                <a:cs typeface="Courier New" pitchFamily="-107" charset="0"/>
              </a:rPr>
              <a:t>[(</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a</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,1),(</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b</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,2),(</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c</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,3)]</a:t>
            </a:r>
          </a:p>
          <a:p>
            <a:pPr eaLnBrk="1" hangingPunct="1"/>
            <a:r>
              <a:rPr lang="en-US" dirty="0">
                <a:ea typeface="Arial" pitchFamily="-107" charset="0"/>
                <a:cs typeface="Arial" pitchFamily="-107" charset="0"/>
              </a:rPr>
              <a:t>That</a:t>
            </a:r>
            <a:r>
              <a:rPr lang="fr-FR" dirty="0">
                <a:ea typeface="Arial" pitchFamily="-107" charset="0"/>
                <a:cs typeface="Arial" pitchFamily="-107" charset="0"/>
              </a:rPr>
              <a:t>'</a:t>
            </a:r>
            <a:r>
              <a:rPr lang="en-US" dirty="0">
                <a:ea typeface="Arial" pitchFamily="-107" charset="0"/>
                <a:cs typeface="Arial" pitchFamily="-107" charset="0"/>
              </a:rPr>
              <a:t>s good for building dictionaries. We call the </a:t>
            </a:r>
            <a:r>
              <a:rPr lang="en-US" dirty="0" err="1">
                <a:latin typeface="Courier New" pitchFamily="-107" charset="0"/>
                <a:ea typeface="Courier New" pitchFamily="-107" charset="0"/>
                <a:cs typeface="Courier New" pitchFamily="-107" charset="0"/>
              </a:rPr>
              <a:t>dict</a:t>
            </a:r>
            <a:r>
              <a:rPr lang="en-US" dirty="0">
                <a:ea typeface="Arial" pitchFamily="-107" charset="0"/>
                <a:cs typeface="Arial" pitchFamily="-107" charset="0"/>
              </a:rPr>
              <a:t> function which takes a list of pairs to make a dictionary</a:t>
            </a:r>
          </a:p>
          <a:p>
            <a:pPr lvl="1" eaLnBrk="1" hangingPunct="1"/>
            <a:r>
              <a:rPr lang="en-US" dirty="0" err="1">
                <a:latin typeface="Courier New" pitchFamily="-107" charset="0"/>
                <a:ea typeface="Courier New" pitchFamily="-107" charset="0"/>
                <a:cs typeface="Courier New" pitchFamily="-107" charset="0"/>
              </a:rPr>
              <a:t>dict</a:t>
            </a:r>
            <a:r>
              <a:rPr lang="en-US" dirty="0">
                <a:latin typeface="Courier New" pitchFamily="-107" charset="0"/>
                <a:ea typeface="Courier New" pitchFamily="-107" charset="0"/>
                <a:cs typeface="Courier New" pitchFamily="-107" charset="0"/>
              </a:rPr>
              <a:t>(zip("</a:t>
            </a:r>
            <a:r>
              <a:rPr lang="en-US" dirty="0" err="1">
                <a:latin typeface="Courier New" pitchFamily="-107" charset="0"/>
                <a:ea typeface="Courier New" pitchFamily="-107" charset="0"/>
                <a:cs typeface="Courier New" pitchFamily="-107" charset="0"/>
              </a:rPr>
              <a:t>abc</a:t>
            </a:r>
            <a:r>
              <a:rPr lang="en-US" dirty="0">
                <a:latin typeface="Courier New" pitchFamily="-107" charset="0"/>
                <a:ea typeface="Courier New" pitchFamily="-107" charset="0"/>
                <a:cs typeface="Courier New" pitchFamily="-107" charset="0"/>
              </a:rPr>
              <a:t>",[1,2,3]))</a:t>
            </a:r>
            <a:r>
              <a:rPr lang="en-US" dirty="0">
                <a:ea typeface="Arial" pitchFamily="-107" charset="0"/>
                <a:cs typeface="Arial" pitchFamily="-107" charset="0"/>
              </a:rPr>
              <a:t> yields</a:t>
            </a:r>
          </a:p>
          <a:p>
            <a:pPr lvl="1" eaLnBrk="1" hangingPunct="1"/>
            <a:r>
              <a:rPr lang="en-US" dirty="0">
                <a:latin typeface="Courier New" pitchFamily="-107" charset="0"/>
                <a:ea typeface="Courier New" pitchFamily="-107" charset="0"/>
                <a:cs typeface="Courier New" pitchFamily="-107" charset="0"/>
              </a:rPr>
              <a:t>{</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a</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 1, </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c</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 3, </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b</a:t>
            </a:r>
            <a:r>
              <a:rPr lang="fr-FR" dirty="0">
                <a:latin typeface="Courier New" pitchFamily="-107" charset="0"/>
                <a:ea typeface="Courier New" pitchFamily="-107" charset="0"/>
                <a:cs typeface="Courier New" pitchFamily="-107" charset="0"/>
              </a:rPr>
              <a:t>'</a:t>
            </a:r>
            <a:r>
              <a:rPr lang="en-US" dirty="0">
                <a:latin typeface="Courier New" pitchFamily="-107" charset="0"/>
                <a:ea typeface="Courier New" pitchFamily="-107" charset="0"/>
                <a:cs typeface="Courier New" pitchFamily="-107" charset="0"/>
              </a:rPr>
              <a:t>: 2}</a:t>
            </a:r>
          </a:p>
        </p:txBody>
      </p:sp>
    </p:spTree>
    <p:extLst>
      <p:ext uri="{BB962C8B-B14F-4D97-AF65-F5344CB8AC3E}">
        <p14:creationId xmlns:p14="http://schemas.microsoft.com/office/powerpoint/2010/main" val="3154344899"/>
      </p:ext>
    </p:extLst>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dict</a:t>
            </a:r>
            <a:r>
              <a:rPr lang="en-US" dirty="0"/>
              <a:t> and set comprehensions</a:t>
            </a:r>
          </a:p>
        </p:txBody>
      </p:sp>
      <p:sp>
        <p:nvSpPr>
          <p:cNvPr id="3" name="Content Placeholder 2"/>
          <p:cNvSpPr>
            <a:spLocks noGrp="1"/>
          </p:cNvSpPr>
          <p:nvPr>
            <p:ph idx="1"/>
          </p:nvPr>
        </p:nvSpPr>
        <p:spPr/>
        <p:txBody>
          <a:bodyPr/>
          <a:lstStyle/>
          <a:p>
            <a:pPr marL="0" indent="0">
              <a:buNone/>
            </a:pPr>
            <a:r>
              <a:rPr lang="en-US" dirty="0"/>
              <a:t>Like list comprehensions, you can write shortcuts that generate either a dictionary or a set, with the same control you had with list comprehensions</a:t>
            </a:r>
          </a:p>
          <a:p>
            <a:r>
              <a:rPr lang="en-US" dirty="0"/>
              <a:t>both are enclosed with </a:t>
            </a:r>
            <a:r>
              <a:rPr lang="en-US" dirty="0">
                <a:latin typeface="Courier New"/>
                <a:cs typeface="Courier New"/>
              </a:rPr>
              <a:t>{} </a:t>
            </a:r>
            <a:r>
              <a:rPr lang="en-US" dirty="0"/>
              <a:t>(remember, list comprehensions were in </a:t>
            </a:r>
            <a:r>
              <a:rPr lang="en-US" dirty="0">
                <a:latin typeface="Courier New"/>
                <a:cs typeface="Courier New"/>
              </a:rPr>
              <a:t>[]</a:t>
            </a:r>
            <a:r>
              <a:rPr lang="en-US" dirty="0"/>
              <a:t>)</a:t>
            </a:r>
          </a:p>
          <a:p>
            <a:r>
              <a:rPr lang="en-US" dirty="0"/>
              <a:t>difference is if the collected item is a : separated pair or not</a:t>
            </a:r>
          </a:p>
        </p:txBody>
      </p:sp>
    </p:spTree>
    <p:extLst>
      <p:ext uri="{BB962C8B-B14F-4D97-AF65-F5344CB8AC3E}">
        <p14:creationId xmlns:p14="http://schemas.microsoft.com/office/powerpoint/2010/main" val="126939306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Whitespace (</a:t>
            </a:r>
            <a:r>
              <a:rPr lang="en-US" dirty="0" err="1">
                <a:solidFill>
                  <a:srgbClr val="FF0000"/>
                </a:solidFill>
                <a:ea typeface="ＭＳ Ｐゴシック" pitchFamily="-109" charset="-128"/>
                <a:cs typeface="ＭＳ Ｐゴシック" pitchFamily="-109" charset="-128"/>
              </a:rPr>
              <a:t>hvít</a:t>
            </a:r>
            <a:r>
              <a:rPr lang="en-US" dirty="0">
                <a:solidFill>
                  <a:srgbClr val="FF0000"/>
                </a:solidFill>
                <a:ea typeface="ＭＳ Ｐゴシック" pitchFamily="-109" charset="-128"/>
                <a:cs typeface="ＭＳ Ｐゴシック" pitchFamily="-109" charset="-128"/>
              </a:rPr>
              <a:t> </a:t>
            </a:r>
            <a:r>
              <a:rPr lang="en-US" dirty="0" err="1">
                <a:solidFill>
                  <a:srgbClr val="FF0000"/>
                </a:solidFill>
                <a:ea typeface="ＭＳ Ｐゴシック" pitchFamily="-109" charset="-128"/>
                <a:cs typeface="ＭＳ Ｐゴシック" pitchFamily="-109" charset="-128"/>
              </a:rPr>
              <a:t>bil</a:t>
            </a:r>
            <a:r>
              <a:rPr lang="en-US" dirty="0">
                <a:ea typeface="ＭＳ Ｐゴシック" pitchFamily="-109" charset="-128"/>
                <a:cs typeface="ＭＳ Ｐゴシック" pitchFamily="-109" charset="-128"/>
              </a:rPr>
              <a:t>)</a:t>
            </a:r>
          </a:p>
        </p:txBody>
      </p:sp>
      <p:sp>
        <p:nvSpPr>
          <p:cNvPr id="96259" name="Rectangle 3"/>
          <p:cNvSpPr>
            <a:spLocks noGrp="1" noChangeArrowheads="1"/>
          </p:cNvSpPr>
          <p:nvPr>
            <p:ph idx="1"/>
          </p:nvPr>
        </p:nvSpPr>
        <p:spPr>
          <a:xfrm>
            <a:off x="457200" y="1143000"/>
            <a:ext cx="8229600" cy="4525963"/>
          </a:xfrm>
        </p:spPr>
        <p:txBody>
          <a:bodyPr/>
          <a:lstStyle/>
          <a:p>
            <a:pPr eaLnBrk="1" hangingPunct="1">
              <a:lnSpc>
                <a:spcPct val="90000"/>
              </a:lnSpc>
            </a:pPr>
            <a:r>
              <a:rPr lang="en-US" b="1" i="1" dirty="0">
                <a:ea typeface="ＭＳ Ｐゴシック" pitchFamily="-109" charset="-128"/>
                <a:cs typeface="ＭＳ Ｐゴシック" pitchFamily="-109" charset="-128"/>
              </a:rPr>
              <a:t>white space </a:t>
            </a:r>
            <a:r>
              <a:rPr lang="en-US" dirty="0">
                <a:ea typeface="ＭＳ Ｐゴシック" pitchFamily="-109" charset="-128"/>
                <a:cs typeface="ＭＳ Ｐゴシック" pitchFamily="-109" charset="-128"/>
              </a:rPr>
              <a:t>are characters that don</a:t>
            </a:r>
            <a:r>
              <a:rPr lang="fr-FR" dirty="0">
                <a:ea typeface="ＭＳ Ｐゴシック" pitchFamily="-109" charset="-128"/>
                <a:cs typeface="ＭＳ Ｐゴシック" pitchFamily="-109" charset="-128"/>
              </a:rPr>
              <a:t>'</a:t>
            </a:r>
            <a:r>
              <a:rPr lang="en-US" dirty="0">
                <a:ea typeface="ＭＳ Ｐゴシック" pitchFamily="-109" charset="-128"/>
                <a:cs typeface="ＭＳ Ｐゴシック" pitchFamily="-109" charset="-128"/>
              </a:rPr>
              <a:t>t print (blanks, tabs, carriage returns etc.</a:t>
            </a:r>
          </a:p>
          <a:p>
            <a:pPr eaLnBrk="1" hangingPunct="1">
              <a:lnSpc>
                <a:spcPct val="90000"/>
              </a:lnSpc>
            </a:pPr>
            <a:r>
              <a:rPr lang="en-US" dirty="0">
                <a:ea typeface="ＭＳ Ｐゴシック" pitchFamily="-109" charset="-128"/>
                <a:cs typeface="ＭＳ Ｐゴシック" pitchFamily="-109" charset="-128"/>
              </a:rPr>
              <a:t>For the most part, you can place white space (spaces) anywhere in your program</a:t>
            </a:r>
          </a:p>
          <a:p>
            <a:pPr eaLnBrk="1" hangingPunct="1">
              <a:lnSpc>
                <a:spcPct val="90000"/>
              </a:lnSpc>
            </a:pPr>
            <a:r>
              <a:rPr lang="en-US" dirty="0">
                <a:ea typeface="ＭＳ Ｐゴシック" pitchFamily="-109" charset="-128"/>
                <a:cs typeface="ＭＳ Ｐゴシック" pitchFamily="-109" charset="-128"/>
              </a:rPr>
              <a:t>use it to make a program more readable</a:t>
            </a:r>
          </a:p>
          <a:p>
            <a:pPr eaLnBrk="1" hangingPunct="1">
              <a:lnSpc>
                <a:spcPct val="90000"/>
              </a:lnSpc>
              <a:buFont typeface="Wingdings" pitchFamily="-109" charset="2"/>
              <a:buNone/>
            </a:pPr>
            <a:r>
              <a:rPr lang="en-US" dirty="0">
                <a:latin typeface="Courier New" pitchFamily="-109" charset="0"/>
                <a:ea typeface="ＭＳ Ｐゴシック" pitchFamily="-109" charset="-128"/>
                <a:cs typeface="ＭＳ Ｐゴシック" pitchFamily="-109" charset="-128"/>
              </a:rPr>
              <a:t>1 +</a:t>
            </a:r>
          </a:p>
          <a:p>
            <a:pPr eaLnBrk="1" hangingPunct="1">
              <a:lnSpc>
                <a:spcPct val="90000"/>
              </a:lnSpc>
              <a:buFont typeface="Wingdings" pitchFamily="-109" charset="2"/>
              <a:buNone/>
            </a:pPr>
            <a:r>
              <a:rPr lang="en-US" dirty="0">
                <a:latin typeface="Courier New" pitchFamily="-109" charset="0"/>
                <a:ea typeface="ＭＳ Ｐゴシック" pitchFamily="-109" charset="-128"/>
                <a:cs typeface="ＭＳ Ｐゴシック" pitchFamily="-109" charset="-128"/>
              </a:rPr>
              <a:t>      2</a:t>
            </a:r>
          </a:p>
          <a:p>
            <a:pPr eaLnBrk="1" hangingPunct="1">
              <a:lnSpc>
                <a:spcPct val="90000"/>
              </a:lnSpc>
              <a:buFont typeface="Wingdings" pitchFamily="-109" charset="2"/>
              <a:buNone/>
            </a:pPr>
            <a:r>
              <a:rPr lang="en-US" dirty="0">
                <a:latin typeface="Courier New" pitchFamily="-109" charset="0"/>
                <a:ea typeface="ＭＳ Ｐゴシック" pitchFamily="-109" charset="-128"/>
                <a:cs typeface="ＭＳ Ｐゴシック" pitchFamily="-109" charset="-128"/>
              </a:rPr>
              <a:t>- 4</a:t>
            </a:r>
          </a:p>
        </p:txBody>
      </p:sp>
    </p:spTree>
    <p:extLst>
      <p:ext uri="{BB962C8B-B14F-4D97-AF65-F5344CB8AC3E}">
        <p14:creationId xmlns:p14="http://schemas.microsoft.com/office/powerpoint/2010/main" val="1748584468"/>
      </p:ext>
    </p:extLst>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dict</a:t>
            </a:r>
            <a:r>
              <a:rPr lang="en-US" dirty="0"/>
              <a:t> comprehension</a:t>
            </a:r>
          </a:p>
        </p:txBody>
      </p:sp>
      <p:pic>
        <p:nvPicPr>
          <p:cNvPr id="4" name="Picture 3"/>
          <p:cNvPicPr>
            <a:picLocks noChangeAspect="1"/>
          </p:cNvPicPr>
          <p:nvPr/>
        </p:nvPicPr>
        <p:blipFill>
          <a:blip r:embed="rId2"/>
          <a:stretch>
            <a:fillRect/>
          </a:stretch>
        </p:blipFill>
        <p:spPr>
          <a:xfrm>
            <a:off x="457200" y="2133600"/>
            <a:ext cx="8415338" cy="1447800"/>
          </a:xfrm>
          <a:prstGeom prst="rect">
            <a:avLst/>
          </a:prstGeom>
        </p:spPr>
      </p:pic>
      <p:pic>
        <p:nvPicPr>
          <p:cNvPr id="5" name="Picture 4"/>
          <p:cNvPicPr>
            <a:picLocks noChangeAspect="1"/>
          </p:cNvPicPr>
          <p:nvPr/>
        </p:nvPicPr>
        <p:blipFill>
          <a:blip r:embed="rId3"/>
          <a:stretch>
            <a:fillRect/>
          </a:stretch>
        </p:blipFill>
        <p:spPr>
          <a:xfrm>
            <a:off x="380999" y="3429000"/>
            <a:ext cx="8427929" cy="1676400"/>
          </a:xfrm>
          <a:prstGeom prst="rect">
            <a:avLst/>
          </a:prstGeom>
        </p:spPr>
      </p:pic>
    </p:spTree>
    <p:extLst>
      <p:ext uri="{BB962C8B-B14F-4D97-AF65-F5344CB8AC3E}">
        <p14:creationId xmlns:p14="http://schemas.microsoft.com/office/powerpoint/2010/main" val="3593021736"/>
      </p:ext>
    </p:extLst>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 comprehension</a:t>
            </a:r>
          </a:p>
        </p:txBody>
      </p:sp>
      <p:pic>
        <p:nvPicPr>
          <p:cNvPr id="4" name="Content Placeholder 3"/>
          <p:cNvPicPr>
            <a:picLocks noGrp="1" noChangeAspect="1"/>
          </p:cNvPicPr>
          <p:nvPr>
            <p:ph idx="1"/>
          </p:nvPr>
        </p:nvPicPr>
        <p:blipFill>
          <a:blip r:embed="rId2"/>
          <a:stretch>
            <a:fillRect/>
          </a:stretch>
        </p:blipFill>
        <p:spPr>
          <a:xfrm>
            <a:off x="76200" y="1981200"/>
            <a:ext cx="8870852" cy="1752600"/>
          </a:xfrm>
        </p:spPr>
      </p:pic>
    </p:spTree>
    <p:extLst>
      <p:ext uri="{BB962C8B-B14F-4D97-AF65-F5344CB8AC3E}">
        <p14:creationId xmlns:p14="http://schemas.microsoft.com/office/powerpoint/2010/main" val="1377231679"/>
      </p:ext>
    </p:extLst>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Reminder, rules so far</a:t>
            </a:r>
          </a:p>
        </p:txBody>
      </p:sp>
      <p:sp>
        <p:nvSpPr>
          <p:cNvPr id="5" name="Content Placeholder 4"/>
          <p:cNvSpPr>
            <a:spLocks noGrp="1"/>
          </p:cNvSpPr>
          <p:nvPr>
            <p:ph idx="1"/>
          </p:nvPr>
        </p:nvSpPr>
        <p:spPr>
          <a:xfrm>
            <a:off x="685800" y="1600200"/>
            <a:ext cx="8229600" cy="4525963"/>
          </a:xfrm>
        </p:spPr>
        <p:txBody>
          <a:bodyPr/>
          <a:lstStyle/>
          <a:p>
            <a:pPr marL="514350" indent="-514350">
              <a:buFontTx/>
              <a:buAutoNum type="arabicPeriod"/>
            </a:pPr>
            <a:r>
              <a:rPr lang="en-US" sz="2400" dirty="0">
                <a:latin typeface="Arial" charset="0"/>
                <a:ea typeface="ＭＳ Ｐゴシック" charset="0"/>
              </a:rPr>
              <a:t>Think before you program!</a:t>
            </a:r>
          </a:p>
          <a:p>
            <a:pPr marL="514350" indent="-514350">
              <a:buFontTx/>
              <a:buAutoNum type="arabicPeriod"/>
            </a:pPr>
            <a:r>
              <a:rPr lang="en-US" sz="2400" dirty="0">
                <a:latin typeface="Arial" charset="0"/>
                <a:ea typeface="ＭＳ Ｐゴシック" charset="0"/>
              </a:rPr>
              <a:t>A program is a human-readable essay on problem solving that also happens to execute on a computer.</a:t>
            </a:r>
          </a:p>
          <a:p>
            <a:pPr marL="514350" indent="-514350">
              <a:buFontTx/>
              <a:buAutoNum type="arabicPeriod"/>
            </a:pPr>
            <a:r>
              <a:rPr lang="en-US" sz="2400" dirty="0">
                <a:latin typeface="Arial" charset="0"/>
                <a:ea typeface="ＭＳ Ｐゴシック" charset="0"/>
              </a:rPr>
              <a:t>The best way to </a:t>
            </a:r>
            <a:r>
              <a:rPr lang="en-US" sz="2400" dirty="0" err="1">
                <a:latin typeface="Arial" charset="0"/>
                <a:ea typeface="ＭＳ Ｐゴシック" charset="0"/>
              </a:rPr>
              <a:t>imporve</a:t>
            </a:r>
            <a:r>
              <a:rPr lang="en-US" sz="2400" dirty="0">
                <a:latin typeface="Arial" charset="0"/>
                <a:ea typeface="ＭＳ Ｐゴシック" charset="0"/>
              </a:rPr>
              <a:t> your programming and problem solving skills is to practice!</a:t>
            </a:r>
          </a:p>
          <a:p>
            <a:pPr marL="514350" indent="-514350">
              <a:buFontTx/>
              <a:buAutoNum type="arabicPeriod"/>
            </a:pPr>
            <a:r>
              <a:rPr lang="en-US" sz="2400" dirty="0">
                <a:latin typeface="Arial" charset="0"/>
                <a:ea typeface="ＭＳ Ｐゴシック" charset="0"/>
              </a:rPr>
              <a:t>A foolish consistency is the hobgoblin of little minds</a:t>
            </a:r>
          </a:p>
          <a:p>
            <a:pPr marL="514350" indent="-514350">
              <a:buFontTx/>
              <a:buAutoNum type="arabicPeriod"/>
            </a:pPr>
            <a:r>
              <a:rPr lang="en-US" sz="2400" dirty="0">
                <a:latin typeface="Arial" charset="0"/>
                <a:ea typeface="ＭＳ Ｐゴシック" charset="0"/>
              </a:rPr>
              <a:t>Test your code, often and thoroughly</a:t>
            </a:r>
          </a:p>
          <a:p>
            <a:pPr marL="514350" indent="-514350">
              <a:buFontTx/>
              <a:buAutoNum type="arabicPeriod"/>
            </a:pPr>
            <a:r>
              <a:rPr lang="en-US" sz="2400" dirty="0">
                <a:latin typeface="Arial" charset="0"/>
                <a:ea typeface="ＭＳ Ｐゴシック" charset="0"/>
              </a:rPr>
              <a:t>If it was hard to write, it is probably hard to read. Add a comment. </a:t>
            </a:r>
          </a:p>
          <a:p>
            <a:pPr marL="514350" indent="-514350">
              <a:buFontTx/>
              <a:buAutoNum type="arabicPeriod"/>
            </a:pPr>
            <a:r>
              <a:rPr lang="en-US" sz="2400" dirty="0">
                <a:latin typeface="Arial" charset="0"/>
                <a:ea typeface="ＭＳ Ｐゴシック" charset="0"/>
              </a:rPr>
              <a:t>All input is evil, unless proven otherwise.</a:t>
            </a:r>
          </a:p>
          <a:p>
            <a:pPr marL="514350" indent="-514350">
              <a:buFontTx/>
              <a:buAutoNum type="arabicPeriod"/>
            </a:pPr>
            <a:r>
              <a:rPr lang="en-US" sz="2400" dirty="0">
                <a:latin typeface="Arial" charset="0"/>
                <a:ea typeface="ＭＳ Ｐゴシック" charset="0"/>
              </a:rPr>
              <a:t>A function should do one thing.</a:t>
            </a:r>
          </a:p>
          <a:p>
            <a:pPr marL="514350" indent="-514350">
              <a:buFontTx/>
              <a:buAutoNum type="arabicPeriod"/>
            </a:pPr>
            <a:endParaRPr lang="en-US" sz="2400" dirty="0">
              <a:latin typeface="Arial" charset="0"/>
              <a:ea typeface="ＭＳ Ｐゴシック" charset="0"/>
            </a:endParaRPr>
          </a:p>
        </p:txBody>
      </p:sp>
    </p:spTree>
    <p:extLst>
      <p:ext uri="{BB962C8B-B14F-4D97-AF65-F5344CB8AC3E}">
        <p14:creationId xmlns:p14="http://schemas.microsoft.com/office/powerpoint/2010/main" val="2225080118"/>
      </p:ext>
    </p:extLst>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chapter 11</a:t>
            </a:r>
          </a:p>
        </p:txBody>
      </p:sp>
      <p:sp>
        <p:nvSpPr>
          <p:cNvPr id="3" name="Text Placeholder 2"/>
          <p:cNvSpPr>
            <a:spLocks noGrp="1"/>
          </p:cNvSpPr>
          <p:nvPr>
            <p:ph type="body" sz="quarter" idx="11"/>
          </p:nvPr>
        </p:nvSpPr>
        <p:spPr/>
        <p:txBody>
          <a:bodyPr/>
          <a:lstStyle/>
          <a:p>
            <a:r>
              <a:rPr lang="en-US" dirty="0"/>
              <a:t>Introduction to Classes</a:t>
            </a:r>
          </a:p>
        </p:txBody>
      </p:sp>
    </p:spTree>
    <p:extLst>
      <p:ext uri="{BB962C8B-B14F-4D97-AF65-F5344CB8AC3E}">
        <p14:creationId xmlns:p14="http://schemas.microsoft.com/office/powerpoint/2010/main" val="4169742401"/>
      </p:ext>
    </p:extLst>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type="subTitle" idx="1"/>
          </p:nvPr>
        </p:nvSpPr>
        <p:spPr/>
        <p:txBody>
          <a:bodyPr/>
          <a:lstStyle/>
          <a:p>
            <a:r>
              <a:rPr lang="en-US" dirty="0"/>
              <a:t>Code Listing 11.1</a:t>
            </a:r>
          </a:p>
          <a:p>
            <a:r>
              <a:rPr lang="en-US" dirty="0"/>
              <a:t>First Class</a:t>
            </a:r>
          </a:p>
        </p:txBody>
      </p:sp>
    </p:spTree>
    <p:extLst>
      <p:ext uri="{BB962C8B-B14F-4D97-AF65-F5344CB8AC3E}">
        <p14:creationId xmlns:p14="http://schemas.microsoft.com/office/powerpoint/2010/main" val="2468050729"/>
      </p:ext>
    </p:extLst>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pPr marL="0" indent="0">
              <a:buNone/>
            </a:pPr>
            <a:endParaRPr lang="en-US" dirty="0"/>
          </a:p>
        </p:txBody>
      </p:sp>
      <p:pic>
        <p:nvPicPr>
          <p:cNvPr id="3" name="Picture 2"/>
          <p:cNvPicPr>
            <a:picLocks noChangeAspect="1"/>
          </p:cNvPicPr>
          <p:nvPr/>
        </p:nvPicPr>
        <p:blipFill>
          <a:blip r:embed="rId2"/>
          <a:stretch>
            <a:fillRect/>
          </a:stretch>
        </p:blipFill>
        <p:spPr>
          <a:xfrm>
            <a:off x="-1" y="762000"/>
            <a:ext cx="8458201" cy="1773909"/>
          </a:xfrm>
          <a:prstGeom prst="rect">
            <a:avLst/>
          </a:prstGeom>
        </p:spPr>
      </p:pic>
      <p:pic>
        <p:nvPicPr>
          <p:cNvPr id="4" name="Picture 3"/>
          <p:cNvPicPr>
            <a:picLocks noChangeAspect="1"/>
          </p:cNvPicPr>
          <p:nvPr/>
        </p:nvPicPr>
        <p:blipFill>
          <a:blip r:embed="rId3"/>
          <a:stretch>
            <a:fillRect/>
          </a:stretch>
        </p:blipFill>
        <p:spPr>
          <a:xfrm>
            <a:off x="126262" y="2362200"/>
            <a:ext cx="9070848" cy="1219200"/>
          </a:xfrm>
          <a:prstGeom prst="rect">
            <a:avLst/>
          </a:prstGeom>
        </p:spPr>
      </p:pic>
    </p:spTree>
    <p:extLst>
      <p:ext uri="{BB962C8B-B14F-4D97-AF65-F5344CB8AC3E}">
        <p14:creationId xmlns:p14="http://schemas.microsoft.com/office/powerpoint/2010/main" val="1868098987"/>
      </p:ext>
    </p:extLst>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Grp="1" noChangeArrowheads="1"/>
          </p:cNvSpPr>
          <p:nvPr>
            <p:ph type="title"/>
          </p:nvPr>
        </p:nvSpPr>
        <p:spPr/>
        <p:txBody>
          <a:bodyPr/>
          <a:lstStyle/>
          <a:p>
            <a:r>
              <a:rPr lang="en-US" dirty="0"/>
              <a:t>What is a class (</a:t>
            </a:r>
            <a:r>
              <a:rPr lang="en-US" dirty="0" err="1">
                <a:solidFill>
                  <a:srgbClr val="FF0000"/>
                </a:solidFill>
              </a:rPr>
              <a:t>klasi</a:t>
            </a:r>
            <a:r>
              <a:rPr lang="en-US" dirty="0"/>
              <a:t>)?</a:t>
            </a:r>
          </a:p>
        </p:txBody>
      </p:sp>
      <p:sp>
        <p:nvSpPr>
          <p:cNvPr id="17412" name="Rectangle 3"/>
          <p:cNvSpPr>
            <a:spLocks noGrp="1" noChangeArrowheads="1"/>
          </p:cNvSpPr>
          <p:nvPr>
            <p:ph idx="1"/>
          </p:nvPr>
        </p:nvSpPr>
        <p:spPr/>
        <p:txBody>
          <a:bodyPr/>
          <a:lstStyle/>
          <a:p>
            <a:r>
              <a:rPr lang="en-US" dirty="0"/>
              <a:t>If you have done anything in computer science before, you likely will have heard the term object oriented programming  (OOP) (</a:t>
            </a:r>
            <a:r>
              <a:rPr lang="en-US" dirty="0" err="1">
                <a:solidFill>
                  <a:srgbClr val="FF0000"/>
                </a:solidFill>
              </a:rPr>
              <a:t>hlutbundin</a:t>
            </a:r>
            <a:r>
              <a:rPr lang="en-US" dirty="0">
                <a:solidFill>
                  <a:srgbClr val="FF0000"/>
                </a:solidFill>
              </a:rPr>
              <a:t> </a:t>
            </a:r>
            <a:r>
              <a:rPr lang="en-US" dirty="0" err="1">
                <a:solidFill>
                  <a:srgbClr val="FF0000"/>
                </a:solidFill>
              </a:rPr>
              <a:t>forritun</a:t>
            </a:r>
            <a:r>
              <a:rPr lang="en-US" dirty="0"/>
              <a:t>)</a:t>
            </a:r>
          </a:p>
          <a:p>
            <a:r>
              <a:rPr lang="en-US" dirty="0"/>
              <a:t>What is OOP, and why should I care?</a:t>
            </a:r>
          </a:p>
        </p:txBody>
      </p:sp>
    </p:spTree>
    <p:extLst>
      <p:ext uri="{BB962C8B-B14F-4D97-AF65-F5344CB8AC3E}">
        <p14:creationId xmlns:p14="http://schemas.microsoft.com/office/powerpoint/2010/main" val="2912813866"/>
      </p:ext>
    </p:extLst>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r>
              <a:rPr lang="en-US"/>
              <a:t>Short answer</a:t>
            </a:r>
          </a:p>
        </p:txBody>
      </p:sp>
      <p:sp>
        <p:nvSpPr>
          <p:cNvPr id="19460" name="Rectangle 3"/>
          <p:cNvSpPr>
            <a:spLocks noGrp="1" noChangeArrowheads="1"/>
          </p:cNvSpPr>
          <p:nvPr>
            <p:ph idx="1"/>
          </p:nvPr>
        </p:nvSpPr>
        <p:spPr/>
        <p:txBody>
          <a:bodyPr/>
          <a:lstStyle/>
          <a:p>
            <a:r>
              <a:rPr lang="en-US"/>
              <a:t>The short answer is that object oriented programming is a way to think about “objects” in a program (such as variables, functions, etc)</a:t>
            </a:r>
          </a:p>
          <a:p>
            <a:r>
              <a:rPr lang="en-US"/>
              <a:t>A program becomes less a list of instruction and more a set of objects and how they interact</a:t>
            </a:r>
          </a:p>
        </p:txBody>
      </p:sp>
    </p:spTree>
    <p:extLst>
      <p:ext uri="{BB962C8B-B14F-4D97-AF65-F5344CB8AC3E}">
        <p14:creationId xmlns:p14="http://schemas.microsoft.com/office/powerpoint/2010/main" val="4150285192"/>
      </p:ext>
    </p:extLst>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Responding to “messages”</a:t>
            </a:r>
          </a:p>
        </p:txBody>
      </p:sp>
      <p:sp>
        <p:nvSpPr>
          <p:cNvPr id="21508" name="Rectangle 3"/>
          <p:cNvSpPr>
            <a:spLocks noGrp="1" noChangeArrowheads="1"/>
          </p:cNvSpPr>
          <p:nvPr>
            <p:ph idx="1"/>
          </p:nvPr>
        </p:nvSpPr>
        <p:spPr>
          <a:xfrm>
            <a:off x="457200" y="1447800"/>
            <a:ext cx="8229600" cy="2819400"/>
          </a:xfrm>
        </p:spPr>
        <p:txBody>
          <a:bodyPr/>
          <a:lstStyle/>
          <a:p>
            <a:pPr eaLnBrk="1" hangingPunct="1"/>
            <a:r>
              <a:rPr lang="en-US" dirty="0">
                <a:ea typeface="ＭＳ Ｐゴシック" pitchFamily="-107" charset="-128"/>
                <a:cs typeface="ＭＳ Ｐゴシック" pitchFamily="-107" charset="-128"/>
              </a:rPr>
              <a:t>As a set of interacting objects, each object responds to “messages” (</a:t>
            </a:r>
            <a:r>
              <a:rPr lang="en-US" dirty="0" err="1">
                <a:solidFill>
                  <a:srgbClr val="FF0000"/>
                </a:solidFill>
                <a:ea typeface="ＭＳ Ｐゴシック" pitchFamily="-107" charset="-128"/>
                <a:cs typeface="ＭＳ Ｐゴシック" pitchFamily="-107" charset="-128"/>
              </a:rPr>
              <a:t>boð</a:t>
            </a:r>
            <a:r>
              <a:rPr lang="en-US" dirty="0">
                <a:ea typeface="ＭＳ Ｐゴシック" pitchFamily="-107" charset="-128"/>
                <a:cs typeface="ＭＳ Ｐゴシック" pitchFamily="-107" charset="-128"/>
              </a:rPr>
              <a:t>) sent to it</a:t>
            </a:r>
          </a:p>
          <a:p>
            <a:pPr eaLnBrk="1" hangingPunct="1"/>
            <a:r>
              <a:rPr lang="en-US" dirty="0">
                <a:ea typeface="ＭＳ Ｐゴシック" pitchFamily="-107" charset="-128"/>
                <a:cs typeface="ＭＳ Ｐゴシック" pitchFamily="-107" charset="-128"/>
              </a:rPr>
              <a:t>The interaction of objects via messages makes a high level description of what the program is doing.</a:t>
            </a:r>
          </a:p>
        </p:txBody>
      </p:sp>
      <p:pic>
        <p:nvPicPr>
          <p:cNvPr id="21509" name="Picture 4" descr="MCPE00093_0000[1]"/>
          <p:cNvPicPr>
            <a:picLocks noChangeAspect="1" noChangeArrowheads="1"/>
          </p:cNvPicPr>
          <p:nvPr/>
        </p:nvPicPr>
        <p:blipFill>
          <a:blip r:embed="rId3"/>
          <a:srcRect/>
          <a:stretch>
            <a:fillRect/>
          </a:stretch>
        </p:blipFill>
        <p:spPr bwMode="auto">
          <a:xfrm rot="-1796533">
            <a:off x="6781800" y="4724400"/>
            <a:ext cx="1879600" cy="1963738"/>
          </a:xfrm>
          <a:prstGeom prst="rect">
            <a:avLst/>
          </a:prstGeom>
          <a:noFill/>
          <a:ln w="9525">
            <a:noFill/>
            <a:miter lim="800000"/>
            <a:headEnd/>
            <a:tailEnd/>
          </a:ln>
        </p:spPr>
      </p:pic>
      <p:pic>
        <p:nvPicPr>
          <p:cNvPr id="21510" name="Picture 5" descr="MCIN00694_0000[1]"/>
          <p:cNvPicPr>
            <a:picLocks noChangeAspect="1" noChangeArrowheads="1"/>
          </p:cNvPicPr>
          <p:nvPr/>
        </p:nvPicPr>
        <p:blipFill>
          <a:blip r:embed="rId4"/>
          <a:srcRect/>
          <a:stretch>
            <a:fillRect/>
          </a:stretch>
        </p:blipFill>
        <p:spPr bwMode="auto">
          <a:xfrm>
            <a:off x="2819400" y="4267200"/>
            <a:ext cx="2209800" cy="1773238"/>
          </a:xfrm>
          <a:prstGeom prst="rect">
            <a:avLst/>
          </a:prstGeom>
          <a:noFill/>
          <a:ln w="9525">
            <a:noFill/>
            <a:miter lim="800000"/>
            <a:headEnd/>
            <a:tailEnd/>
          </a:ln>
        </p:spPr>
      </p:pic>
      <p:sp>
        <p:nvSpPr>
          <p:cNvPr id="21511" name="AutoShape 6"/>
          <p:cNvSpPr>
            <a:spLocks noChangeArrowheads="1"/>
          </p:cNvSpPr>
          <p:nvPr/>
        </p:nvSpPr>
        <p:spPr bwMode="auto">
          <a:xfrm flipH="1">
            <a:off x="5562600" y="4343400"/>
            <a:ext cx="1447800" cy="685800"/>
          </a:xfrm>
          <a:prstGeom prst="wedgeEllipseCallout">
            <a:avLst>
              <a:gd name="adj1" fmla="val -38491"/>
              <a:gd name="adj2" fmla="val 70139"/>
            </a:avLst>
          </a:prstGeom>
          <a:solidFill>
            <a:schemeClr val="accent1"/>
          </a:solidFill>
          <a:ln w="12700">
            <a:solidFill>
              <a:schemeClr val="tx1"/>
            </a:solidFill>
            <a:miter lim="800000"/>
            <a:headEnd type="none" w="sm" len="sm"/>
            <a:tailEnd type="none" w="sm" len="sm"/>
          </a:ln>
        </p:spPr>
        <p:txBody>
          <a:bodyPr>
            <a:prstTxWarp prst="textNoShape">
              <a:avLst/>
            </a:prstTxWarp>
          </a:bodyPr>
          <a:lstStyle/>
          <a:p>
            <a:pPr algn="ctr" eaLnBrk="0" hangingPunct="0">
              <a:spcBef>
                <a:spcPct val="0"/>
              </a:spcBef>
              <a:buClrTx/>
              <a:buSzTx/>
              <a:buFontTx/>
              <a:buNone/>
            </a:pPr>
            <a:r>
              <a:rPr lang="en-US" sz="2400">
                <a:latin typeface="Times New Roman" pitchFamily="-107" charset="0"/>
              </a:rPr>
              <a:t>Start!</a:t>
            </a:r>
          </a:p>
        </p:txBody>
      </p:sp>
    </p:spTree>
    <p:extLst>
      <p:ext uri="{BB962C8B-B14F-4D97-AF65-F5344CB8AC3E}">
        <p14:creationId xmlns:p14="http://schemas.microsoft.com/office/powerpoint/2010/main" val="2632670844"/>
      </p:ext>
    </p:extLst>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p:cNvSpPr>
            <a:spLocks noGrp="1" noChangeArrowheads="1"/>
          </p:cNvSpPr>
          <p:nvPr>
            <p:ph type="title"/>
          </p:nvPr>
        </p:nvSpPr>
        <p:spPr>
          <a:xfrm>
            <a:off x="304800" y="457200"/>
            <a:ext cx="8686800" cy="838200"/>
          </a:xfrm>
        </p:spPr>
        <p:txBody>
          <a:bodyPr/>
          <a:lstStyle/>
          <a:p>
            <a:pPr eaLnBrk="1" hangingPunct="1"/>
            <a:r>
              <a:rPr lang="en-US">
                <a:ea typeface="ＭＳ Ｐゴシック" pitchFamily="-107" charset="-128"/>
                <a:cs typeface="ＭＳ Ｐゴシック" pitchFamily="-107" charset="-128"/>
              </a:rPr>
              <a:t>Everything in Python is an object</a:t>
            </a:r>
          </a:p>
        </p:txBody>
      </p:sp>
      <p:sp>
        <p:nvSpPr>
          <p:cNvPr id="23556" name="Rectangle 3"/>
          <p:cNvSpPr>
            <a:spLocks noGrp="1" noChangeArrowheads="1"/>
          </p:cNvSpPr>
          <p:nvPr>
            <p:ph idx="1"/>
          </p:nvPr>
        </p:nvSpPr>
        <p:spPr/>
        <p:txBody>
          <a:bodyPr/>
          <a:lstStyle/>
          <a:p>
            <a:pPr eaLnBrk="1" hangingPunct="1"/>
            <a:r>
              <a:rPr lang="en-US" dirty="0">
                <a:ea typeface="ＭＳ Ｐゴシック" pitchFamily="-107" charset="-128"/>
                <a:cs typeface="ＭＳ Ｐゴシック" pitchFamily="-107" charset="-128"/>
              </a:rPr>
              <a:t>in case you </a:t>
            </a:r>
            <a:r>
              <a:rPr lang="en-US" dirty="0" err="1">
                <a:ea typeface="ＭＳ Ｐゴシック" pitchFamily="-107" charset="-128"/>
                <a:cs typeface="ＭＳ Ｐゴシック" pitchFamily="-107" charset="-128"/>
              </a:rPr>
              <a:t>hadn</a:t>
            </a:r>
            <a:r>
              <a:rPr lang="fr-FR" dirty="0">
                <a:ea typeface="ＭＳ Ｐゴシック" pitchFamily="-107" charset="-128"/>
                <a:cs typeface="ＭＳ Ｐゴシック" pitchFamily="-107" charset="-128"/>
              </a:rPr>
              <a:t>'</a:t>
            </a:r>
            <a:r>
              <a:rPr lang="en-US" dirty="0">
                <a:ea typeface="ＭＳ Ｐゴシック" pitchFamily="-107" charset="-128"/>
                <a:cs typeface="ＭＳ Ｐゴシック" pitchFamily="-107" charset="-128"/>
              </a:rPr>
              <a:t>t noticed, everything in Python is an object</a:t>
            </a:r>
          </a:p>
          <a:p>
            <a:pPr eaLnBrk="1" hangingPunct="1"/>
            <a:r>
              <a:rPr lang="en-US" dirty="0">
                <a:ea typeface="ＭＳ Ｐゴシック" pitchFamily="-107" charset="-128"/>
                <a:cs typeface="ＭＳ Ｐゴシック" pitchFamily="-107" charset="-128"/>
              </a:rPr>
              <a:t>Thus Python embraces OOP at a fundamental level</a:t>
            </a:r>
          </a:p>
        </p:txBody>
      </p:sp>
    </p:spTree>
    <p:extLst>
      <p:ext uri="{BB962C8B-B14F-4D97-AF65-F5344CB8AC3E}">
        <p14:creationId xmlns:p14="http://schemas.microsoft.com/office/powerpoint/2010/main" val="198876385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continuation</a:t>
            </a:r>
          </a:p>
        </p:txBody>
      </p:sp>
      <p:sp>
        <p:nvSpPr>
          <p:cNvPr id="97283" name="Rectangle 3"/>
          <p:cNvSpPr>
            <a:spLocks noGrp="1" noChangeArrowheads="1"/>
          </p:cNvSpPr>
          <p:nvPr>
            <p:ph idx="1"/>
          </p:nvPr>
        </p:nvSpPr>
        <p:spPr/>
        <p:txBody>
          <a:bodyPr/>
          <a:lstStyle/>
          <a:p>
            <a:pPr marL="0" indent="0" eaLnBrk="1" hangingPunct="1">
              <a:buNone/>
            </a:pPr>
            <a:r>
              <a:rPr lang="en-US" dirty="0">
                <a:ea typeface="ＭＳ Ｐゴシック" pitchFamily="-109" charset="-128"/>
                <a:cs typeface="ＭＳ Ｐゴシック" pitchFamily="-109" charset="-128"/>
              </a:rPr>
              <a:t>However, python is sensitive to end of line stuff. To make a line continue, use the \</a:t>
            </a:r>
          </a:p>
          <a:p>
            <a:pPr eaLnBrk="1" hangingPunct="1">
              <a:buFont typeface="Wingdings" pitchFamily="-109" charset="2"/>
              <a:buNone/>
            </a:pPr>
            <a:r>
              <a:rPr lang="en-US" dirty="0">
                <a:latin typeface="Courier New" pitchFamily="-109" charset="0"/>
                <a:ea typeface="ＭＳ Ｐゴシック" pitchFamily="-109" charset="-128"/>
                <a:cs typeface="ＭＳ Ｐゴシック" pitchFamily="-109" charset="-128"/>
              </a:rPr>
              <a:t>print("this is a test", \</a:t>
            </a:r>
          </a:p>
          <a:p>
            <a:pPr eaLnBrk="1" hangingPunct="1">
              <a:buFont typeface="Wingdings" pitchFamily="-109" charset="2"/>
              <a:buNone/>
            </a:pPr>
            <a:r>
              <a:rPr lang="en-US" dirty="0">
                <a:latin typeface="Courier New" pitchFamily="-109" charset="0"/>
                <a:ea typeface="ＭＳ Ｐゴシック" pitchFamily="-109" charset="-128"/>
                <a:cs typeface="ＭＳ Ｐゴシック" pitchFamily="-109" charset="-128"/>
              </a:rPr>
              <a:t>" of continuation")</a:t>
            </a:r>
          </a:p>
          <a:p>
            <a:pPr eaLnBrk="1" hangingPunct="1">
              <a:buFont typeface="Wingdings" pitchFamily="-109" charset="2"/>
              <a:buNone/>
            </a:pPr>
            <a:r>
              <a:rPr lang="en-US" dirty="0">
                <a:ea typeface="ＭＳ Ｐゴシック" pitchFamily="-109" charset="-128"/>
                <a:cs typeface="ＭＳ Ｐゴシック" pitchFamily="-109" charset="-128"/>
              </a:rPr>
              <a:t>prints</a:t>
            </a:r>
            <a:endParaRPr lang="en-US" dirty="0">
              <a:latin typeface="Courier New" pitchFamily="-109" charset="0"/>
              <a:ea typeface="ＭＳ Ｐゴシック" pitchFamily="-109" charset="-128"/>
              <a:cs typeface="ＭＳ Ｐゴシック" pitchFamily="-109" charset="-128"/>
            </a:endParaRPr>
          </a:p>
          <a:p>
            <a:pPr eaLnBrk="1" hangingPunct="1">
              <a:buFont typeface="Wingdings" pitchFamily="-109" charset="2"/>
              <a:buNone/>
            </a:pPr>
            <a:r>
              <a:rPr lang="en-US" dirty="0">
                <a:latin typeface="Courier New" pitchFamily="-109" charset="0"/>
                <a:ea typeface="ＭＳ Ｐゴシック" pitchFamily="-109" charset="-128"/>
                <a:cs typeface="ＭＳ Ｐゴシック" pitchFamily="-109" charset="-128"/>
              </a:rPr>
              <a:t>this is a test of continuation</a:t>
            </a:r>
            <a:endParaRPr lang="en-US" dirty="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721150250"/>
      </p:ext>
    </p:extLst>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 </a:t>
            </a:r>
            <a:r>
              <a:rPr lang="en-US" dirty="0" err="1"/>
              <a:t>vs</a:t>
            </a:r>
            <a:r>
              <a:rPr lang="en-US" dirty="0"/>
              <a:t> class</a:t>
            </a:r>
          </a:p>
        </p:txBody>
      </p:sp>
      <p:sp>
        <p:nvSpPr>
          <p:cNvPr id="3" name="Content Placeholder 2"/>
          <p:cNvSpPr>
            <a:spLocks noGrp="1"/>
          </p:cNvSpPr>
          <p:nvPr>
            <p:ph idx="1"/>
          </p:nvPr>
        </p:nvSpPr>
        <p:spPr/>
        <p:txBody>
          <a:bodyPr/>
          <a:lstStyle/>
          <a:p>
            <a:pPr marL="0" indent="0">
              <a:buNone/>
            </a:pPr>
            <a:r>
              <a:rPr lang="en-US" dirty="0"/>
              <a:t>There is a strong similarity between a type and a Python class</a:t>
            </a:r>
          </a:p>
          <a:p>
            <a:r>
              <a:rPr lang="en-US" dirty="0"/>
              <a:t>seen many types already: </a:t>
            </a:r>
            <a:r>
              <a:rPr lang="en-US" dirty="0">
                <a:latin typeface="Courier New"/>
                <a:cs typeface="Courier New"/>
              </a:rPr>
              <a:t>list, </a:t>
            </a:r>
            <a:r>
              <a:rPr lang="en-US" dirty="0" err="1">
                <a:latin typeface="Courier New"/>
                <a:cs typeface="Courier New"/>
              </a:rPr>
              <a:t>dict</a:t>
            </a:r>
            <a:r>
              <a:rPr lang="en-US" dirty="0">
                <a:latin typeface="Courier New"/>
                <a:cs typeface="Courier New"/>
              </a:rPr>
              <a:t>, </a:t>
            </a:r>
            <a:r>
              <a:rPr lang="en-US" dirty="0" err="1">
                <a:latin typeface="Courier New"/>
                <a:cs typeface="Courier New"/>
              </a:rPr>
              <a:t>str</a:t>
            </a:r>
            <a:r>
              <a:rPr lang="en-US" dirty="0"/>
              <a:t>, …</a:t>
            </a:r>
          </a:p>
          <a:p>
            <a:r>
              <a:rPr lang="en-US" dirty="0"/>
              <a:t>suitable for representing different data</a:t>
            </a:r>
          </a:p>
          <a:p>
            <a:r>
              <a:rPr lang="en-US" dirty="0"/>
              <a:t>respond to different messages regarding the manipulation of that data </a:t>
            </a:r>
          </a:p>
        </p:txBody>
      </p:sp>
    </p:spTree>
    <p:extLst>
      <p:ext uri="{BB962C8B-B14F-4D97-AF65-F5344CB8AC3E}">
        <p14:creationId xmlns:p14="http://schemas.microsoft.com/office/powerpoint/2010/main" val="2608757903"/>
      </p:ext>
    </p:extLst>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p:txBody>
          <a:bodyPr/>
          <a:lstStyle/>
          <a:p>
            <a:pPr eaLnBrk="1" hangingPunct="1"/>
            <a:r>
              <a:rPr lang="en-US" sz="3200">
                <a:ea typeface="ＭＳ Ｐゴシック" pitchFamily="-107" charset="-128"/>
                <a:cs typeface="ＭＳ Ｐゴシック" pitchFamily="-107" charset="-128"/>
              </a:rPr>
              <a:t>OOP helps for software engineering</a:t>
            </a:r>
            <a:endParaRPr lang="en-US">
              <a:ea typeface="ＭＳ Ｐゴシック" pitchFamily="-107" charset="-128"/>
              <a:cs typeface="ＭＳ Ｐゴシック" pitchFamily="-107" charset="-128"/>
            </a:endParaRPr>
          </a:p>
        </p:txBody>
      </p:sp>
      <p:sp>
        <p:nvSpPr>
          <p:cNvPr id="25604" name="Rectangle 3"/>
          <p:cNvSpPr>
            <a:spLocks noGrp="1" noChangeArrowheads="1"/>
          </p:cNvSpPr>
          <p:nvPr>
            <p:ph idx="1"/>
          </p:nvPr>
        </p:nvSpPr>
        <p:spPr/>
        <p:txBody>
          <a:bodyPr/>
          <a:lstStyle/>
          <a:p>
            <a:pPr eaLnBrk="1" hangingPunct="1">
              <a:lnSpc>
                <a:spcPct val="90000"/>
              </a:lnSpc>
            </a:pPr>
            <a:r>
              <a:rPr lang="en-US" b="1" i="1" dirty="0">
                <a:ea typeface="ＭＳ Ｐゴシック" pitchFamily="-107" charset="-128"/>
                <a:cs typeface="ＭＳ Ｐゴシック" pitchFamily="-107" charset="-128"/>
              </a:rPr>
              <a:t>software engineering </a:t>
            </a:r>
            <a:r>
              <a:rPr lang="en-US" dirty="0">
                <a:ea typeface="ＭＳ Ｐゴシック" pitchFamily="-107" charset="-128"/>
                <a:cs typeface="ＭＳ Ｐゴシック" pitchFamily="-107" charset="-128"/>
              </a:rPr>
              <a:t>(SE) is the discipline of managing code to ensure its long-term use</a:t>
            </a:r>
          </a:p>
          <a:p>
            <a:pPr eaLnBrk="1" hangingPunct="1">
              <a:lnSpc>
                <a:spcPct val="90000"/>
              </a:lnSpc>
            </a:pPr>
            <a:r>
              <a:rPr lang="en-US" dirty="0">
                <a:ea typeface="ＭＳ Ｐゴシック" pitchFamily="-107" charset="-128"/>
                <a:cs typeface="ＭＳ Ｐゴシック" pitchFamily="-107" charset="-128"/>
              </a:rPr>
              <a:t>remember, SE via refactoring</a:t>
            </a:r>
          </a:p>
          <a:p>
            <a:pPr eaLnBrk="1" hangingPunct="1">
              <a:lnSpc>
                <a:spcPct val="90000"/>
              </a:lnSpc>
            </a:pPr>
            <a:r>
              <a:rPr lang="en-US" dirty="0">
                <a:ea typeface="ＭＳ Ｐゴシック" pitchFamily="-107" charset="-128"/>
                <a:cs typeface="ＭＳ Ｐゴシック" pitchFamily="-107" charset="-128"/>
              </a:rPr>
              <a:t>refactoring:</a:t>
            </a:r>
          </a:p>
          <a:p>
            <a:pPr lvl="1" eaLnBrk="1" hangingPunct="1">
              <a:lnSpc>
                <a:spcPct val="90000"/>
              </a:lnSpc>
            </a:pPr>
            <a:r>
              <a:rPr lang="en-US" dirty="0"/>
              <a:t>takes existing code and modifies it</a:t>
            </a:r>
          </a:p>
          <a:p>
            <a:pPr lvl="1" eaLnBrk="1" hangingPunct="1">
              <a:lnSpc>
                <a:spcPct val="90000"/>
              </a:lnSpc>
            </a:pPr>
            <a:r>
              <a:rPr lang="en-US" dirty="0"/>
              <a:t>makes the overall code simpler, easier to understand</a:t>
            </a:r>
          </a:p>
          <a:p>
            <a:pPr lvl="1" eaLnBrk="1" hangingPunct="1">
              <a:lnSpc>
                <a:spcPct val="90000"/>
              </a:lnSpc>
            </a:pPr>
            <a:r>
              <a:rPr lang="en-US" dirty="0" err="1"/>
              <a:t>doesn</a:t>
            </a:r>
            <a:r>
              <a:rPr lang="fr-FR" dirty="0"/>
              <a:t>'</a:t>
            </a:r>
            <a:r>
              <a:rPr lang="en-US" dirty="0"/>
              <a:t>t change the functionality, only the form!</a:t>
            </a:r>
          </a:p>
        </p:txBody>
      </p:sp>
    </p:spTree>
    <p:extLst>
      <p:ext uri="{BB962C8B-B14F-4D97-AF65-F5344CB8AC3E}">
        <p14:creationId xmlns:p14="http://schemas.microsoft.com/office/powerpoint/2010/main" val="4128751213"/>
      </p:ext>
    </p:extLst>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p:cNvSpPr>
            <a:spLocks noGrp="1" noChangeArrowheads="1"/>
          </p:cNvSpPr>
          <p:nvPr>
            <p:ph type="title"/>
          </p:nvPr>
        </p:nvSpPr>
        <p:spPr/>
        <p:txBody>
          <a:bodyPr/>
          <a:lstStyle/>
          <a:p>
            <a:pPr eaLnBrk="1" hangingPunct="1"/>
            <a:r>
              <a:rPr lang="en-US" dirty="0">
                <a:ea typeface="ＭＳ Ｐゴシック" pitchFamily="-107" charset="-128"/>
                <a:cs typeface="ＭＳ Ｐゴシック" pitchFamily="-107" charset="-128"/>
              </a:rPr>
              <a:t>More refactoring</a:t>
            </a:r>
          </a:p>
        </p:txBody>
      </p:sp>
      <p:sp>
        <p:nvSpPr>
          <p:cNvPr id="27652" name="Rectangle 3"/>
          <p:cNvSpPr>
            <a:spLocks noGrp="1" noChangeArrowheads="1"/>
          </p:cNvSpPr>
          <p:nvPr>
            <p:ph idx="1"/>
          </p:nvPr>
        </p:nvSpPr>
        <p:spPr/>
        <p:txBody>
          <a:bodyPr/>
          <a:lstStyle/>
          <a:p>
            <a:pPr eaLnBrk="1" hangingPunct="1"/>
            <a:r>
              <a:rPr lang="en-US" dirty="0">
                <a:ea typeface="ＭＳ Ｐゴシック" pitchFamily="-107" charset="-128"/>
                <a:cs typeface="ＭＳ Ｐゴシック" pitchFamily="-107" charset="-128"/>
              </a:rPr>
              <a:t>Hiding the details of what the message entails means that changes can be made to the object and the flow of messages (and their results) can stay the same</a:t>
            </a:r>
          </a:p>
          <a:p>
            <a:pPr eaLnBrk="1" hangingPunct="1"/>
            <a:r>
              <a:rPr lang="en-US" dirty="0">
                <a:ea typeface="ＭＳ Ｐゴシック" pitchFamily="-107" charset="-128"/>
                <a:cs typeface="ＭＳ Ｐゴシック" pitchFamily="-107" charset="-128"/>
              </a:rPr>
              <a:t>Thus the implementation of the message can change but its intended effect stay the same.</a:t>
            </a:r>
          </a:p>
          <a:p>
            <a:pPr eaLnBrk="1" hangingPunct="1"/>
            <a:r>
              <a:rPr lang="en-US" dirty="0">
                <a:ea typeface="ＭＳ Ｐゴシック" pitchFamily="-107" charset="-128"/>
                <a:cs typeface="ＭＳ Ｐゴシック" pitchFamily="-107" charset="-128"/>
              </a:rPr>
              <a:t>This is </a:t>
            </a:r>
            <a:r>
              <a:rPr lang="en-US" b="1" i="1" dirty="0">
                <a:ea typeface="ＭＳ Ｐゴシック" pitchFamily="-107" charset="-128"/>
                <a:cs typeface="ＭＳ Ｐゴシック" pitchFamily="-107" charset="-128"/>
              </a:rPr>
              <a:t>encapsulation </a:t>
            </a:r>
            <a:r>
              <a:rPr lang="en-US" i="1" dirty="0">
                <a:ea typeface="ＭＳ Ｐゴシック" pitchFamily="-107" charset="-128"/>
                <a:cs typeface="ＭＳ Ｐゴシック" pitchFamily="-107" charset="-128"/>
              </a:rPr>
              <a:t>(</a:t>
            </a:r>
            <a:r>
              <a:rPr lang="en-US" i="1" dirty="0" err="1">
                <a:solidFill>
                  <a:srgbClr val="FF0000"/>
                </a:solidFill>
                <a:ea typeface="ＭＳ Ｐゴシック" pitchFamily="-107" charset="-128"/>
                <a:cs typeface="ＭＳ Ｐゴシック" pitchFamily="-107" charset="-128"/>
              </a:rPr>
              <a:t>hjúpun</a:t>
            </a:r>
            <a:r>
              <a:rPr lang="en-US" i="1" dirty="0">
                <a:ea typeface="ＭＳ Ｐゴシック" pitchFamily="-107" charset="-128"/>
                <a:cs typeface="ＭＳ Ｐゴシック" pitchFamily="-107" charset="-128"/>
              </a:rPr>
              <a:t>)</a:t>
            </a:r>
            <a:endParaRPr lang="en-US" b="1" i="1" dirty="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457481852"/>
      </p:ext>
    </p:extLst>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lstStyle/>
          <a:p>
            <a:pPr eaLnBrk="1" hangingPunct="1"/>
            <a:r>
              <a:rPr lang="en-US">
                <a:ea typeface="ＭＳ Ｐゴシック" pitchFamily="-107" charset="-128"/>
                <a:cs typeface="ＭＳ Ｐゴシック" pitchFamily="-107" charset="-128"/>
              </a:rPr>
              <a:t>OOP principles</a:t>
            </a:r>
          </a:p>
        </p:txBody>
      </p:sp>
      <p:sp>
        <p:nvSpPr>
          <p:cNvPr id="29700" name="Rectangle 3"/>
          <p:cNvSpPr>
            <a:spLocks noGrp="1" noChangeArrowheads="1"/>
          </p:cNvSpPr>
          <p:nvPr>
            <p:ph idx="1"/>
          </p:nvPr>
        </p:nvSpPr>
        <p:spPr/>
        <p:txBody>
          <a:bodyPr/>
          <a:lstStyle/>
          <a:p>
            <a:pPr eaLnBrk="1" hangingPunct="1"/>
            <a:r>
              <a:rPr lang="en-US" sz="2400" b="1" i="1" dirty="0">
                <a:ea typeface="ＭＳ Ｐゴシック" pitchFamily="-107" charset="-128"/>
                <a:cs typeface="ＭＳ Ｐゴシック" pitchFamily="-107" charset="-128"/>
              </a:rPr>
              <a:t>encapsulation</a:t>
            </a:r>
            <a:r>
              <a:rPr lang="en-US" sz="2400" dirty="0">
                <a:ea typeface="ＭＳ Ｐゴシック" pitchFamily="-107" charset="-128"/>
                <a:cs typeface="ＭＳ Ｐゴシック" pitchFamily="-107" charset="-128"/>
              </a:rPr>
              <a:t>: hiding design details to make the program clearer and more easily modified later</a:t>
            </a:r>
          </a:p>
          <a:p>
            <a:pPr eaLnBrk="1" hangingPunct="1"/>
            <a:r>
              <a:rPr lang="en-US" sz="2400" b="1" i="1" dirty="0">
                <a:ea typeface="ＭＳ Ｐゴシック" pitchFamily="-107" charset="-128"/>
                <a:cs typeface="ＭＳ Ｐゴシック" pitchFamily="-107" charset="-128"/>
              </a:rPr>
              <a:t>modularity</a:t>
            </a:r>
            <a:r>
              <a:rPr lang="en-US" sz="2400" dirty="0">
                <a:ea typeface="ＭＳ Ｐゴシック" pitchFamily="-107" charset="-128"/>
                <a:cs typeface="ＭＳ Ｐゴシック" pitchFamily="-107" charset="-128"/>
              </a:rPr>
              <a:t>: the ability to make objects stand alone so they can be reused (our modules). Like the math module</a:t>
            </a:r>
          </a:p>
          <a:p>
            <a:pPr eaLnBrk="1" hangingPunct="1"/>
            <a:r>
              <a:rPr lang="en-US" sz="2400" b="1" i="1" dirty="0">
                <a:ea typeface="ＭＳ Ｐゴシック" pitchFamily="-107" charset="-128"/>
                <a:cs typeface="ＭＳ Ｐゴシック" pitchFamily="-107" charset="-128"/>
              </a:rPr>
              <a:t>inheritance</a:t>
            </a:r>
            <a:r>
              <a:rPr lang="en-US" sz="2400" dirty="0">
                <a:ea typeface="ＭＳ Ｐゴシック" pitchFamily="-107" charset="-128"/>
                <a:cs typeface="ＭＳ Ｐゴシック" pitchFamily="-107" charset="-128"/>
              </a:rPr>
              <a:t>: create a new object by inheriting (like father to son) many object characteristics while creating or over-riding for this object</a:t>
            </a:r>
          </a:p>
          <a:p>
            <a:pPr eaLnBrk="1" hangingPunct="1"/>
            <a:r>
              <a:rPr lang="en-US" sz="2400" b="1" i="1" dirty="0">
                <a:ea typeface="ＭＳ Ｐゴシック" pitchFamily="-107" charset="-128"/>
                <a:cs typeface="ＭＳ Ｐゴシック" pitchFamily="-107" charset="-128"/>
              </a:rPr>
              <a:t>polymorphism</a:t>
            </a:r>
            <a:r>
              <a:rPr lang="en-US" sz="2400" dirty="0">
                <a:ea typeface="ＭＳ Ｐゴシック" pitchFamily="-107" charset="-128"/>
                <a:cs typeface="ＭＳ Ｐゴシック" pitchFamily="-107" charset="-128"/>
              </a:rPr>
              <a:t>: (hard) Allow one message to be sent to any object and have it respond appropriately based on the type of object it is.</a:t>
            </a:r>
          </a:p>
        </p:txBody>
      </p:sp>
    </p:spTree>
    <p:extLst>
      <p:ext uri="{BB962C8B-B14F-4D97-AF65-F5344CB8AC3E}">
        <p14:creationId xmlns:p14="http://schemas.microsoft.com/office/powerpoint/2010/main" val="1524498197"/>
      </p:ext>
    </p:extLst>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2"/>
          <p:cNvSpPr>
            <a:spLocks noGrp="1" noChangeArrowheads="1"/>
          </p:cNvSpPr>
          <p:nvPr>
            <p:ph type="title"/>
          </p:nvPr>
        </p:nvSpPr>
        <p:spPr/>
        <p:txBody>
          <a:bodyPr/>
          <a:lstStyle/>
          <a:p>
            <a:pPr eaLnBrk="1" hangingPunct="1"/>
            <a:r>
              <a:rPr lang="en-US" dirty="0">
                <a:ea typeface="ＭＳ Ｐゴシック" pitchFamily="-107" charset="-128"/>
                <a:cs typeface="ＭＳ Ｐゴシック" pitchFamily="-107" charset="-128"/>
              </a:rPr>
              <a:t>Class (</a:t>
            </a:r>
            <a:r>
              <a:rPr lang="en-US" dirty="0" err="1">
                <a:solidFill>
                  <a:srgbClr val="FF0000"/>
                </a:solidFill>
                <a:ea typeface="ＭＳ Ｐゴシック" pitchFamily="-107" charset="-128"/>
                <a:cs typeface="ＭＳ Ｐゴシック" pitchFamily="-107" charset="-128"/>
              </a:rPr>
              <a:t>klasi</a:t>
            </a:r>
            <a:r>
              <a:rPr lang="en-US" dirty="0">
                <a:ea typeface="ＭＳ Ｐゴシック" pitchFamily="-107" charset="-128"/>
                <a:cs typeface="ＭＳ Ｐゴシック" pitchFamily="-107" charset="-128"/>
              </a:rPr>
              <a:t>) versus </a:t>
            </a:r>
            <a:br>
              <a:rPr lang="en-US" dirty="0">
                <a:ea typeface="ＭＳ Ｐゴシック" pitchFamily="-107" charset="-128"/>
                <a:cs typeface="ＭＳ Ｐゴシック" pitchFamily="-107" charset="-128"/>
              </a:rPr>
            </a:br>
            <a:r>
              <a:rPr lang="en-US" dirty="0">
                <a:ea typeface="ＭＳ Ｐゴシック" pitchFamily="-107" charset="-128"/>
                <a:cs typeface="ＭＳ Ｐゴシック" pitchFamily="-107" charset="-128"/>
              </a:rPr>
              <a:t>instance (</a:t>
            </a:r>
            <a:r>
              <a:rPr lang="en-US" dirty="0" err="1">
                <a:solidFill>
                  <a:srgbClr val="FF0000"/>
                </a:solidFill>
                <a:ea typeface="ＭＳ Ｐゴシック" pitchFamily="-107" charset="-128"/>
                <a:cs typeface="ＭＳ Ｐゴシック" pitchFamily="-107" charset="-128"/>
              </a:rPr>
              <a:t>tilvik</a:t>
            </a:r>
            <a:r>
              <a:rPr lang="en-US" dirty="0">
                <a:ea typeface="ＭＳ Ｐゴシック" pitchFamily="-107" charset="-128"/>
                <a:cs typeface="ＭＳ Ｐゴシック" pitchFamily="-107" charset="-128"/>
              </a:rPr>
              <a:t>)</a:t>
            </a:r>
          </a:p>
        </p:txBody>
      </p:sp>
      <p:sp>
        <p:nvSpPr>
          <p:cNvPr id="31748" name="Rectangle 3"/>
          <p:cNvSpPr>
            <a:spLocks noGrp="1" noChangeArrowheads="1"/>
          </p:cNvSpPr>
          <p:nvPr>
            <p:ph idx="1"/>
          </p:nvPr>
        </p:nvSpPr>
        <p:spPr/>
        <p:txBody>
          <a:bodyPr/>
          <a:lstStyle/>
          <a:p>
            <a:pPr eaLnBrk="1" hangingPunct="1"/>
            <a:r>
              <a:rPr lang="en-US">
                <a:ea typeface="ＭＳ Ｐゴシック" pitchFamily="-107" charset="-128"/>
                <a:cs typeface="ＭＳ Ｐゴシック" pitchFamily="-107" charset="-128"/>
              </a:rPr>
              <a:t>One of the harder things to get is what a class is and what an instance of a class is.</a:t>
            </a:r>
          </a:p>
          <a:p>
            <a:pPr eaLnBrk="1" hangingPunct="1"/>
            <a:r>
              <a:rPr lang="en-US">
                <a:ea typeface="ＭＳ Ｐゴシック" pitchFamily="-107" charset="-128"/>
                <a:cs typeface="ＭＳ Ｐゴシック" pitchFamily="-107" charset="-128"/>
              </a:rPr>
              <a:t>The analogy of the cookie cutter and a cookie.</a:t>
            </a:r>
          </a:p>
        </p:txBody>
      </p:sp>
      <p:pic>
        <p:nvPicPr>
          <p:cNvPr id="31749" name="Picture 21"/>
          <p:cNvPicPr>
            <a:picLocks noChangeAspect="1" noChangeArrowheads="1"/>
          </p:cNvPicPr>
          <p:nvPr/>
        </p:nvPicPr>
        <p:blipFill>
          <a:blip r:embed="rId3"/>
          <a:srcRect/>
          <a:stretch>
            <a:fillRect/>
          </a:stretch>
        </p:blipFill>
        <p:spPr bwMode="auto">
          <a:xfrm>
            <a:off x="5410200" y="3657600"/>
            <a:ext cx="3048000" cy="2057400"/>
          </a:xfrm>
          <a:prstGeom prst="rect">
            <a:avLst/>
          </a:prstGeom>
          <a:noFill/>
          <a:ln w="9525">
            <a:noFill/>
            <a:miter lim="800000"/>
            <a:headEnd/>
            <a:tailEnd/>
          </a:ln>
        </p:spPr>
      </p:pic>
      <p:pic>
        <p:nvPicPr>
          <p:cNvPr id="31750" name="Picture 22"/>
          <p:cNvPicPr>
            <a:picLocks noChangeAspect="1" noChangeArrowheads="1"/>
          </p:cNvPicPr>
          <p:nvPr/>
        </p:nvPicPr>
        <p:blipFill>
          <a:blip r:embed="rId4"/>
          <a:srcRect/>
          <a:stretch>
            <a:fillRect/>
          </a:stretch>
        </p:blipFill>
        <p:spPr bwMode="auto">
          <a:xfrm>
            <a:off x="762000" y="3733800"/>
            <a:ext cx="2209800" cy="2209800"/>
          </a:xfrm>
          <a:prstGeom prst="rect">
            <a:avLst/>
          </a:prstGeom>
          <a:noFill/>
          <a:ln w="9525">
            <a:noFill/>
            <a:miter lim="800000"/>
            <a:headEnd/>
            <a:tailEnd/>
          </a:ln>
        </p:spPr>
      </p:pic>
      <p:pic>
        <p:nvPicPr>
          <p:cNvPr id="31751" name="Picture 23"/>
          <p:cNvPicPr>
            <a:picLocks noChangeAspect="1" noChangeArrowheads="1"/>
          </p:cNvPicPr>
          <p:nvPr/>
        </p:nvPicPr>
        <p:blipFill>
          <a:blip r:embed="rId5"/>
          <a:srcRect/>
          <a:stretch>
            <a:fillRect/>
          </a:stretch>
        </p:blipFill>
        <p:spPr bwMode="auto">
          <a:xfrm>
            <a:off x="3429000" y="3810000"/>
            <a:ext cx="1543050" cy="2057400"/>
          </a:xfrm>
          <a:prstGeom prst="rect">
            <a:avLst/>
          </a:prstGeom>
          <a:noFill/>
          <a:ln w="9525">
            <a:noFill/>
            <a:miter lim="800000"/>
            <a:headEnd/>
            <a:tailEnd/>
          </a:ln>
        </p:spPr>
      </p:pic>
    </p:spTree>
    <p:extLst>
      <p:ext uri="{BB962C8B-B14F-4D97-AF65-F5344CB8AC3E}">
        <p14:creationId xmlns:p14="http://schemas.microsoft.com/office/powerpoint/2010/main" val="448325745"/>
      </p:ext>
    </p:extLst>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2"/>
          <p:cNvSpPr>
            <a:spLocks noGrp="1" noChangeArrowheads="1"/>
          </p:cNvSpPr>
          <p:nvPr>
            <p:ph type="title"/>
          </p:nvPr>
        </p:nvSpPr>
        <p:spPr/>
        <p:txBody>
          <a:bodyPr/>
          <a:lstStyle/>
          <a:p>
            <a:r>
              <a:rPr lang="en-US"/>
              <a:t>Template vs exemplar</a:t>
            </a:r>
          </a:p>
        </p:txBody>
      </p:sp>
      <p:sp>
        <p:nvSpPr>
          <p:cNvPr id="33796" name="Rectangle 3"/>
          <p:cNvSpPr>
            <a:spLocks noGrp="1" noChangeArrowheads="1"/>
          </p:cNvSpPr>
          <p:nvPr>
            <p:ph idx="1"/>
          </p:nvPr>
        </p:nvSpPr>
        <p:spPr/>
        <p:txBody>
          <a:bodyPr/>
          <a:lstStyle/>
          <a:p>
            <a:r>
              <a:rPr lang="en-US" dirty="0"/>
              <a:t>The cutter is a template for stamping out cookies, the cookie is what is made each time the cutter is used</a:t>
            </a:r>
          </a:p>
          <a:p>
            <a:r>
              <a:rPr lang="en-US" dirty="0"/>
              <a:t>One template can be used to make an infinite number of cookies, each one just like the other.</a:t>
            </a:r>
          </a:p>
          <a:p>
            <a:r>
              <a:rPr lang="en-US" dirty="0"/>
              <a:t>No one confuses a cookie for a cookie cutter, do they?</a:t>
            </a:r>
          </a:p>
          <a:p>
            <a:endParaRPr lang="en-US" dirty="0"/>
          </a:p>
        </p:txBody>
      </p:sp>
    </p:spTree>
    <p:extLst>
      <p:ext uri="{BB962C8B-B14F-4D97-AF65-F5344CB8AC3E}">
        <p14:creationId xmlns:p14="http://schemas.microsoft.com/office/powerpoint/2010/main" val="1866817476"/>
      </p:ext>
    </p:extLst>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2"/>
          <p:cNvSpPr>
            <a:spLocks noGrp="1" noChangeArrowheads="1"/>
          </p:cNvSpPr>
          <p:nvPr>
            <p:ph type="title"/>
          </p:nvPr>
        </p:nvSpPr>
        <p:spPr/>
        <p:txBody>
          <a:bodyPr/>
          <a:lstStyle/>
          <a:p>
            <a:r>
              <a:rPr lang="en-US"/>
              <a:t>Same in OOP</a:t>
            </a:r>
          </a:p>
        </p:txBody>
      </p:sp>
      <p:sp>
        <p:nvSpPr>
          <p:cNvPr id="35844" name="Rectangle 3"/>
          <p:cNvSpPr>
            <a:spLocks noGrp="1" noChangeArrowheads="1"/>
          </p:cNvSpPr>
          <p:nvPr>
            <p:ph idx="1"/>
          </p:nvPr>
        </p:nvSpPr>
        <p:spPr/>
        <p:txBody>
          <a:bodyPr/>
          <a:lstStyle/>
          <a:p>
            <a:r>
              <a:rPr lang="en-US"/>
              <a:t>You define a class as a way to generate new instances of that class.</a:t>
            </a:r>
          </a:p>
          <a:p>
            <a:r>
              <a:rPr lang="en-US"/>
              <a:t>Both the instances and the classes are themselves objects</a:t>
            </a:r>
          </a:p>
          <a:p>
            <a:r>
              <a:rPr lang="en-US"/>
              <a:t>the structure of an instance starts out  the same, as dictated by the class.</a:t>
            </a:r>
          </a:p>
          <a:p>
            <a:r>
              <a:rPr lang="en-US"/>
              <a:t>The instances respond to the messages defined as part of the class.</a:t>
            </a:r>
          </a:p>
        </p:txBody>
      </p:sp>
    </p:spTree>
    <p:extLst>
      <p:ext uri="{BB962C8B-B14F-4D97-AF65-F5344CB8AC3E}">
        <p14:creationId xmlns:p14="http://schemas.microsoft.com/office/powerpoint/2010/main" val="2045856611"/>
      </p:ext>
    </p:extLst>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2"/>
          <p:cNvSpPr>
            <a:spLocks noGrp="1" noChangeArrowheads="1"/>
          </p:cNvSpPr>
          <p:nvPr>
            <p:ph type="title"/>
          </p:nvPr>
        </p:nvSpPr>
        <p:spPr/>
        <p:txBody>
          <a:bodyPr/>
          <a:lstStyle/>
          <a:p>
            <a:r>
              <a:rPr lang="en-US"/>
              <a:t>Why a class</a:t>
            </a:r>
          </a:p>
        </p:txBody>
      </p:sp>
      <p:sp>
        <p:nvSpPr>
          <p:cNvPr id="48132" name="Rectangle 3"/>
          <p:cNvSpPr>
            <a:spLocks noGrp="1" noChangeArrowheads="1"/>
          </p:cNvSpPr>
          <p:nvPr>
            <p:ph idx="1"/>
          </p:nvPr>
        </p:nvSpPr>
        <p:spPr/>
        <p:txBody>
          <a:bodyPr/>
          <a:lstStyle/>
          <a:p>
            <a:r>
              <a:rPr lang="en-US"/>
              <a:t>We make classes because we need more complicated, user-defined data types to construct instances we can use.</a:t>
            </a:r>
          </a:p>
          <a:p>
            <a:r>
              <a:rPr lang="en-US"/>
              <a:t>Each class has potentially two aspects:</a:t>
            </a:r>
          </a:p>
          <a:p>
            <a:pPr lvl="1"/>
            <a:r>
              <a:rPr lang="en-US"/>
              <a:t>the data (types, number, names) that each instance might contain</a:t>
            </a:r>
          </a:p>
          <a:p>
            <a:pPr lvl="1"/>
            <a:r>
              <a:rPr lang="en-US"/>
              <a:t>the messages that each instance can respond to.</a:t>
            </a:r>
          </a:p>
        </p:txBody>
      </p:sp>
    </p:spTree>
    <p:extLst>
      <p:ext uri="{BB962C8B-B14F-4D97-AF65-F5344CB8AC3E}">
        <p14:creationId xmlns:p14="http://schemas.microsoft.com/office/powerpoint/2010/main" val="1052207618"/>
      </p:ext>
    </p:extLst>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A First Class</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4229365415"/>
      </p:ext>
    </p:extLst>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Standard Class Names</a:t>
            </a:r>
          </a:p>
        </p:txBody>
      </p:sp>
      <p:sp>
        <p:nvSpPr>
          <p:cNvPr id="5" name="Content Placeholder 4"/>
          <p:cNvSpPr>
            <a:spLocks noGrp="1"/>
          </p:cNvSpPr>
          <p:nvPr>
            <p:ph idx="1"/>
          </p:nvPr>
        </p:nvSpPr>
        <p:spPr/>
        <p:txBody>
          <a:bodyPr/>
          <a:lstStyle/>
          <a:p>
            <a:pPr marL="0" indent="0">
              <a:buNone/>
            </a:pPr>
            <a:r>
              <a:rPr lang="en-US" dirty="0"/>
              <a:t>The standard way to name a class in Python is called </a:t>
            </a:r>
            <a:r>
              <a:rPr lang="en-US" b="1" i="1" dirty="0" err="1"/>
              <a:t>CapWords</a:t>
            </a:r>
            <a:r>
              <a:rPr lang="en-US" dirty="0"/>
              <a:t>:</a:t>
            </a:r>
          </a:p>
          <a:p>
            <a:r>
              <a:rPr lang="en-US" dirty="0"/>
              <a:t>Each word of a class begins with a Capital letter</a:t>
            </a:r>
          </a:p>
          <a:p>
            <a:r>
              <a:rPr lang="en-US" dirty="0"/>
              <a:t>no underlines</a:t>
            </a:r>
          </a:p>
          <a:p>
            <a:r>
              <a:rPr lang="en-US" dirty="0"/>
              <a:t>sometimes called </a:t>
            </a:r>
            <a:r>
              <a:rPr lang="en-US" b="1" i="1" dirty="0" err="1"/>
              <a:t>CamelCase</a:t>
            </a:r>
            <a:endParaRPr lang="en-US" b="1" i="1" dirty="0"/>
          </a:p>
          <a:p>
            <a:r>
              <a:rPr lang="en-US" dirty="0"/>
              <a:t>makes recognizing a class easier</a:t>
            </a:r>
          </a:p>
        </p:txBody>
      </p:sp>
    </p:spTree>
    <p:extLst>
      <p:ext uri="{BB962C8B-B14F-4D97-AF65-F5344CB8AC3E}">
        <p14:creationId xmlns:p14="http://schemas.microsoft.com/office/powerpoint/2010/main" val="164436857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p:cNvSpPr>
            <a:spLocks noGrp="1"/>
          </p:cNvSpPr>
          <p:nvPr>
            <p:ph type="title"/>
          </p:nvPr>
        </p:nvSpPr>
        <p:spPr/>
        <p:txBody>
          <a:bodyPr/>
          <a:lstStyle/>
          <a:p>
            <a:r>
              <a:rPr lang="en-US" dirty="0">
                <a:ea typeface="ＭＳ Ｐゴシック" pitchFamily="-109" charset="-128"/>
                <a:cs typeface="ＭＳ Ｐゴシック" pitchFamily="-109" charset="-128"/>
              </a:rPr>
              <a:t>also, tabbing is special</a:t>
            </a:r>
          </a:p>
        </p:txBody>
      </p:sp>
      <p:sp>
        <p:nvSpPr>
          <p:cNvPr id="98307" name="Content Placeholder 2"/>
          <p:cNvSpPr>
            <a:spLocks noGrp="1"/>
          </p:cNvSpPr>
          <p:nvPr>
            <p:ph idx="1"/>
          </p:nvPr>
        </p:nvSpPr>
        <p:spPr/>
        <p:txBody>
          <a:bodyPr/>
          <a:lstStyle/>
          <a:p>
            <a:r>
              <a:rPr lang="en-US" dirty="0">
                <a:ea typeface="ＭＳ Ｐゴシック" pitchFamily="-109" charset="-128"/>
                <a:cs typeface="ＭＳ Ｐゴシック" pitchFamily="-109" charset="-128"/>
              </a:rPr>
              <a:t>The use of tabs is also something that Python is sensitive to.</a:t>
            </a:r>
          </a:p>
          <a:p>
            <a:r>
              <a:rPr lang="en-US" dirty="0">
                <a:ea typeface="ＭＳ Ｐゴシック" pitchFamily="-109" charset="-128"/>
                <a:cs typeface="ＭＳ Ｐゴシック" pitchFamily="-109" charset="-128"/>
              </a:rPr>
              <a:t>We</a:t>
            </a:r>
            <a:r>
              <a:rPr lang="fr-FR" dirty="0">
                <a:ea typeface="ＭＳ Ｐゴシック" pitchFamily="-109" charset="-128"/>
                <a:cs typeface="ＭＳ Ｐゴシック" pitchFamily="-109" charset="-128"/>
              </a:rPr>
              <a:t>'</a:t>
            </a:r>
            <a:r>
              <a:rPr lang="en-US" dirty="0" err="1">
                <a:ea typeface="ＭＳ Ｐゴシック" pitchFamily="-109" charset="-128"/>
                <a:cs typeface="ＭＳ Ｐゴシック" pitchFamily="-109" charset="-128"/>
              </a:rPr>
              <a:t>ll</a:t>
            </a:r>
            <a:r>
              <a:rPr lang="en-US" dirty="0">
                <a:ea typeface="ＭＳ Ｐゴシック" pitchFamily="-109" charset="-128"/>
                <a:cs typeface="ＭＳ Ｐゴシック" pitchFamily="-109" charset="-128"/>
              </a:rPr>
              <a:t> see more of that when we get to control, but be aware that the tab character has meaning to Python</a:t>
            </a:r>
          </a:p>
        </p:txBody>
      </p:sp>
    </p:spTree>
    <p:extLst>
      <p:ext uri="{BB962C8B-B14F-4D97-AF65-F5344CB8AC3E}">
        <p14:creationId xmlns:p14="http://schemas.microsoft.com/office/powerpoint/2010/main" val="2190270195"/>
      </p:ext>
    </p:extLst>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600200" y="962479"/>
            <a:ext cx="6172200" cy="4727121"/>
          </a:xfrm>
        </p:spPr>
      </p:pic>
    </p:spTree>
    <p:extLst>
      <p:ext uri="{BB962C8B-B14F-4D97-AF65-F5344CB8AC3E}">
        <p14:creationId xmlns:p14="http://schemas.microsoft.com/office/powerpoint/2010/main" val="626640840"/>
      </p:ext>
    </p:extLst>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dir</a:t>
            </a:r>
            <a:r>
              <a:rPr lang="en-US" dirty="0"/>
              <a:t>() function</a:t>
            </a:r>
          </a:p>
        </p:txBody>
      </p:sp>
      <p:sp>
        <p:nvSpPr>
          <p:cNvPr id="4" name="Content Placeholder 3"/>
          <p:cNvSpPr>
            <a:spLocks noGrp="1"/>
          </p:cNvSpPr>
          <p:nvPr>
            <p:ph idx="1"/>
          </p:nvPr>
        </p:nvSpPr>
        <p:spPr/>
        <p:txBody>
          <a:bodyPr/>
          <a:lstStyle/>
          <a:p>
            <a:pPr marL="0" indent="0">
              <a:buNone/>
            </a:pPr>
            <a:r>
              <a:rPr lang="en-US" dirty="0"/>
              <a:t>The </a:t>
            </a:r>
            <a:r>
              <a:rPr lang="en-US" dirty="0" err="1">
                <a:solidFill>
                  <a:srgbClr val="660066"/>
                </a:solidFill>
                <a:latin typeface="Courier New"/>
                <a:cs typeface="Courier New"/>
              </a:rPr>
              <a:t>dir</a:t>
            </a:r>
            <a:r>
              <a:rPr lang="en-US" dirty="0">
                <a:solidFill>
                  <a:srgbClr val="660066"/>
                </a:solidFill>
                <a:latin typeface="Courier New"/>
                <a:cs typeface="Courier New"/>
              </a:rPr>
              <a:t>() </a:t>
            </a:r>
            <a:r>
              <a:rPr lang="en-US" dirty="0"/>
              <a:t>function lists all the attributes of a class</a:t>
            </a:r>
          </a:p>
          <a:p>
            <a:r>
              <a:rPr lang="en-US" dirty="0"/>
              <a:t>you can think of these as keys in a dictionary stored in the class.</a:t>
            </a:r>
          </a:p>
        </p:txBody>
      </p:sp>
    </p:spTree>
    <p:extLst>
      <p:ext uri="{BB962C8B-B14F-4D97-AF65-F5344CB8AC3E}">
        <p14:creationId xmlns:p14="http://schemas.microsoft.com/office/powerpoint/2010/main" val="2964526539"/>
      </p:ext>
    </p:extLst>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 keyword</a:t>
            </a:r>
          </a:p>
        </p:txBody>
      </p:sp>
      <p:sp>
        <p:nvSpPr>
          <p:cNvPr id="3" name="Content Placeholder 2"/>
          <p:cNvSpPr>
            <a:spLocks noGrp="1"/>
          </p:cNvSpPr>
          <p:nvPr>
            <p:ph idx="1"/>
          </p:nvPr>
        </p:nvSpPr>
        <p:spPr/>
        <p:txBody>
          <a:bodyPr/>
          <a:lstStyle/>
          <a:p>
            <a:pPr marL="0" indent="0">
              <a:buNone/>
            </a:pPr>
            <a:r>
              <a:rPr lang="en-US" dirty="0"/>
              <a:t>Remember, the </a:t>
            </a:r>
            <a:r>
              <a:rPr lang="en-US" dirty="0">
                <a:solidFill>
                  <a:srgbClr val="660066"/>
                </a:solidFill>
                <a:latin typeface="Courier New"/>
                <a:cs typeface="Courier New"/>
              </a:rPr>
              <a:t>pass</a:t>
            </a:r>
            <a:r>
              <a:rPr lang="en-US" dirty="0">
                <a:solidFill>
                  <a:srgbClr val="660066"/>
                </a:solidFill>
              </a:rPr>
              <a:t> </a:t>
            </a:r>
            <a:r>
              <a:rPr lang="en-US" dirty="0"/>
              <a:t>keyword is used to signify that you have </a:t>
            </a:r>
            <a:r>
              <a:rPr lang="en-US" i="1" dirty="0"/>
              <a:t>intentionally</a:t>
            </a:r>
            <a:r>
              <a:rPr lang="en-US" dirty="0"/>
              <a:t> left some part of a definition (of a function, of a class) undefined</a:t>
            </a:r>
          </a:p>
          <a:p>
            <a:r>
              <a:rPr lang="en-US" dirty="0"/>
              <a:t>by making the suite of a class undefined, we get only those things that Python defines for us automatically</a:t>
            </a:r>
          </a:p>
          <a:p>
            <a:pPr marL="0" indent="0">
              <a:buNone/>
            </a:pPr>
            <a:endParaRPr lang="en-US" dirty="0"/>
          </a:p>
        </p:txBody>
      </p:sp>
    </p:spTree>
    <p:extLst>
      <p:ext uri="{BB962C8B-B14F-4D97-AF65-F5344CB8AC3E}">
        <p14:creationId xmlns:p14="http://schemas.microsoft.com/office/powerpoint/2010/main" val="1753616013"/>
      </p:ext>
    </p:extLst>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stretch>
            <a:fillRect/>
          </a:stretch>
        </p:blipFill>
        <p:spPr>
          <a:xfrm>
            <a:off x="612479" y="685800"/>
            <a:ext cx="7769521" cy="5009004"/>
          </a:xfrm>
        </p:spPr>
      </p:pic>
    </p:spTree>
    <p:extLst>
      <p:ext uri="{BB962C8B-B14F-4D97-AF65-F5344CB8AC3E}">
        <p14:creationId xmlns:p14="http://schemas.microsoft.com/office/powerpoint/2010/main" val="3821523545"/>
      </p:ext>
    </p:extLst>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Constructor (</a:t>
            </a:r>
            <a:r>
              <a:rPr lang="en-US" dirty="0" err="1">
                <a:solidFill>
                  <a:srgbClr val="FF0000"/>
                </a:solidFill>
              </a:rPr>
              <a:t>smiður</a:t>
            </a:r>
            <a:r>
              <a:rPr lang="en-US" dirty="0"/>
              <a:t>)</a:t>
            </a:r>
          </a:p>
        </p:txBody>
      </p:sp>
      <p:sp>
        <p:nvSpPr>
          <p:cNvPr id="4" name="Content Placeholder 3"/>
          <p:cNvSpPr>
            <a:spLocks noGrp="1"/>
          </p:cNvSpPr>
          <p:nvPr>
            <p:ph idx="1"/>
          </p:nvPr>
        </p:nvSpPr>
        <p:spPr/>
        <p:txBody>
          <a:bodyPr/>
          <a:lstStyle/>
          <a:p>
            <a:r>
              <a:rPr lang="en-US" dirty="0"/>
              <a:t>When a class is defined, a function is made </a:t>
            </a:r>
            <a:r>
              <a:rPr lang="en-US" i="1" dirty="0"/>
              <a:t>with the same name as the class</a:t>
            </a:r>
          </a:p>
          <a:p>
            <a:r>
              <a:rPr lang="en-US" dirty="0"/>
              <a:t>This function is called the </a:t>
            </a:r>
            <a:r>
              <a:rPr lang="en-US" i="1" dirty="0"/>
              <a:t>constructor</a:t>
            </a:r>
            <a:r>
              <a:rPr lang="en-US" dirty="0"/>
              <a:t>. By calling it, you can create an instance of the class</a:t>
            </a:r>
          </a:p>
          <a:p>
            <a:r>
              <a:rPr lang="en-US" dirty="0"/>
              <a:t>We can affect this creation (more later), but by default Python can make an instance.</a:t>
            </a:r>
          </a:p>
        </p:txBody>
      </p:sp>
    </p:spTree>
    <p:extLst>
      <p:ext uri="{BB962C8B-B14F-4D97-AF65-F5344CB8AC3E}">
        <p14:creationId xmlns:p14="http://schemas.microsoft.com/office/powerpoint/2010/main" val="3638925187"/>
      </p:ext>
    </p:extLst>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p:cNvSpPr>
            <a:spLocks noGrp="1" noChangeArrowheads="1"/>
          </p:cNvSpPr>
          <p:nvPr>
            <p:ph type="title"/>
          </p:nvPr>
        </p:nvSpPr>
        <p:spPr/>
        <p:txBody>
          <a:bodyPr/>
          <a:lstStyle/>
          <a:p>
            <a:r>
              <a:rPr lang="en-US" dirty="0"/>
              <a:t>dot reference</a:t>
            </a:r>
          </a:p>
        </p:txBody>
      </p:sp>
      <p:sp>
        <p:nvSpPr>
          <p:cNvPr id="54276" name="Rectangle 3"/>
          <p:cNvSpPr>
            <a:spLocks noGrp="1" noChangeArrowheads="1"/>
          </p:cNvSpPr>
          <p:nvPr>
            <p:ph idx="1"/>
          </p:nvPr>
        </p:nvSpPr>
        <p:spPr/>
        <p:txBody>
          <a:bodyPr/>
          <a:lstStyle/>
          <a:p>
            <a:r>
              <a:rPr lang="en-US" dirty="0"/>
              <a:t>we can refer to the attributes of an object by doing a dot reference, of the form:</a:t>
            </a:r>
          </a:p>
          <a:p>
            <a:pPr>
              <a:buNone/>
            </a:pPr>
            <a:r>
              <a:rPr lang="en-US" dirty="0">
                <a:latin typeface="Courier New"/>
                <a:cs typeface="Courier New"/>
              </a:rPr>
              <a:t>	</a:t>
            </a:r>
            <a:r>
              <a:rPr lang="en-US" dirty="0" err="1">
                <a:latin typeface="Courier New"/>
                <a:cs typeface="Courier New"/>
              </a:rPr>
              <a:t>object.attribute</a:t>
            </a:r>
            <a:endParaRPr lang="en-US" dirty="0">
              <a:latin typeface="Courier New"/>
              <a:cs typeface="Courier New"/>
            </a:endParaRPr>
          </a:p>
          <a:p>
            <a:r>
              <a:rPr lang="en-US" dirty="0"/>
              <a:t>the attribute can be a variable or a function</a:t>
            </a:r>
          </a:p>
          <a:p>
            <a:r>
              <a:rPr lang="en-US" dirty="0"/>
              <a:t>it is part of the object, either directly or by that object being part of a class</a:t>
            </a:r>
          </a:p>
        </p:txBody>
      </p:sp>
    </p:spTree>
    <p:extLst>
      <p:ext uri="{BB962C8B-B14F-4D97-AF65-F5344CB8AC3E}">
        <p14:creationId xmlns:p14="http://schemas.microsoft.com/office/powerpoint/2010/main" val="1883480964"/>
      </p:ext>
    </p:extLst>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Rectangle 2"/>
          <p:cNvSpPr>
            <a:spLocks noGrp="1" noChangeArrowheads="1"/>
          </p:cNvSpPr>
          <p:nvPr>
            <p:ph type="title"/>
          </p:nvPr>
        </p:nvSpPr>
        <p:spPr/>
        <p:txBody>
          <a:bodyPr/>
          <a:lstStyle/>
          <a:p>
            <a:r>
              <a:rPr lang="en-US"/>
              <a:t>examples</a:t>
            </a:r>
          </a:p>
        </p:txBody>
      </p:sp>
      <p:sp>
        <p:nvSpPr>
          <p:cNvPr id="56324" name="Rectangle 3"/>
          <p:cNvSpPr>
            <a:spLocks noGrp="1" noChangeArrowheads="1"/>
          </p:cNvSpPr>
          <p:nvPr>
            <p:ph idx="1"/>
          </p:nvPr>
        </p:nvSpPr>
        <p:spPr/>
        <p:txBody>
          <a:bodyPr/>
          <a:lstStyle/>
          <a:p>
            <a:pPr marL="0" indent="0">
              <a:buNone/>
            </a:pPr>
            <a:r>
              <a:rPr lang="en-US" dirty="0">
                <a:latin typeface="Courier New"/>
                <a:cs typeface="Courier New"/>
              </a:rPr>
              <a:t>print(</a:t>
            </a:r>
            <a:r>
              <a:rPr lang="en-US" dirty="0" err="1">
                <a:latin typeface="Courier New"/>
                <a:cs typeface="Courier New"/>
              </a:rPr>
              <a:t>my_instance.my_val</a:t>
            </a:r>
            <a:r>
              <a:rPr lang="en-US" dirty="0">
                <a:latin typeface="Courier New"/>
                <a:cs typeface="Courier New"/>
              </a:rPr>
              <a:t>)</a:t>
            </a:r>
          </a:p>
          <a:p>
            <a:pPr marL="457200" lvl="1" indent="0">
              <a:buNone/>
            </a:pPr>
            <a:r>
              <a:rPr lang="en-US" dirty="0"/>
              <a:t>print a variable associated with the object </a:t>
            </a:r>
            <a:r>
              <a:rPr lang="en-US" dirty="0" err="1">
                <a:latin typeface="Courier New"/>
                <a:cs typeface="Courier New"/>
              </a:rPr>
              <a:t>my_instance</a:t>
            </a:r>
            <a:endParaRPr lang="en-US" dirty="0">
              <a:latin typeface="Courier New"/>
              <a:cs typeface="Courier New"/>
            </a:endParaRPr>
          </a:p>
          <a:p>
            <a:pPr marL="0" indent="0">
              <a:buNone/>
            </a:pPr>
            <a:r>
              <a:rPr lang="en-US" dirty="0" err="1">
                <a:latin typeface="Courier New"/>
                <a:cs typeface="Courier New"/>
              </a:rPr>
              <a:t>my_instance.my_method</a:t>
            </a:r>
            <a:r>
              <a:rPr lang="en-US" dirty="0">
                <a:latin typeface="Courier New"/>
                <a:cs typeface="Courier New"/>
              </a:rPr>
              <a:t>()</a:t>
            </a:r>
          </a:p>
          <a:p>
            <a:pPr marL="457200" lvl="1" indent="0">
              <a:buNone/>
            </a:pPr>
            <a:r>
              <a:rPr lang="en-US" dirty="0"/>
              <a:t>call a method associated with the object </a:t>
            </a:r>
            <a:r>
              <a:rPr lang="en-US" dirty="0" err="1">
                <a:latin typeface="Courier New"/>
                <a:cs typeface="Courier New"/>
              </a:rPr>
              <a:t>my_instance</a:t>
            </a:r>
            <a:endParaRPr lang="en-US" dirty="0">
              <a:latin typeface="Courier New"/>
              <a:cs typeface="Courier New"/>
            </a:endParaRPr>
          </a:p>
          <a:p>
            <a:pPr marL="0" indent="0">
              <a:buNone/>
            </a:pPr>
            <a:r>
              <a:rPr lang="en-US" dirty="0"/>
              <a:t>variable versus method, you can tell by the parenthesis at the end of the reference</a:t>
            </a:r>
          </a:p>
        </p:txBody>
      </p:sp>
    </p:spTree>
    <p:extLst>
      <p:ext uri="{BB962C8B-B14F-4D97-AF65-F5344CB8AC3E}">
        <p14:creationId xmlns:p14="http://schemas.microsoft.com/office/powerpoint/2010/main" val="388171287"/>
      </p:ext>
    </p:extLst>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Rectangle 2"/>
          <p:cNvSpPr>
            <a:spLocks noGrp="1" noChangeArrowheads="1"/>
          </p:cNvSpPr>
          <p:nvPr>
            <p:ph type="title"/>
          </p:nvPr>
        </p:nvSpPr>
        <p:spPr/>
        <p:txBody>
          <a:bodyPr/>
          <a:lstStyle/>
          <a:p>
            <a:r>
              <a:rPr lang="en-US"/>
              <a:t>How to make an object-local value</a:t>
            </a:r>
          </a:p>
        </p:txBody>
      </p:sp>
      <p:sp>
        <p:nvSpPr>
          <p:cNvPr id="79876" name="Rectangle 3"/>
          <p:cNvSpPr>
            <a:spLocks noGrp="1" noChangeArrowheads="1"/>
          </p:cNvSpPr>
          <p:nvPr>
            <p:ph idx="1"/>
          </p:nvPr>
        </p:nvSpPr>
        <p:spPr/>
        <p:txBody>
          <a:bodyPr/>
          <a:lstStyle/>
          <a:p>
            <a:r>
              <a:rPr lang="en-US" dirty="0"/>
              <a:t>once an object is made, the data is made the same way as in any other Python situation, by assignment</a:t>
            </a:r>
          </a:p>
          <a:p>
            <a:r>
              <a:rPr lang="en-US" dirty="0"/>
              <a:t>Any object can thus be augmented by adding a variable</a:t>
            </a:r>
          </a:p>
          <a:p>
            <a:pPr>
              <a:buNone/>
            </a:pPr>
            <a:r>
              <a:rPr lang="en-US" dirty="0" err="1">
                <a:solidFill>
                  <a:srgbClr val="2D2D8A"/>
                </a:solidFill>
                <a:latin typeface="Courier New"/>
                <a:cs typeface="Courier New"/>
              </a:rPr>
              <a:t>my_instance.attribute</a:t>
            </a:r>
            <a:r>
              <a:rPr lang="en-US" dirty="0">
                <a:solidFill>
                  <a:srgbClr val="2D2D8A"/>
                </a:solidFill>
                <a:latin typeface="Courier New"/>
                <a:cs typeface="Courier New"/>
              </a:rPr>
              <a:t> = </a:t>
            </a:r>
            <a:r>
              <a:rPr lang="fr-FR" dirty="0">
                <a:solidFill>
                  <a:srgbClr val="2D2D8A"/>
                </a:solidFill>
                <a:latin typeface="Courier New"/>
                <a:cs typeface="Courier New"/>
              </a:rPr>
              <a:t>'</a:t>
            </a:r>
            <a:r>
              <a:rPr lang="en-US" dirty="0">
                <a:solidFill>
                  <a:srgbClr val="2D2D8A"/>
                </a:solidFill>
                <a:latin typeface="Courier New"/>
                <a:cs typeface="Courier New"/>
              </a:rPr>
              <a:t>hello</a:t>
            </a:r>
            <a:r>
              <a:rPr lang="fr-FR" dirty="0">
                <a:solidFill>
                  <a:srgbClr val="2D2D8A"/>
                </a:solidFill>
                <a:latin typeface="Courier New"/>
                <a:cs typeface="Courier New"/>
              </a:rPr>
              <a:t>'</a:t>
            </a:r>
            <a:r>
              <a:rPr lang="en-US" dirty="0">
                <a:solidFill>
                  <a:srgbClr val="2D2D8A"/>
                </a:solidFill>
                <a:latin typeface="Courier New"/>
                <a:cs typeface="Courier New"/>
              </a:rPr>
              <a:t> </a:t>
            </a:r>
          </a:p>
        </p:txBody>
      </p:sp>
    </p:spTree>
    <p:extLst>
      <p:ext uri="{BB962C8B-B14F-4D97-AF65-F5344CB8AC3E}">
        <p14:creationId xmlns:p14="http://schemas.microsoft.com/office/powerpoint/2010/main" val="1997710477"/>
      </p:ext>
    </p:extLst>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New attribute shown in dir</a:t>
            </a:r>
          </a:p>
        </p:txBody>
      </p:sp>
      <p:sp>
        <p:nvSpPr>
          <p:cNvPr id="3" name="Content Placeholder 2"/>
          <p:cNvSpPr>
            <a:spLocks noGrp="1"/>
          </p:cNvSpPr>
          <p:nvPr>
            <p:ph idx="1"/>
          </p:nvPr>
        </p:nvSpPr>
        <p:spPr/>
        <p:txBody>
          <a:bodyPr/>
          <a:lstStyle/>
          <a:p>
            <a:pPr marL="0" indent="0">
              <a:buNone/>
            </a:pPr>
            <a:r>
              <a:rPr lang="en-US" sz="2400" dirty="0" err="1">
                <a:solidFill>
                  <a:srgbClr val="2D2D8A"/>
                </a:solidFill>
                <a:latin typeface="Monaco" pitchFamily="-108" charset="0"/>
                <a:ea typeface="Monaco" pitchFamily="-108" charset="0"/>
                <a:cs typeface="Monaco" pitchFamily="-108" charset="0"/>
              </a:rPr>
              <a:t>dir</a:t>
            </a:r>
            <a:r>
              <a:rPr lang="en-US" sz="2400" dirty="0">
                <a:solidFill>
                  <a:srgbClr val="2D2D8A"/>
                </a:solidFill>
                <a:latin typeface="Monaco" pitchFamily="-108" charset="0"/>
                <a:ea typeface="Monaco" pitchFamily="-108" charset="0"/>
                <a:cs typeface="Monaco" pitchFamily="-108" charset="0"/>
              </a:rPr>
              <a:t>(</a:t>
            </a:r>
            <a:r>
              <a:rPr lang="en-US" sz="2400" dirty="0" err="1">
                <a:solidFill>
                  <a:srgbClr val="2D2D8A"/>
                </a:solidFill>
                <a:latin typeface="Monaco" pitchFamily="-108" charset="0"/>
                <a:ea typeface="Monaco" pitchFamily="-108" charset="0"/>
                <a:cs typeface="Monaco" pitchFamily="-108" charset="0"/>
              </a:rPr>
              <a:t>my_instance</a:t>
            </a:r>
            <a:r>
              <a:rPr lang="en-US" sz="2400" dirty="0">
                <a:solidFill>
                  <a:srgbClr val="2D2D8A"/>
                </a:solidFill>
                <a:latin typeface="Monaco" pitchFamily="-108" charset="0"/>
                <a:ea typeface="Monaco" pitchFamily="-108" charset="0"/>
                <a:cs typeface="Monaco" pitchFamily="-108" charset="0"/>
              </a:rPr>
              <a:t>)</a:t>
            </a:r>
          </a:p>
          <a:p>
            <a:pPr lvl="1"/>
            <a:r>
              <a:rPr lang="en-US" sz="2000" dirty="0">
                <a:solidFill>
                  <a:srgbClr val="2D2D8A"/>
                </a:solidFill>
                <a:latin typeface="Monaco" pitchFamily="-108" charset="0"/>
                <a:ea typeface="Monaco" pitchFamily="-108" charset="0"/>
                <a:cs typeface="Monaco" pitchFamily="-108" charset="0"/>
              </a:rPr>
              <a:t>[</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__class__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a:t>
            </a:r>
            <a:r>
              <a:rPr lang="en-US" sz="2000" dirty="0" err="1">
                <a:solidFill>
                  <a:srgbClr val="2D2D8A"/>
                </a:solidFill>
                <a:latin typeface="Monaco" pitchFamily="-108" charset="0"/>
                <a:ea typeface="Monaco" pitchFamily="-108" charset="0"/>
                <a:cs typeface="Monaco" pitchFamily="-108" charset="0"/>
              </a:rPr>
              <a:t>delattr</a:t>
            </a:r>
            <a:r>
              <a:rPr lang="en-US" sz="2000" dirty="0">
                <a:solidFill>
                  <a:srgbClr val="2D2D8A"/>
                </a:solidFill>
                <a:latin typeface="Monaco" pitchFamily="-108" charset="0"/>
                <a:ea typeface="Monaco" pitchFamily="-108" charset="0"/>
                <a:cs typeface="Monaco" pitchFamily="-108" charset="0"/>
              </a:rPr>
              <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a:t>
            </a:r>
            <a:r>
              <a:rPr lang="en-US" sz="2000" dirty="0" err="1">
                <a:solidFill>
                  <a:srgbClr val="2D2D8A"/>
                </a:solidFill>
                <a:latin typeface="Monaco" pitchFamily="-108" charset="0"/>
                <a:ea typeface="Monaco" pitchFamily="-108" charset="0"/>
                <a:cs typeface="Monaco" pitchFamily="-108" charset="0"/>
              </a:rPr>
              <a:t>dict</a:t>
            </a:r>
            <a:r>
              <a:rPr lang="en-US" sz="2000" dirty="0">
                <a:solidFill>
                  <a:srgbClr val="2D2D8A"/>
                </a:solidFill>
                <a:latin typeface="Monaco" pitchFamily="-108" charset="0"/>
                <a:ea typeface="Monaco" pitchFamily="-108" charset="0"/>
                <a:cs typeface="Monaco" pitchFamily="-108" charset="0"/>
              </a:rPr>
              <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__doc__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__format__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a:t>
            </a:r>
            <a:r>
              <a:rPr lang="en-US" sz="2000" dirty="0" err="1">
                <a:solidFill>
                  <a:srgbClr val="2D2D8A"/>
                </a:solidFill>
                <a:latin typeface="Monaco" pitchFamily="-108" charset="0"/>
                <a:ea typeface="Monaco" pitchFamily="-108" charset="0"/>
                <a:cs typeface="Monaco" pitchFamily="-108" charset="0"/>
              </a:rPr>
              <a:t>getattribute</a:t>
            </a:r>
            <a:r>
              <a:rPr lang="en-US" sz="2000" dirty="0">
                <a:solidFill>
                  <a:srgbClr val="2D2D8A"/>
                </a:solidFill>
                <a:latin typeface="Monaco" pitchFamily="-108" charset="0"/>
                <a:ea typeface="Monaco" pitchFamily="-108" charset="0"/>
                <a:cs typeface="Monaco" pitchFamily="-108" charset="0"/>
              </a:rPr>
              <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__hash__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a:t>
            </a:r>
            <a:r>
              <a:rPr lang="en-US" sz="2000" dirty="0" err="1">
                <a:solidFill>
                  <a:srgbClr val="2D2D8A"/>
                </a:solidFill>
                <a:latin typeface="Monaco" pitchFamily="-108" charset="0"/>
                <a:ea typeface="Monaco" pitchFamily="-108" charset="0"/>
                <a:cs typeface="Monaco" pitchFamily="-108" charset="0"/>
              </a:rPr>
              <a:t>init</a:t>
            </a:r>
            <a:r>
              <a:rPr lang="en-US" sz="2000" dirty="0">
                <a:solidFill>
                  <a:srgbClr val="2D2D8A"/>
                </a:solidFill>
                <a:latin typeface="Monaco" pitchFamily="-108" charset="0"/>
                <a:ea typeface="Monaco" pitchFamily="-108" charset="0"/>
                <a:cs typeface="Monaco" pitchFamily="-108" charset="0"/>
              </a:rPr>
              <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__module__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__new__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__reduce__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a:t>
            </a:r>
            <a:r>
              <a:rPr lang="en-US" sz="2000" dirty="0" err="1">
                <a:solidFill>
                  <a:srgbClr val="2D2D8A"/>
                </a:solidFill>
                <a:latin typeface="Monaco" pitchFamily="-108" charset="0"/>
                <a:ea typeface="Monaco" pitchFamily="-108" charset="0"/>
                <a:cs typeface="Monaco" pitchFamily="-108" charset="0"/>
              </a:rPr>
              <a:t>reduce_ex</a:t>
            </a:r>
            <a:r>
              <a:rPr lang="en-US" sz="2000" dirty="0">
                <a:solidFill>
                  <a:srgbClr val="2D2D8A"/>
                </a:solidFill>
                <a:latin typeface="Monaco" pitchFamily="-108" charset="0"/>
                <a:ea typeface="Monaco" pitchFamily="-108" charset="0"/>
                <a:cs typeface="Monaco" pitchFamily="-108" charset="0"/>
              </a:rPr>
              <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a:t>
            </a:r>
            <a:r>
              <a:rPr lang="en-US" sz="2000" dirty="0" err="1">
                <a:solidFill>
                  <a:srgbClr val="2D2D8A"/>
                </a:solidFill>
                <a:latin typeface="Monaco" pitchFamily="-108" charset="0"/>
                <a:ea typeface="Monaco" pitchFamily="-108" charset="0"/>
                <a:cs typeface="Monaco" pitchFamily="-108" charset="0"/>
              </a:rPr>
              <a:t>repr</a:t>
            </a:r>
            <a:r>
              <a:rPr lang="en-US" sz="2000" dirty="0">
                <a:solidFill>
                  <a:srgbClr val="2D2D8A"/>
                </a:solidFill>
                <a:latin typeface="Monaco" pitchFamily="-108" charset="0"/>
                <a:ea typeface="Monaco" pitchFamily="-108" charset="0"/>
                <a:cs typeface="Monaco" pitchFamily="-108" charset="0"/>
              </a:rPr>
              <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a:t>
            </a:r>
            <a:r>
              <a:rPr lang="en-US" sz="2000" dirty="0" err="1">
                <a:solidFill>
                  <a:srgbClr val="2D2D8A"/>
                </a:solidFill>
                <a:latin typeface="Monaco" pitchFamily="-108" charset="0"/>
                <a:ea typeface="Monaco" pitchFamily="-108" charset="0"/>
                <a:cs typeface="Monaco" pitchFamily="-108" charset="0"/>
              </a:rPr>
              <a:t>setattr</a:t>
            </a:r>
            <a:r>
              <a:rPr lang="en-US" sz="2000" dirty="0">
                <a:solidFill>
                  <a:srgbClr val="2D2D8A"/>
                </a:solidFill>
                <a:latin typeface="Monaco" pitchFamily="-108" charset="0"/>
                <a:ea typeface="Monaco" pitchFamily="-108" charset="0"/>
                <a:cs typeface="Monaco" pitchFamily="-108" charset="0"/>
              </a:rPr>
              <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a:t>
            </a:r>
            <a:r>
              <a:rPr lang="en-US" sz="2000" dirty="0" err="1">
                <a:solidFill>
                  <a:srgbClr val="2D2D8A"/>
                </a:solidFill>
                <a:latin typeface="Monaco" pitchFamily="-108" charset="0"/>
                <a:ea typeface="Monaco" pitchFamily="-108" charset="0"/>
                <a:cs typeface="Monaco" pitchFamily="-108" charset="0"/>
              </a:rPr>
              <a:t>sizeof</a:t>
            </a:r>
            <a:r>
              <a:rPr lang="en-US" sz="2000" dirty="0">
                <a:solidFill>
                  <a:srgbClr val="2D2D8A"/>
                </a:solidFill>
                <a:latin typeface="Monaco" pitchFamily="-108" charset="0"/>
                <a:ea typeface="Monaco" pitchFamily="-108" charset="0"/>
                <a:cs typeface="Monaco" pitchFamily="-108" charset="0"/>
              </a:rPr>
              <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a:t>
            </a:r>
            <a:r>
              <a:rPr lang="en-US" sz="2000" dirty="0" err="1">
                <a:solidFill>
                  <a:srgbClr val="2D2D8A"/>
                </a:solidFill>
                <a:latin typeface="Monaco" pitchFamily="-108" charset="0"/>
                <a:ea typeface="Monaco" pitchFamily="-108" charset="0"/>
                <a:cs typeface="Monaco" pitchFamily="-108" charset="0"/>
              </a:rPr>
              <a:t>str</a:t>
            </a:r>
            <a:r>
              <a:rPr lang="en-US" sz="2000" dirty="0">
                <a:solidFill>
                  <a:srgbClr val="2D2D8A"/>
                </a:solidFill>
                <a:latin typeface="Monaco" pitchFamily="-108" charset="0"/>
                <a:ea typeface="Monaco" pitchFamily="-108" charset="0"/>
                <a:cs typeface="Monaco" pitchFamily="-108" charset="0"/>
              </a:rPr>
              <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a:t>
            </a:r>
            <a:r>
              <a:rPr lang="en-US" sz="2000" dirty="0" err="1">
                <a:solidFill>
                  <a:srgbClr val="2D2D8A"/>
                </a:solidFill>
                <a:latin typeface="Monaco" pitchFamily="-108" charset="0"/>
                <a:ea typeface="Monaco" pitchFamily="-108" charset="0"/>
                <a:cs typeface="Monaco" pitchFamily="-108" charset="0"/>
              </a:rPr>
              <a:t>subclasshook</a:t>
            </a:r>
            <a:r>
              <a:rPr lang="en-US" sz="2000" dirty="0">
                <a:solidFill>
                  <a:srgbClr val="2D2D8A"/>
                </a:solidFill>
                <a:latin typeface="Monaco" pitchFamily="-108" charset="0"/>
                <a:ea typeface="Monaco" pitchFamily="-108" charset="0"/>
                <a:cs typeface="Monaco" pitchFamily="-108" charset="0"/>
              </a:rPr>
              <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__</a:t>
            </a:r>
            <a:r>
              <a:rPr lang="en-US" sz="2000" dirty="0" err="1">
                <a:solidFill>
                  <a:srgbClr val="2D2D8A"/>
                </a:solidFill>
                <a:latin typeface="Monaco" pitchFamily="-108" charset="0"/>
                <a:ea typeface="Monaco" pitchFamily="-108" charset="0"/>
                <a:cs typeface="Monaco" pitchFamily="-108" charset="0"/>
              </a:rPr>
              <a:t>weakref</a:t>
            </a:r>
            <a:r>
              <a:rPr lang="en-US" sz="2000" dirty="0">
                <a:solidFill>
                  <a:srgbClr val="2D2D8A"/>
                </a:solidFill>
                <a:latin typeface="Monaco" pitchFamily="-108" charset="0"/>
                <a:ea typeface="Monaco" pitchFamily="-108" charset="0"/>
                <a:cs typeface="Monaco" pitchFamily="-108" charset="0"/>
              </a:rPr>
              <a:t>__</a:t>
            </a:r>
            <a:r>
              <a:rPr lang="fr-FR" sz="2000" dirty="0">
                <a:solidFill>
                  <a:srgbClr val="2D2D8A"/>
                </a:solidFill>
                <a:latin typeface="Monaco" pitchFamily="-108" charset="0"/>
                <a:ea typeface="Monaco" pitchFamily="-108" charset="0"/>
                <a:cs typeface="Monaco" pitchFamily="-108" charset="0"/>
              </a:rPr>
              <a:t>'</a:t>
            </a:r>
            <a:r>
              <a:rPr lang="en-US" sz="2000" dirty="0">
                <a:solidFill>
                  <a:srgbClr val="2D2D8A"/>
                </a:solidFill>
                <a:latin typeface="Monaco" pitchFamily="-108" charset="0"/>
                <a:ea typeface="Monaco" pitchFamily="-108" charset="0"/>
                <a:cs typeface="Monaco" pitchFamily="-108" charset="0"/>
              </a:rPr>
              <a:t>, attribute]</a:t>
            </a:r>
          </a:p>
          <a:p>
            <a:endParaRPr lang="en-US" dirty="0"/>
          </a:p>
        </p:txBody>
      </p:sp>
    </p:spTree>
    <p:extLst>
      <p:ext uri="{BB962C8B-B14F-4D97-AF65-F5344CB8AC3E}">
        <p14:creationId xmlns:p14="http://schemas.microsoft.com/office/powerpoint/2010/main" val="155798322"/>
      </p:ext>
    </p:extLst>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Class instance relationship</a:t>
            </a:r>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235979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Python comments (</a:t>
            </a:r>
            <a:r>
              <a:rPr lang="en-US" dirty="0" err="1">
                <a:solidFill>
                  <a:srgbClr val="FF0000"/>
                </a:solidFill>
                <a:ea typeface="ＭＳ Ｐゴシック" pitchFamily="-109" charset="-128"/>
                <a:cs typeface="ＭＳ Ｐゴシック" pitchFamily="-109" charset="-128"/>
              </a:rPr>
              <a:t>athugasemdir</a:t>
            </a:r>
            <a:r>
              <a:rPr lang="en-US" dirty="0">
                <a:ea typeface="ＭＳ Ｐゴシック" pitchFamily="-109" charset="-128"/>
                <a:cs typeface="ＭＳ Ｐゴシック" pitchFamily="-109" charset="-128"/>
              </a:rPr>
              <a:t>)</a:t>
            </a:r>
          </a:p>
        </p:txBody>
      </p:sp>
      <p:sp>
        <p:nvSpPr>
          <p:cNvPr id="62467"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A comment begins with a </a:t>
            </a:r>
            <a:r>
              <a:rPr lang="en-US" dirty="0">
                <a:solidFill>
                  <a:srgbClr val="660066"/>
                </a:solidFill>
                <a:latin typeface="Courier New"/>
                <a:ea typeface="ＭＳ Ｐゴシック" pitchFamily="-109" charset="-128"/>
                <a:cs typeface="Courier New"/>
              </a:rPr>
              <a:t>#</a:t>
            </a:r>
            <a:r>
              <a:rPr lang="en-US" dirty="0">
                <a:ea typeface="ＭＳ Ｐゴシック" pitchFamily="-109" charset="-128"/>
                <a:cs typeface="ＭＳ Ｐゴシック" pitchFamily="-109" charset="-128"/>
              </a:rPr>
              <a:t> (pound sign)</a:t>
            </a:r>
          </a:p>
          <a:p>
            <a:pPr eaLnBrk="1" hangingPunct="1"/>
            <a:r>
              <a:rPr lang="en-US" dirty="0">
                <a:ea typeface="ＭＳ Ｐゴシック" pitchFamily="-109" charset="-128"/>
                <a:cs typeface="ＭＳ Ｐゴシック" pitchFamily="-109" charset="-128"/>
              </a:rPr>
              <a:t>This means that from the </a:t>
            </a:r>
            <a:r>
              <a:rPr lang="en-US" dirty="0">
                <a:solidFill>
                  <a:srgbClr val="660066"/>
                </a:solidFill>
                <a:latin typeface="Courier New"/>
                <a:ea typeface="ＭＳ Ｐゴシック" pitchFamily="-109" charset="-128"/>
                <a:cs typeface="Courier New"/>
              </a:rPr>
              <a:t>#</a:t>
            </a:r>
            <a:r>
              <a:rPr lang="en-US" dirty="0">
                <a:solidFill>
                  <a:srgbClr val="660066"/>
                </a:solidFill>
                <a:ea typeface="ＭＳ Ｐゴシック" pitchFamily="-109" charset="-128"/>
                <a:cs typeface="ＭＳ Ｐゴシック" pitchFamily="-109" charset="-128"/>
              </a:rPr>
              <a:t> </a:t>
            </a:r>
            <a:r>
              <a:rPr lang="en-US" dirty="0">
                <a:ea typeface="ＭＳ Ｐゴシック" pitchFamily="-109" charset="-128"/>
                <a:cs typeface="ＭＳ Ｐゴシック" pitchFamily="-109" charset="-128"/>
              </a:rPr>
              <a:t>to the end of that line, nothing will be interpreted (</a:t>
            </a:r>
            <a:r>
              <a:rPr lang="en-US" dirty="0" err="1">
                <a:solidFill>
                  <a:srgbClr val="FF0000"/>
                </a:solidFill>
                <a:ea typeface="ＭＳ Ｐゴシック" pitchFamily="-109" charset="-128"/>
                <a:cs typeface="ＭＳ Ｐゴシック" pitchFamily="-109" charset="-128"/>
              </a:rPr>
              <a:t>túlkað</a:t>
            </a:r>
            <a:r>
              <a:rPr lang="en-US" dirty="0">
                <a:ea typeface="ＭＳ Ｐゴシック" pitchFamily="-109" charset="-128"/>
                <a:cs typeface="ＭＳ Ｐゴシック" pitchFamily="-109" charset="-128"/>
              </a:rPr>
              <a:t>) by Python.</a:t>
            </a:r>
          </a:p>
          <a:p>
            <a:pPr eaLnBrk="1" hangingPunct="1"/>
            <a:r>
              <a:rPr lang="en-US" dirty="0">
                <a:ea typeface="ＭＳ Ｐゴシック" pitchFamily="-109" charset="-128"/>
                <a:cs typeface="ＭＳ Ｐゴシック" pitchFamily="-109" charset="-128"/>
              </a:rPr>
              <a:t>You can write information that will help the reader with the code</a:t>
            </a:r>
          </a:p>
        </p:txBody>
      </p:sp>
    </p:spTree>
    <p:extLst>
      <p:ext uri="{BB962C8B-B14F-4D97-AF65-F5344CB8AC3E}">
        <p14:creationId xmlns:p14="http://schemas.microsoft.com/office/powerpoint/2010/main" val="1637875290"/>
      </p:ext>
    </p:extLst>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Instance knows its class</a:t>
            </a:r>
          </a:p>
        </p:txBody>
      </p:sp>
      <p:sp>
        <p:nvSpPr>
          <p:cNvPr id="3" name="Content Placeholder 2"/>
          <p:cNvSpPr>
            <a:spLocks noGrp="1"/>
          </p:cNvSpPr>
          <p:nvPr>
            <p:ph idx="1"/>
          </p:nvPr>
        </p:nvSpPr>
        <p:spPr/>
        <p:txBody>
          <a:bodyPr/>
          <a:lstStyle/>
          <a:p>
            <a:r>
              <a:rPr lang="en-US" dirty="0"/>
              <a:t>Because each instance has as its type the class that it was made from, an instance remembers its class</a:t>
            </a:r>
          </a:p>
          <a:p>
            <a:r>
              <a:rPr lang="en-US" dirty="0"/>
              <a:t>This is often called the </a:t>
            </a:r>
            <a:r>
              <a:rPr lang="en-US" b="1" i="1" dirty="0"/>
              <a:t>instance-of </a:t>
            </a:r>
            <a:r>
              <a:rPr lang="en-US" dirty="0"/>
              <a:t>relationship</a:t>
            </a:r>
          </a:p>
          <a:p>
            <a:r>
              <a:rPr lang="en-US" dirty="0"/>
              <a:t>stored in the </a:t>
            </a:r>
            <a:r>
              <a:rPr lang="en-US" dirty="0">
                <a:latin typeface="Monaco"/>
                <a:cs typeface="Monaco"/>
              </a:rPr>
              <a:t>__class__</a:t>
            </a:r>
            <a:r>
              <a:rPr lang="en-US" dirty="0"/>
              <a:t> attribute of the instance</a:t>
            </a:r>
          </a:p>
        </p:txBody>
      </p:sp>
    </p:spTree>
    <p:extLst>
      <p:ext uri="{BB962C8B-B14F-4D97-AF65-F5344CB8AC3E}">
        <p14:creationId xmlns:p14="http://schemas.microsoft.com/office/powerpoint/2010/main" val="2991470678"/>
      </p:ext>
    </p:extLst>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81000" y="228600"/>
            <a:ext cx="7162800" cy="2623318"/>
          </a:xfrm>
          <a:prstGeom prst="rect">
            <a:avLst/>
          </a:prstGeom>
        </p:spPr>
      </p:pic>
      <p:pic>
        <p:nvPicPr>
          <p:cNvPr id="4" name="Picture 3"/>
          <p:cNvPicPr>
            <a:picLocks noChangeAspect="1"/>
          </p:cNvPicPr>
          <p:nvPr/>
        </p:nvPicPr>
        <p:blipFill>
          <a:blip r:embed="rId3"/>
          <a:stretch>
            <a:fillRect/>
          </a:stretch>
        </p:blipFill>
        <p:spPr>
          <a:xfrm>
            <a:off x="412885" y="2763702"/>
            <a:ext cx="5149715" cy="3256098"/>
          </a:xfrm>
          <a:prstGeom prst="rect">
            <a:avLst/>
          </a:prstGeom>
        </p:spPr>
      </p:pic>
    </p:spTree>
    <p:extLst>
      <p:ext uri="{BB962C8B-B14F-4D97-AF65-F5344CB8AC3E}">
        <p14:creationId xmlns:p14="http://schemas.microsoft.com/office/powerpoint/2010/main" val="2392233266"/>
      </p:ext>
    </p:extLst>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246185" y="2209800"/>
            <a:ext cx="8651630" cy="2057400"/>
          </a:xfrm>
        </p:spPr>
      </p:pic>
    </p:spTree>
    <p:extLst>
      <p:ext uri="{BB962C8B-B14F-4D97-AF65-F5344CB8AC3E}">
        <p14:creationId xmlns:p14="http://schemas.microsoft.com/office/powerpoint/2010/main" val="2680968591"/>
      </p:ext>
    </p:extLst>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Scope</a:t>
            </a:r>
          </a:p>
        </p:txBody>
      </p:sp>
      <p:sp>
        <p:nvSpPr>
          <p:cNvPr id="4" name="Content Placeholder 3"/>
          <p:cNvSpPr>
            <a:spLocks noGrp="1"/>
          </p:cNvSpPr>
          <p:nvPr>
            <p:ph idx="1"/>
          </p:nvPr>
        </p:nvSpPr>
        <p:spPr/>
        <p:txBody>
          <a:bodyPr/>
          <a:lstStyle/>
          <a:p>
            <a:r>
              <a:rPr lang="en-US" dirty="0"/>
              <a:t>Introduced the idea of scope in Chapter 7</a:t>
            </a:r>
          </a:p>
          <a:p>
            <a:r>
              <a:rPr lang="en-US" dirty="0"/>
              <a:t>It works differently in the class system, taking advantage of the </a:t>
            </a:r>
            <a:r>
              <a:rPr lang="en-US" b="1" i="1" dirty="0"/>
              <a:t>instance-of </a:t>
            </a:r>
            <a:r>
              <a:rPr lang="en-US" dirty="0"/>
              <a:t>relationship</a:t>
            </a:r>
          </a:p>
        </p:txBody>
      </p:sp>
    </p:spTree>
    <p:extLst>
      <p:ext uri="{BB962C8B-B14F-4D97-AF65-F5344CB8AC3E}">
        <p14:creationId xmlns:p14="http://schemas.microsoft.com/office/powerpoint/2010/main" val="3695683607"/>
      </p:ext>
    </p:extLst>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 of the Object Scope Rule</a:t>
            </a:r>
          </a:p>
        </p:txBody>
      </p:sp>
      <p:sp>
        <p:nvSpPr>
          <p:cNvPr id="3" name="Content Placeholder 2"/>
          <p:cNvSpPr>
            <a:spLocks noGrp="1"/>
          </p:cNvSpPr>
          <p:nvPr>
            <p:ph idx="1"/>
          </p:nvPr>
        </p:nvSpPr>
        <p:spPr/>
        <p:txBody>
          <a:bodyPr/>
          <a:lstStyle/>
          <a:p>
            <a:pPr marL="0" indent="0">
              <a:buNone/>
            </a:pPr>
            <a:r>
              <a:rPr lang="en-US" dirty="0"/>
              <a:t>The first two rules in object scope are:</a:t>
            </a:r>
          </a:p>
          <a:p>
            <a:pPr marL="514350" indent="-514350">
              <a:buFont typeface="+mj-lt"/>
              <a:buAutoNum type="arabicPeriod"/>
            </a:pPr>
            <a:r>
              <a:rPr lang="en-US" dirty="0"/>
              <a:t>First, look in the object itself</a:t>
            </a:r>
          </a:p>
          <a:p>
            <a:pPr marL="514350" indent="-514350">
              <a:buFont typeface="+mj-lt"/>
              <a:buAutoNum type="arabicPeriod"/>
            </a:pPr>
            <a:r>
              <a:rPr lang="en-US" dirty="0"/>
              <a:t>If the attribute is not found, look up to the class of the object and search for the attribute there.</a:t>
            </a:r>
          </a:p>
        </p:txBody>
      </p:sp>
    </p:spTree>
    <p:extLst>
      <p:ext uri="{BB962C8B-B14F-4D97-AF65-F5344CB8AC3E}">
        <p14:creationId xmlns:p14="http://schemas.microsoft.com/office/powerpoint/2010/main" val="2760867145"/>
      </p:ext>
    </p:extLst>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3"/>
          <a:stretch>
            <a:fillRect/>
          </a:stretch>
        </p:blipFill>
        <p:spPr>
          <a:xfrm>
            <a:off x="2438400" y="389589"/>
            <a:ext cx="4419600" cy="5901316"/>
          </a:xfrm>
        </p:spPr>
      </p:pic>
    </p:spTree>
    <p:extLst>
      <p:ext uri="{BB962C8B-B14F-4D97-AF65-F5344CB8AC3E}">
        <p14:creationId xmlns:p14="http://schemas.microsoft.com/office/powerpoint/2010/main" val="1848477062"/>
      </p:ext>
    </p:extLst>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3"/>
          <a:stretch>
            <a:fillRect/>
          </a:stretch>
        </p:blipFill>
        <p:spPr>
          <a:xfrm>
            <a:off x="788307" y="1600200"/>
            <a:ext cx="7391400" cy="3200400"/>
          </a:xfrm>
        </p:spPr>
      </p:pic>
    </p:spTree>
    <p:extLst>
      <p:ext uri="{BB962C8B-B14F-4D97-AF65-F5344CB8AC3E}">
        <p14:creationId xmlns:p14="http://schemas.microsoft.com/office/powerpoint/2010/main" val="1018131021"/>
      </p:ext>
    </p:extLst>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Methods (</a:t>
            </a:r>
            <a:r>
              <a:rPr lang="en-US" dirty="0" err="1">
                <a:solidFill>
                  <a:srgbClr val="FF0000"/>
                </a:solidFill>
              </a:rPr>
              <a:t>aðgerðir</a:t>
            </a:r>
            <a:r>
              <a:rPr lang="en-US" dirty="0"/>
              <a:t>)</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3707499091"/>
      </p:ext>
    </p:extLst>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11.2</a:t>
            </a:r>
          </a:p>
        </p:txBody>
      </p:sp>
    </p:spTree>
    <p:extLst>
      <p:ext uri="{BB962C8B-B14F-4D97-AF65-F5344CB8AC3E}">
        <p14:creationId xmlns:p14="http://schemas.microsoft.com/office/powerpoint/2010/main" val="3482445060"/>
      </p:ext>
    </p:extLst>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stretch>
            <a:fillRect/>
          </a:stretch>
        </p:blipFill>
        <p:spPr>
          <a:xfrm>
            <a:off x="400415" y="990600"/>
            <a:ext cx="8484577" cy="4572000"/>
          </a:xfrm>
        </p:spPr>
      </p:pic>
    </p:spTree>
    <p:extLst>
      <p:ext uri="{BB962C8B-B14F-4D97-AF65-F5344CB8AC3E}">
        <p14:creationId xmlns:p14="http://schemas.microsoft.com/office/powerpoint/2010/main" val="253633840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Code as essay, an aside</a:t>
            </a:r>
          </a:p>
        </p:txBody>
      </p:sp>
      <p:sp>
        <p:nvSpPr>
          <p:cNvPr id="64515" name="Rectangle 3"/>
          <p:cNvSpPr>
            <a:spLocks noGrp="1" noChangeArrowheads="1"/>
          </p:cNvSpPr>
          <p:nvPr>
            <p:ph idx="1"/>
          </p:nvPr>
        </p:nvSpPr>
        <p:spPr/>
        <p:txBody>
          <a:bodyPr/>
          <a:lstStyle/>
          <a:p>
            <a:pPr eaLnBrk="1" hangingPunct="1"/>
            <a:r>
              <a:rPr lang="en-US">
                <a:ea typeface="ＭＳ Ｐゴシック" pitchFamily="-109" charset="-128"/>
                <a:cs typeface="ＭＳ Ｐゴシック" pitchFamily="-109" charset="-128"/>
              </a:rPr>
              <a:t>What is the primary goal of writing code:</a:t>
            </a:r>
          </a:p>
          <a:p>
            <a:pPr lvl="1" eaLnBrk="1" hangingPunct="1"/>
            <a:r>
              <a:rPr lang="en-US"/>
              <a:t>to get it to do something</a:t>
            </a:r>
          </a:p>
          <a:p>
            <a:pPr lvl="1" eaLnBrk="1" hangingPunct="1"/>
            <a:r>
              <a:rPr lang="en-US"/>
              <a:t>an essay on my problem solving thoughts</a:t>
            </a:r>
          </a:p>
          <a:p>
            <a:pPr eaLnBrk="1" hangingPunct="1"/>
            <a:r>
              <a:rPr lang="en-US">
                <a:ea typeface="ＭＳ Ｐゴシック" pitchFamily="-109" charset="-128"/>
                <a:cs typeface="ＭＳ Ｐゴシック" pitchFamily="-109" charset="-128"/>
              </a:rPr>
              <a:t>Code is something to be read. You provide comments to help readability.</a:t>
            </a:r>
          </a:p>
        </p:txBody>
      </p:sp>
    </p:spTree>
    <p:extLst>
      <p:ext uri="{BB962C8B-B14F-4D97-AF65-F5344CB8AC3E}">
        <p14:creationId xmlns:p14="http://schemas.microsoft.com/office/powerpoint/2010/main" val="3667728495"/>
      </p:ext>
    </p:extLst>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Rectangle 2"/>
          <p:cNvSpPr>
            <a:spLocks noGrp="1" noChangeArrowheads="1"/>
          </p:cNvSpPr>
          <p:nvPr>
            <p:ph type="title"/>
          </p:nvPr>
        </p:nvSpPr>
        <p:spPr/>
        <p:txBody>
          <a:bodyPr/>
          <a:lstStyle/>
          <a:p>
            <a:r>
              <a:rPr lang="en-US"/>
              <a:t>method versus function</a:t>
            </a:r>
          </a:p>
        </p:txBody>
      </p:sp>
      <p:sp>
        <p:nvSpPr>
          <p:cNvPr id="64516" name="Rectangle 3"/>
          <p:cNvSpPr>
            <a:spLocks noGrp="1" noChangeArrowheads="1"/>
          </p:cNvSpPr>
          <p:nvPr>
            <p:ph idx="1"/>
          </p:nvPr>
        </p:nvSpPr>
        <p:spPr/>
        <p:txBody>
          <a:bodyPr/>
          <a:lstStyle/>
          <a:p>
            <a:r>
              <a:rPr lang="en-US"/>
              <a:t>discussed before, a method and a function are closely related. They are both “small programs” that have parameters, perform some operation and (potentially) return a value</a:t>
            </a:r>
          </a:p>
          <a:p>
            <a:endParaRPr lang="en-US"/>
          </a:p>
          <a:p>
            <a:r>
              <a:rPr lang="en-US"/>
              <a:t>main difference is that methods are functions tied to a particular object</a:t>
            </a:r>
          </a:p>
        </p:txBody>
      </p:sp>
    </p:spTree>
    <p:extLst>
      <p:ext uri="{BB962C8B-B14F-4D97-AF65-F5344CB8AC3E}">
        <p14:creationId xmlns:p14="http://schemas.microsoft.com/office/powerpoint/2010/main" val="1733591889"/>
      </p:ext>
    </p:extLst>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3"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difference in calling</a:t>
            </a:r>
          </a:p>
        </p:txBody>
      </p:sp>
      <p:sp>
        <p:nvSpPr>
          <p:cNvPr id="66564" name="Rectangle 3"/>
          <p:cNvSpPr>
            <a:spLocks noGrp="1" noChangeArrowheads="1"/>
          </p:cNvSpPr>
          <p:nvPr>
            <p:ph idx="1"/>
          </p:nvPr>
        </p:nvSpPr>
        <p:spPr/>
        <p:txBody>
          <a:bodyPr/>
          <a:lstStyle/>
          <a:p>
            <a:pPr marL="0" indent="0" eaLnBrk="1" hangingPunct="1">
              <a:buFont typeface="Wingdings" pitchFamily="-108" charset="2"/>
              <a:buNone/>
            </a:pPr>
            <a:r>
              <a:rPr lang="en-US" sz="2800" dirty="0">
                <a:ea typeface="ＭＳ Ｐゴシック" pitchFamily="-108" charset="-128"/>
                <a:cs typeface="ＭＳ Ｐゴシック" pitchFamily="-108" charset="-128"/>
              </a:rPr>
              <a:t>functions are called, methods are called in the context of an object:</a:t>
            </a:r>
          </a:p>
          <a:p>
            <a:pPr marL="0" indent="0" eaLnBrk="1" hangingPunct="1"/>
            <a:r>
              <a:rPr lang="en-US" sz="2800" dirty="0">
                <a:ea typeface="ＭＳ Ｐゴシック" pitchFamily="-108" charset="-128"/>
                <a:cs typeface="ＭＳ Ｐゴシック" pitchFamily="-108" charset="-128"/>
              </a:rPr>
              <a:t>function: </a:t>
            </a:r>
          </a:p>
          <a:p>
            <a:pPr marL="0" indent="0" eaLnBrk="1" hangingPunct="1">
              <a:buFont typeface="Wingdings" pitchFamily="-108" charset="2"/>
              <a:buNone/>
            </a:pPr>
            <a:r>
              <a:rPr lang="en-US" sz="2800" dirty="0">
                <a:latin typeface="Courier New" pitchFamily="-108" charset="0"/>
                <a:ea typeface="ＭＳ Ｐゴシック" pitchFamily="-108" charset="-128"/>
                <a:cs typeface="ＭＳ Ｐゴシック" pitchFamily="-108" charset="-128"/>
              </a:rPr>
              <a:t> </a:t>
            </a:r>
            <a:r>
              <a:rPr lang="en-US" sz="2800" dirty="0" err="1">
                <a:solidFill>
                  <a:schemeClr val="accent6"/>
                </a:solidFill>
                <a:latin typeface="Courier New" pitchFamily="-108" charset="0"/>
                <a:ea typeface="ＭＳ Ｐゴシック" pitchFamily="-108" charset="-128"/>
                <a:cs typeface="ＭＳ Ｐゴシック" pitchFamily="-108" charset="-128"/>
              </a:rPr>
              <a:t>do_something</a:t>
            </a:r>
            <a:r>
              <a:rPr lang="en-US" sz="2800" dirty="0">
                <a:solidFill>
                  <a:schemeClr val="accent6"/>
                </a:solidFill>
                <a:latin typeface="Courier New" pitchFamily="-108" charset="0"/>
                <a:ea typeface="ＭＳ Ｐゴシック" pitchFamily="-108" charset="-128"/>
                <a:cs typeface="ＭＳ Ｐゴシック" pitchFamily="-108" charset="-128"/>
              </a:rPr>
              <a:t>(param1)</a:t>
            </a:r>
            <a:endParaRPr lang="en-US" sz="2800" dirty="0">
              <a:solidFill>
                <a:schemeClr val="accent6"/>
              </a:solidFill>
              <a:ea typeface="ＭＳ Ｐゴシック" pitchFamily="-108" charset="-128"/>
              <a:cs typeface="ＭＳ Ｐゴシック" pitchFamily="-108" charset="-128"/>
            </a:endParaRPr>
          </a:p>
          <a:p>
            <a:pPr marL="0" indent="0" eaLnBrk="1" hangingPunct="1"/>
            <a:r>
              <a:rPr lang="en-US" sz="2800" dirty="0">
                <a:ea typeface="ＭＳ Ｐゴシック" pitchFamily="-108" charset="-128"/>
                <a:cs typeface="ＭＳ Ｐゴシック" pitchFamily="-108" charset="-128"/>
              </a:rPr>
              <a:t>method: </a:t>
            </a:r>
          </a:p>
          <a:p>
            <a:pPr marL="0" indent="0" eaLnBrk="1" hangingPunct="1">
              <a:buFont typeface="Wingdings" pitchFamily="-108" charset="2"/>
              <a:buNone/>
            </a:pPr>
            <a:r>
              <a:rPr lang="en-US" sz="2800" dirty="0">
                <a:solidFill>
                  <a:srgbClr val="2D2D8A"/>
                </a:solidFill>
                <a:latin typeface="Courier New" pitchFamily="-108" charset="0"/>
                <a:ea typeface="ＭＳ Ｐゴシック" pitchFamily="-108" charset="-128"/>
                <a:cs typeface="ＭＳ Ｐゴシック" pitchFamily="-108" charset="-128"/>
              </a:rPr>
              <a:t> </a:t>
            </a:r>
            <a:r>
              <a:rPr lang="en-US" sz="2800" dirty="0" err="1">
                <a:solidFill>
                  <a:srgbClr val="2D2D8A"/>
                </a:solidFill>
                <a:latin typeface="Courier New" pitchFamily="-108" charset="0"/>
                <a:ea typeface="ＭＳ Ｐゴシック" pitchFamily="-108" charset="-128"/>
                <a:cs typeface="ＭＳ Ｐゴシック" pitchFamily="-108" charset="-128"/>
              </a:rPr>
              <a:t>an_object.do_something</a:t>
            </a:r>
            <a:r>
              <a:rPr lang="en-US" sz="2800" dirty="0">
                <a:solidFill>
                  <a:srgbClr val="2D2D8A"/>
                </a:solidFill>
                <a:latin typeface="Courier New" pitchFamily="-108" charset="0"/>
                <a:ea typeface="ＭＳ Ｐゴシック" pitchFamily="-108" charset="-128"/>
                <a:cs typeface="ＭＳ Ｐゴシック" pitchFamily="-108" charset="-128"/>
              </a:rPr>
              <a:t>(param1)</a:t>
            </a:r>
            <a:endParaRPr lang="en-US" sz="2800" dirty="0">
              <a:solidFill>
                <a:srgbClr val="2D2D8A"/>
              </a:solidFill>
              <a:ea typeface="ＭＳ Ｐゴシック" pitchFamily="-108" charset="-128"/>
              <a:cs typeface="ＭＳ Ｐゴシック" pitchFamily="-108" charset="-128"/>
            </a:endParaRPr>
          </a:p>
          <a:p>
            <a:pPr marL="0" indent="0" eaLnBrk="1" hangingPunct="1"/>
            <a:endParaRPr lang="en-US" sz="2800" dirty="0">
              <a:ea typeface="ＭＳ Ｐゴシック" pitchFamily="-108" charset="-128"/>
              <a:cs typeface="ＭＳ Ｐゴシック" pitchFamily="-108" charset="-128"/>
            </a:endParaRPr>
          </a:p>
          <a:p>
            <a:pPr marL="0" indent="0" eaLnBrk="1" hangingPunct="1">
              <a:buFont typeface="Wingdings" pitchFamily="-108" charset="2"/>
              <a:buNone/>
            </a:pPr>
            <a:r>
              <a:rPr lang="en-US" sz="2800" dirty="0">
                <a:ea typeface="ＭＳ Ｐゴシック" pitchFamily="-108" charset="-128"/>
                <a:cs typeface="ＭＳ Ｐゴシック" pitchFamily="-108" charset="-128"/>
              </a:rPr>
              <a:t>This means that the object that the method is called on is </a:t>
            </a:r>
            <a:r>
              <a:rPr lang="en-US" sz="2800" i="1" dirty="0">
                <a:ea typeface="ＭＳ Ｐゴシック" pitchFamily="-108" charset="-128"/>
                <a:cs typeface="ＭＳ Ｐゴシック" pitchFamily="-108" charset="-128"/>
              </a:rPr>
              <a:t>always implicitly a parameter</a:t>
            </a:r>
            <a:r>
              <a:rPr lang="en-US" sz="2800" dirty="0">
                <a:ea typeface="ＭＳ Ｐゴシック" pitchFamily="-108" charset="-128"/>
                <a:cs typeface="ＭＳ Ｐゴシック" pitchFamily="-108" charset="-128"/>
              </a:rPr>
              <a:t>!</a:t>
            </a:r>
          </a:p>
        </p:txBody>
      </p:sp>
    </p:spTree>
    <p:extLst>
      <p:ext uri="{BB962C8B-B14F-4D97-AF65-F5344CB8AC3E}">
        <p14:creationId xmlns:p14="http://schemas.microsoft.com/office/powerpoint/2010/main" val="3977308172"/>
      </p:ext>
    </p:extLst>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1"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difference in definition</a:t>
            </a:r>
          </a:p>
        </p:txBody>
      </p:sp>
      <p:sp>
        <p:nvSpPr>
          <p:cNvPr id="68612" name="Rectangle 3"/>
          <p:cNvSpPr>
            <a:spLocks noGrp="1" noChangeArrowheads="1"/>
          </p:cNvSpPr>
          <p:nvPr>
            <p:ph idx="1"/>
          </p:nvPr>
        </p:nvSpPr>
        <p:spPr/>
        <p:txBody>
          <a:bodyPr/>
          <a:lstStyle/>
          <a:p>
            <a:pPr marL="285750" indent="-285750" eaLnBrk="1" hangingPunct="1"/>
            <a:r>
              <a:rPr lang="en-US" sz="2800" dirty="0">
                <a:ea typeface="ＭＳ Ｐゴシック" pitchFamily="-108" charset="-128"/>
                <a:cs typeface="ＭＳ Ｐゴシック" pitchFamily="-108" charset="-128"/>
              </a:rPr>
              <a:t>methods are defined </a:t>
            </a:r>
            <a:r>
              <a:rPr lang="en-US" sz="2800" b="1" i="1" dirty="0">
                <a:ea typeface="ＭＳ Ｐゴシック" pitchFamily="-108" charset="-128"/>
                <a:cs typeface="ＭＳ Ｐゴシック" pitchFamily="-108" charset="-128"/>
              </a:rPr>
              <a:t>inside </a:t>
            </a:r>
            <a:r>
              <a:rPr lang="en-US" sz="2800" dirty="0">
                <a:ea typeface="ＭＳ Ｐゴシック" pitchFamily="-108" charset="-128"/>
                <a:cs typeface="ＭＳ Ｐゴシック" pitchFamily="-108" charset="-128"/>
              </a:rPr>
              <a:t>the suite of a class</a:t>
            </a:r>
          </a:p>
          <a:p>
            <a:pPr marL="285750" indent="-285750" eaLnBrk="1" hangingPunct="1"/>
            <a:r>
              <a:rPr lang="en-US" sz="2800" dirty="0">
                <a:ea typeface="ＭＳ Ｐゴシック" pitchFamily="-108" charset="-128"/>
                <a:cs typeface="ＭＳ Ｐゴシック" pitchFamily="-108" charset="-128"/>
              </a:rPr>
              <a:t>methods always bind the first parameter in the definition to the object that called it</a:t>
            </a:r>
          </a:p>
          <a:p>
            <a:pPr marL="285750" indent="-285750" eaLnBrk="1" hangingPunct="1"/>
            <a:r>
              <a:rPr lang="en-US" sz="2800" dirty="0">
                <a:ea typeface="ＭＳ Ｐゴシック" pitchFamily="-108" charset="-128"/>
                <a:cs typeface="ＭＳ Ｐゴシック" pitchFamily="-108" charset="-128"/>
              </a:rPr>
              <a:t>This parameter can be named anything, but traditionally it is named </a:t>
            </a:r>
            <a:r>
              <a:rPr lang="en-US" sz="2800" b="1" i="1" dirty="0">
                <a:ea typeface="ＭＳ Ｐゴシック" pitchFamily="-108" charset="-128"/>
                <a:cs typeface="ＭＳ Ｐゴシック" pitchFamily="-108" charset="-128"/>
              </a:rPr>
              <a:t>self</a:t>
            </a:r>
          </a:p>
          <a:p>
            <a:pPr marL="285750" indent="-285750" eaLnBrk="1" hangingPunct="1">
              <a:buFont typeface="Wingdings" pitchFamily="-108" charset="2"/>
              <a:buNone/>
            </a:pPr>
            <a:r>
              <a:rPr lang="en-US" sz="2800" dirty="0">
                <a:solidFill>
                  <a:srgbClr val="2D2D8A"/>
                </a:solidFill>
                <a:latin typeface="Courier New" pitchFamily="-108" charset="0"/>
                <a:ea typeface="ＭＳ Ｐゴシック" pitchFamily="-108" charset="-128"/>
                <a:cs typeface="ＭＳ Ｐゴシック" pitchFamily="-108" charset="-128"/>
              </a:rPr>
              <a:t>class </a:t>
            </a:r>
            <a:r>
              <a:rPr lang="en-US" sz="2800" dirty="0" err="1">
                <a:solidFill>
                  <a:srgbClr val="2D2D8A"/>
                </a:solidFill>
                <a:latin typeface="Courier New" pitchFamily="-108" charset="0"/>
                <a:ea typeface="ＭＳ Ｐゴシック" pitchFamily="-108" charset="-128"/>
                <a:cs typeface="ＭＳ Ｐゴシック" pitchFamily="-108" charset="-128"/>
              </a:rPr>
              <a:t>MyClass</a:t>
            </a:r>
            <a:r>
              <a:rPr lang="en-US" sz="2800" dirty="0">
                <a:solidFill>
                  <a:srgbClr val="2D2D8A"/>
                </a:solidFill>
                <a:latin typeface="Courier New" pitchFamily="-108" charset="0"/>
                <a:ea typeface="ＭＳ Ｐゴシック" pitchFamily="-108" charset="-128"/>
                <a:cs typeface="ＭＳ Ｐゴシック" pitchFamily="-108" charset="-128"/>
              </a:rPr>
              <a:t>(object):</a:t>
            </a:r>
          </a:p>
          <a:p>
            <a:pPr marL="285750" indent="-285750" eaLnBrk="1" hangingPunct="1">
              <a:buFont typeface="Wingdings" pitchFamily="-108" charset="2"/>
              <a:buNone/>
            </a:pPr>
            <a:r>
              <a:rPr lang="en-US" sz="2800" dirty="0">
                <a:solidFill>
                  <a:srgbClr val="2D2D8A"/>
                </a:solidFill>
                <a:latin typeface="Courier New" pitchFamily="-108" charset="0"/>
                <a:ea typeface="ＭＳ Ｐゴシック" pitchFamily="-108" charset="-128"/>
                <a:cs typeface="ＭＳ Ｐゴシック" pitchFamily="-108" charset="-128"/>
              </a:rPr>
              <a:t>    </a:t>
            </a:r>
            <a:r>
              <a:rPr lang="en-US" sz="2800" dirty="0" err="1">
                <a:solidFill>
                  <a:srgbClr val="2D2D8A"/>
                </a:solidFill>
                <a:latin typeface="Courier New" pitchFamily="-108" charset="0"/>
                <a:ea typeface="ＭＳ Ｐゴシック" pitchFamily="-108" charset="-128"/>
                <a:cs typeface="ＭＳ Ｐゴシック" pitchFamily="-108" charset="-128"/>
              </a:rPr>
              <a:t>def</a:t>
            </a:r>
            <a:r>
              <a:rPr lang="en-US" sz="2800" dirty="0">
                <a:solidFill>
                  <a:srgbClr val="2D2D8A"/>
                </a:solidFill>
                <a:latin typeface="Courier New" pitchFamily="-108" charset="0"/>
                <a:ea typeface="ＭＳ Ｐゴシック" pitchFamily="-108" charset="-128"/>
                <a:cs typeface="ＭＳ Ｐゴシック" pitchFamily="-108" charset="-128"/>
              </a:rPr>
              <a:t> </a:t>
            </a:r>
            <a:r>
              <a:rPr lang="en-US" sz="2800" dirty="0" err="1">
                <a:solidFill>
                  <a:srgbClr val="2D2D8A"/>
                </a:solidFill>
                <a:latin typeface="Courier New" pitchFamily="-108" charset="0"/>
                <a:ea typeface="ＭＳ Ｐゴシック" pitchFamily="-108" charset="-128"/>
                <a:cs typeface="ＭＳ Ｐゴシック" pitchFamily="-108" charset="-128"/>
              </a:rPr>
              <a:t>my_method</a:t>
            </a:r>
            <a:r>
              <a:rPr lang="en-US" sz="2800" dirty="0">
                <a:solidFill>
                  <a:srgbClr val="2D2D8A"/>
                </a:solidFill>
                <a:latin typeface="Courier New" pitchFamily="-108" charset="0"/>
                <a:ea typeface="ＭＳ Ｐゴシック" pitchFamily="-108" charset="-128"/>
                <a:cs typeface="ＭＳ Ｐゴシック" pitchFamily="-108" charset="-128"/>
              </a:rPr>
              <a:t>(self,param1):</a:t>
            </a:r>
          </a:p>
          <a:p>
            <a:pPr marL="285750" indent="-285750" eaLnBrk="1" hangingPunct="1">
              <a:buFont typeface="Wingdings" pitchFamily="-108" charset="2"/>
              <a:buNone/>
            </a:pPr>
            <a:r>
              <a:rPr lang="en-US" sz="2800" dirty="0">
                <a:solidFill>
                  <a:srgbClr val="2D2D8A"/>
                </a:solidFill>
                <a:latin typeface="Courier New" pitchFamily="-108" charset="0"/>
                <a:ea typeface="ＭＳ Ｐゴシック" pitchFamily="-108" charset="-128"/>
                <a:cs typeface="ＭＳ Ｐゴシック" pitchFamily="-108" charset="-128"/>
              </a:rPr>
              <a:t>        suite</a:t>
            </a:r>
            <a:endParaRPr lang="en-US" sz="2800" dirty="0">
              <a:solidFill>
                <a:srgbClr val="2D2D8A"/>
              </a:solidFill>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786381062"/>
      </p:ext>
    </p:extLst>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2"/>
          <p:cNvSpPr>
            <a:spLocks noGrp="1" noChangeArrowheads="1"/>
          </p:cNvSpPr>
          <p:nvPr>
            <p:ph type="title"/>
          </p:nvPr>
        </p:nvSpPr>
        <p:spPr/>
        <p:txBody>
          <a:bodyPr/>
          <a:lstStyle/>
          <a:p>
            <a:r>
              <a:rPr lang="en-US"/>
              <a:t>more on self</a:t>
            </a:r>
          </a:p>
        </p:txBody>
      </p:sp>
      <p:sp>
        <p:nvSpPr>
          <p:cNvPr id="70660" name="Rectangle 3"/>
          <p:cNvSpPr>
            <a:spLocks noGrp="1" noChangeArrowheads="1"/>
          </p:cNvSpPr>
          <p:nvPr>
            <p:ph idx="1"/>
          </p:nvPr>
        </p:nvSpPr>
        <p:spPr/>
        <p:txBody>
          <a:bodyPr/>
          <a:lstStyle/>
          <a:p>
            <a:r>
              <a:rPr lang="en-US" dirty="0">
                <a:solidFill>
                  <a:srgbClr val="660066"/>
                </a:solidFill>
                <a:latin typeface="Courier New"/>
                <a:cs typeface="Courier New"/>
              </a:rPr>
              <a:t>self</a:t>
            </a:r>
            <a:r>
              <a:rPr lang="en-US" dirty="0">
                <a:latin typeface="Courier New"/>
                <a:cs typeface="Courier New"/>
              </a:rPr>
              <a:t> </a:t>
            </a:r>
            <a:r>
              <a:rPr lang="en-US" dirty="0"/>
              <a:t>is an important variable. In any method it is bound to the object that called the method</a:t>
            </a:r>
          </a:p>
          <a:p>
            <a:r>
              <a:rPr lang="en-US" dirty="0"/>
              <a:t>through </a:t>
            </a:r>
            <a:r>
              <a:rPr lang="en-US" dirty="0">
                <a:solidFill>
                  <a:srgbClr val="660066"/>
                </a:solidFill>
                <a:latin typeface="Courier New"/>
                <a:cs typeface="Courier New"/>
              </a:rPr>
              <a:t>self</a:t>
            </a:r>
            <a:r>
              <a:rPr lang="en-US" dirty="0">
                <a:latin typeface="Courier New"/>
                <a:cs typeface="Courier New"/>
              </a:rPr>
              <a:t> </a:t>
            </a:r>
            <a:r>
              <a:rPr lang="en-US" dirty="0"/>
              <a:t>we can access the instance that called the method (and all of its attributes as a result)</a:t>
            </a:r>
          </a:p>
        </p:txBody>
      </p:sp>
    </p:spTree>
    <p:extLst>
      <p:ext uri="{BB962C8B-B14F-4D97-AF65-F5344CB8AC3E}">
        <p14:creationId xmlns:p14="http://schemas.microsoft.com/office/powerpoint/2010/main" val="2129654940"/>
      </p:ext>
    </p:extLst>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le 1"/>
          <p:cNvSpPr>
            <a:spLocks noGrp="1"/>
          </p:cNvSpPr>
          <p:nvPr>
            <p:ph type="title"/>
          </p:nvPr>
        </p:nvSpPr>
        <p:spPr/>
        <p:txBody>
          <a:bodyPr/>
          <a:lstStyle/>
          <a:p>
            <a:r>
              <a:rPr lang="en-US">
                <a:ea typeface="ＭＳ Ｐゴシック" pitchFamily="-108" charset="-128"/>
                <a:cs typeface="ＭＳ Ｐゴシック" pitchFamily="-108" charset="-128"/>
              </a:rPr>
              <a:t>Binding self</a:t>
            </a:r>
          </a:p>
        </p:txBody>
      </p:sp>
      <p:pic>
        <p:nvPicPr>
          <p:cNvPr id="3" name="Content Placeholder 2"/>
          <p:cNvPicPr>
            <a:picLocks noGrp="1" noChangeAspect="1"/>
          </p:cNvPicPr>
          <p:nvPr>
            <p:ph idx="1"/>
          </p:nvPr>
        </p:nvPicPr>
        <p:blipFill>
          <a:blip r:embed="rId2"/>
          <a:stretch>
            <a:fillRect/>
          </a:stretch>
        </p:blipFill>
        <p:spPr>
          <a:xfrm>
            <a:off x="322373" y="2286000"/>
            <a:ext cx="7802034" cy="2895600"/>
          </a:xfrm>
        </p:spPr>
      </p:pic>
      <p:sp>
        <p:nvSpPr>
          <p:cNvPr id="74758" name="Rectangle 5"/>
          <p:cNvSpPr>
            <a:spLocks noChangeArrowheads="1"/>
          </p:cNvSpPr>
          <p:nvPr/>
        </p:nvSpPr>
        <p:spPr bwMode="auto">
          <a:xfrm>
            <a:off x="7543800" y="1066800"/>
            <a:ext cx="685800" cy="990600"/>
          </a:xfrm>
          <a:prstGeom prst="rect">
            <a:avLst/>
          </a:prstGeom>
          <a:noFill/>
          <a:ln w="9525">
            <a:noFill/>
            <a:round/>
            <a:headEnd/>
            <a:tailEnd/>
          </a:ln>
        </p:spPr>
        <p:txBody>
          <a:bodyPr>
            <a:prstTxWarp prst="textNoShape">
              <a:avLst/>
            </a:prstTxWarp>
          </a:bodyPr>
          <a:lstStyle/>
          <a:p>
            <a:pPr marL="342900" indent="-342900"/>
            <a:endParaRPr lang="en-US"/>
          </a:p>
        </p:txBody>
      </p:sp>
    </p:spTree>
    <p:extLst>
      <p:ext uri="{BB962C8B-B14F-4D97-AF65-F5344CB8AC3E}">
        <p14:creationId xmlns:p14="http://schemas.microsoft.com/office/powerpoint/2010/main" val="5768937"/>
      </p:ext>
    </p:extLst>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Rectangle 2"/>
          <p:cNvSpPr>
            <a:spLocks noGrp="1" noChangeArrowheads="1"/>
          </p:cNvSpPr>
          <p:nvPr>
            <p:ph type="title"/>
          </p:nvPr>
        </p:nvSpPr>
        <p:spPr/>
        <p:txBody>
          <a:bodyPr/>
          <a:lstStyle/>
          <a:p>
            <a:r>
              <a:rPr lang="en-US"/>
              <a:t>self is bound for us</a:t>
            </a:r>
          </a:p>
        </p:txBody>
      </p:sp>
      <p:sp>
        <p:nvSpPr>
          <p:cNvPr id="75780" name="Rectangle 3"/>
          <p:cNvSpPr>
            <a:spLocks noGrp="1" noChangeArrowheads="1"/>
          </p:cNvSpPr>
          <p:nvPr>
            <p:ph idx="1"/>
          </p:nvPr>
        </p:nvSpPr>
        <p:spPr>
          <a:xfrm>
            <a:off x="457200" y="1143000"/>
            <a:ext cx="8229600" cy="4525963"/>
          </a:xfrm>
        </p:spPr>
        <p:txBody>
          <a:bodyPr/>
          <a:lstStyle/>
          <a:p>
            <a:r>
              <a:rPr lang="en-US" dirty="0"/>
              <a:t>when a dot method call is made, the object that called the method is </a:t>
            </a:r>
            <a:r>
              <a:rPr lang="en-US" b="1" dirty="0"/>
              <a:t>automatically </a:t>
            </a:r>
            <a:r>
              <a:rPr lang="en-US" dirty="0"/>
              <a:t>assigned to </a:t>
            </a:r>
            <a:r>
              <a:rPr lang="en-US" dirty="0">
                <a:solidFill>
                  <a:srgbClr val="660066"/>
                </a:solidFill>
                <a:latin typeface="Courier New"/>
                <a:cs typeface="Courier New"/>
              </a:rPr>
              <a:t>self </a:t>
            </a:r>
          </a:p>
          <a:p>
            <a:r>
              <a:rPr lang="en-US" dirty="0"/>
              <a:t>we can use </a:t>
            </a:r>
            <a:r>
              <a:rPr lang="en-US" dirty="0">
                <a:solidFill>
                  <a:srgbClr val="660066"/>
                </a:solidFill>
                <a:latin typeface="Courier New"/>
                <a:cs typeface="Courier New"/>
              </a:rPr>
              <a:t>self</a:t>
            </a:r>
            <a:r>
              <a:rPr lang="en-US" dirty="0">
                <a:solidFill>
                  <a:srgbClr val="660066"/>
                </a:solidFill>
              </a:rPr>
              <a:t> </a:t>
            </a:r>
            <a:r>
              <a:rPr lang="en-US" dirty="0"/>
              <a:t>to remember, and therefore refer, to the calling object</a:t>
            </a:r>
          </a:p>
          <a:p>
            <a:r>
              <a:rPr lang="en-US" dirty="0"/>
              <a:t>to reference any part of the calling object, we must always precede it with </a:t>
            </a:r>
            <a:r>
              <a:rPr lang="en-US" dirty="0">
                <a:solidFill>
                  <a:srgbClr val="660066"/>
                </a:solidFill>
                <a:latin typeface="Courier New"/>
                <a:cs typeface="Courier New"/>
              </a:rPr>
              <a:t>self</a:t>
            </a:r>
            <a:r>
              <a:rPr lang="en-US" dirty="0"/>
              <a:t>.</a:t>
            </a:r>
          </a:p>
          <a:p>
            <a:r>
              <a:rPr lang="en-US" dirty="0"/>
              <a:t>The method can be written generically, dealing with calling objects through </a:t>
            </a:r>
            <a:r>
              <a:rPr lang="en-US" dirty="0">
                <a:solidFill>
                  <a:srgbClr val="660066"/>
                </a:solidFill>
                <a:latin typeface="Courier New"/>
                <a:cs typeface="Courier New"/>
              </a:rPr>
              <a:t>self</a:t>
            </a:r>
          </a:p>
        </p:txBody>
      </p:sp>
    </p:spTree>
    <p:extLst>
      <p:ext uri="{BB962C8B-B14F-4D97-AF65-F5344CB8AC3E}">
        <p14:creationId xmlns:p14="http://schemas.microsoft.com/office/powerpoint/2010/main" val="3583612633"/>
      </p:ext>
    </p:extLst>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Writing a class</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18409131"/>
      </p:ext>
    </p:extLst>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11.3</a:t>
            </a:r>
          </a:p>
        </p:txBody>
      </p:sp>
    </p:spTree>
    <p:extLst>
      <p:ext uri="{BB962C8B-B14F-4D97-AF65-F5344CB8AC3E}">
        <p14:creationId xmlns:p14="http://schemas.microsoft.com/office/powerpoint/2010/main" val="3643355744"/>
      </p:ext>
    </p:extLst>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0"/>
          </p:nvPr>
        </p:nvPicPr>
        <p:blipFill>
          <a:blip r:embed="rId2"/>
          <a:stretch>
            <a:fillRect/>
          </a:stretch>
        </p:blipFill>
        <p:spPr>
          <a:xfrm>
            <a:off x="368658" y="838200"/>
            <a:ext cx="8406684" cy="4800600"/>
          </a:xfrm>
        </p:spPr>
      </p:pic>
    </p:spTree>
    <p:extLst>
      <p:ext uri="{BB962C8B-B14F-4D97-AF65-F5344CB8AC3E}">
        <p14:creationId xmlns:p14="http://schemas.microsoft.com/office/powerpoint/2010/main" val="1476380077"/>
      </p:ext>
    </p:extLst>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Python Standard Methods</a:t>
            </a:r>
          </a:p>
        </p:txBody>
      </p:sp>
      <p:sp>
        <p:nvSpPr>
          <p:cNvPr id="4" name="Content Placeholder 3"/>
          <p:cNvSpPr>
            <a:spLocks noGrp="1"/>
          </p:cNvSpPr>
          <p:nvPr>
            <p:ph idx="1"/>
          </p:nvPr>
        </p:nvSpPr>
        <p:spPr/>
        <p:txBody>
          <a:bodyPr/>
          <a:lstStyle/>
          <a:p>
            <a:pPr marL="0" indent="0">
              <a:buNone/>
            </a:pPr>
            <a:r>
              <a:rPr lang="en-US" dirty="0"/>
              <a:t>Python provides a number of standard methods which, if the class designer provides, can be used in a normal "</a:t>
            </a:r>
            <a:r>
              <a:rPr lang="en-US" dirty="0" err="1"/>
              <a:t>Pythony</a:t>
            </a:r>
            <a:r>
              <a:rPr lang="en-US" dirty="0"/>
              <a:t>" way</a:t>
            </a:r>
          </a:p>
          <a:p>
            <a:r>
              <a:rPr lang="en-US" dirty="0"/>
              <a:t>many of these have the double underlines in front and in back of their name</a:t>
            </a:r>
          </a:p>
          <a:p>
            <a:r>
              <a:rPr lang="en-US" dirty="0"/>
              <a:t>by using these methods, we "fit in" to the normal Python flow</a:t>
            </a:r>
          </a:p>
        </p:txBody>
      </p:sp>
    </p:spTree>
    <p:extLst>
      <p:ext uri="{BB962C8B-B14F-4D97-AF65-F5344CB8AC3E}">
        <p14:creationId xmlns:p14="http://schemas.microsoft.com/office/powerpoint/2010/main" val="281612244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pPr eaLnBrk="1" hangingPunct="1"/>
            <a:r>
              <a:rPr lang="en-US" sz="4000">
                <a:ea typeface="ＭＳ Ｐゴシック" pitchFamily="-109" charset="-128"/>
                <a:cs typeface="ＭＳ Ｐゴシック" pitchFamily="-109" charset="-128"/>
              </a:rPr>
              <a:t>Knuth, Literate Programming (84)</a:t>
            </a:r>
          </a:p>
        </p:txBody>
      </p:sp>
      <p:sp>
        <p:nvSpPr>
          <p:cNvPr id="66563" name="Rectangle 3"/>
          <p:cNvSpPr>
            <a:spLocks noGrp="1" noChangeArrowheads="1"/>
          </p:cNvSpPr>
          <p:nvPr>
            <p:ph idx="1"/>
          </p:nvPr>
        </p:nvSpPr>
        <p:spPr>
          <a:xfrm>
            <a:off x="457200" y="1295400"/>
            <a:ext cx="8229600" cy="4830763"/>
          </a:xfrm>
        </p:spPr>
        <p:txBody>
          <a:bodyPr/>
          <a:lstStyle/>
          <a:p>
            <a:pPr marL="0" indent="0">
              <a:buNone/>
            </a:pPr>
            <a:r>
              <a:rPr lang="en-US" sz="2800" dirty="0"/>
              <a:t>The practitioner of </a:t>
            </a:r>
            <a:r>
              <a:rPr lang="is-IS" sz="2800" dirty="0"/>
              <a:t>… </a:t>
            </a:r>
            <a:r>
              <a:rPr lang="en-US" sz="2800" dirty="0"/>
              <a:t>programming can be regarded as an essayist, whose main concern is with exposition and excellence of style. Such an author, with thesaurus in hand, chooses the names of variables carefully and explains what each variable means. He or she strives for a program that is comprehensible because its concepts have been introduced in an order that is best for human understanding, using a mixture of formal and informal methods that reinforce each other.</a:t>
            </a:r>
            <a:endParaRPr lang="en-US" sz="2800" dirty="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859005088"/>
      </p:ext>
    </p:extLst>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3" name="Rectangle 2"/>
          <p:cNvSpPr>
            <a:spLocks noGrp="1" noChangeArrowheads="1"/>
          </p:cNvSpPr>
          <p:nvPr>
            <p:ph type="title"/>
          </p:nvPr>
        </p:nvSpPr>
        <p:spPr/>
        <p:txBody>
          <a:bodyPr/>
          <a:lstStyle/>
          <a:p>
            <a:r>
              <a:rPr lang="en-US" dirty="0"/>
              <a:t>Standard Method: Constructor</a:t>
            </a:r>
          </a:p>
        </p:txBody>
      </p:sp>
      <p:sp>
        <p:nvSpPr>
          <p:cNvPr id="81924" name="Rectangle 3"/>
          <p:cNvSpPr>
            <a:spLocks noGrp="1" noChangeArrowheads="1"/>
          </p:cNvSpPr>
          <p:nvPr>
            <p:ph idx="1"/>
          </p:nvPr>
        </p:nvSpPr>
        <p:spPr/>
        <p:txBody>
          <a:bodyPr/>
          <a:lstStyle/>
          <a:p>
            <a:r>
              <a:rPr lang="en-US" dirty="0"/>
              <a:t>Constructor is called when an instance is made, and provides the class designer the opportunity to set up the instance with variables, by assignment</a:t>
            </a:r>
          </a:p>
        </p:txBody>
      </p:sp>
    </p:spTree>
    <p:extLst>
      <p:ext uri="{BB962C8B-B14F-4D97-AF65-F5344CB8AC3E}">
        <p14:creationId xmlns:p14="http://schemas.microsoft.com/office/powerpoint/2010/main" val="3671245189"/>
      </p:ext>
    </p:extLst>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3"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calling a constructor</a:t>
            </a:r>
          </a:p>
        </p:txBody>
      </p:sp>
      <p:sp>
        <p:nvSpPr>
          <p:cNvPr id="87044" name="Rectangle 3"/>
          <p:cNvSpPr>
            <a:spLocks noGrp="1" noChangeArrowheads="1"/>
          </p:cNvSpPr>
          <p:nvPr>
            <p:ph idx="1"/>
          </p:nvPr>
        </p:nvSpPr>
        <p:spPr/>
        <p:txBody>
          <a:bodyPr/>
          <a:lstStyle/>
          <a:p>
            <a:pPr marL="0" indent="0" eaLnBrk="1" hangingPunct="1">
              <a:buNone/>
            </a:pPr>
            <a:r>
              <a:rPr lang="en-US" dirty="0">
                <a:ea typeface="ＭＳ Ｐゴシック" pitchFamily="-108" charset="-128"/>
                <a:cs typeface="ＭＳ Ｐゴシック" pitchFamily="-108" charset="-128"/>
              </a:rPr>
              <a:t>As mentioned, a constructor is called by using the name of the class as a function call (by adding () after the class name)</a:t>
            </a:r>
          </a:p>
          <a:p>
            <a:pPr eaLnBrk="1" hangingPunct="1">
              <a:buFont typeface="Wingdings" pitchFamily="-108" charset="2"/>
              <a:buNone/>
            </a:pPr>
            <a:endParaRPr lang="en-US" dirty="0">
              <a:ea typeface="ＭＳ Ｐゴシック" pitchFamily="-108" charset="-128"/>
              <a:cs typeface="ＭＳ Ｐゴシック" pitchFamily="-108" charset="-128"/>
            </a:endParaRPr>
          </a:p>
          <a:p>
            <a:pPr eaLnBrk="1" hangingPunct="1">
              <a:buFont typeface="Wingdings" pitchFamily="-108" charset="2"/>
              <a:buNone/>
            </a:pPr>
            <a:r>
              <a:rPr lang="en-US" dirty="0" err="1">
                <a:solidFill>
                  <a:schemeClr val="accent6"/>
                </a:solidFill>
                <a:latin typeface="Courier New"/>
                <a:ea typeface="ＭＳ Ｐゴシック" pitchFamily="-108" charset="-128"/>
                <a:cs typeface="Courier New"/>
              </a:rPr>
              <a:t>student_inst</a:t>
            </a:r>
            <a:r>
              <a:rPr lang="en-US" dirty="0">
                <a:solidFill>
                  <a:schemeClr val="accent6"/>
                </a:solidFill>
                <a:latin typeface="Courier New"/>
                <a:ea typeface="ＭＳ Ｐゴシック" pitchFamily="-108" charset="-128"/>
                <a:cs typeface="Courier New"/>
              </a:rPr>
              <a:t> = Student()</a:t>
            </a:r>
          </a:p>
          <a:p>
            <a:pPr eaLnBrk="1" hangingPunct="1">
              <a:buFont typeface="Wingdings" pitchFamily="-108" charset="2"/>
              <a:buNone/>
            </a:pPr>
            <a:endParaRPr lang="en-US" dirty="0">
              <a:ea typeface="ＭＳ Ｐゴシック" pitchFamily="-108" charset="-128"/>
              <a:cs typeface="ＭＳ Ｐゴシック" pitchFamily="-108" charset="-128"/>
            </a:endParaRPr>
          </a:p>
          <a:p>
            <a:pPr eaLnBrk="1" hangingPunct="1"/>
            <a:r>
              <a:rPr lang="en-US" dirty="0">
                <a:ea typeface="ＭＳ Ｐゴシック" pitchFamily="-108" charset="-128"/>
                <a:cs typeface="ＭＳ Ｐゴシック" pitchFamily="-108" charset="-128"/>
              </a:rPr>
              <a:t>creates a new instance using the constructor from class </a:t>
            </a:r>
            <a:r>
              <a:rPr lang="en-US" dirty="0">
                <a:latin typeface="Courier New"/>
                <a:ea typeface="ＭＳ Ｐゴシック" pitchFamily="-108" charset="-128"/>
                <a:cs typeface="Courier New"/>
              </a:rPr>
              <a:t>Student</a:t>
            </a:r>
          </a:p>
          <a:p>
            <a:pPr eaLnBrk="1" hangingPunct="1">
              <a:buFont typeface="Wingdings" pitchFamily="-108" charset="2"/>
              <a:buNone/>
            </a:pPr>
            <a:endParaRPr lang="en-US" dirty="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587926809"/>
      </p:ext>
    </p:extLst>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5" name="Rectangle 2"/>
          <p:cNvSpPr>
            <a:spLocks noGrp="1" noChangeArrowheads="1"/>
          </p:cNvSpPr>
          <p:nvPr>
            <p:ph type="title"/>
          </p:nvPr>
        </p:nvSpPr>
        <p:spPr/>
        <p:txBody>
          <a:bodyPr/>
          <a:lstStyle/>
          <a:p>
            <a:r>
              <a:rPr lang="en-US" dirty="0"/>
              <a:t>defining the constructor</a:t>
            </a:r>
          </a:p>
        </p:txBody>
      </p:sp>
      <p:sp>
        <p:nvSpPr>
          <p:cNvPr id="84996" name="Rectangle 3"/>
          <p:cNvSpPr>
            <a:spLocks noGrp="1" noChangeArrowheads="1"/>
          </p:cNvSpPr>
          <p:nvPr>
            <p:ph idx="1"/>
          </p:nvPr>
        </p:nvSpPr>
        <p:spPr/>
        <p:txBody>
          <a:bodyPr/>
          <a:lstStyle/>
          <a:p>
            <a:r>
              <a:rPr lang="en-US" dirty="0"/>
              <a:t>one of the special method names in a class is the constructor name, </a:t>
            </a:r>
            <a:r>
              <a:rPr lang="en-US" dirty="0">
                <a:latin typeface="Monaco"/>
                <a:cs typeface="Monaco"/>
              </a:rPr>
              <a:t>__init__</a:t>
            </a:r>
          </a:p>
          <a:p>
            <a:r>
              <a:rPr lang="en-US" dirty="0"/>
              <a:t>by assigning values in the constructor, every instance will start out with the same variables</a:t>
            </a:r>
          </a:p>
          <a:p>
            <a:r>
              <a:rPr lang="en-US" dirty="0"/>
              <a:t>you can also pass arguments to a constructor through its init method</a:t>
            </a:r>
          </a:p>
        </p:txBody>
      </p:sp>
    </p:spTree>
    <p:extLst>
      <p:ext uri="{BB962C8B-B14F-4D97-AF65-F5344CB8AC3E}">
        <p14:creationId xmlns:p14="http://schemas.microsoft.com/office/powerpoint/2010/main" val="1274949261"/>
      </p:ext>
    </p:extLst>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Student constructor</a:t>
            </a:r>
          </a:p>
        </p:txBody>
      </p:sp>
      <p:sp>
        <p:nvSpPr>
          <p:cNvPr id="3" name="Content Placeholder 2"/>
          <p:cNvSpPr>
            <a:spLocks noGrp="1"/>
          </p:cNvSpPr>
          <p:nvPr>
            <p:ph idx="1"/>
          </p:nvPr>
        </p:nvSpPr>
        <p:spPr/>
        <p:txBody>
          <a:bodyPr/>
          <a:lstStyle/>
          <a:p>
            <a:pPr>
              <a:buNone/>
            </a:pPr>
            <a:r>
              <a:rPr lang="en-US" sz="2400" dirty="0">
                <a:solidFill>
                  <a:srgbClr val="2D2D8A"/>
                </a:solidFill>
                <a:latin typeface="Monaco"/>
                <a:cs typeface="Monaco"/>
              </a:rPr>
              <a:t> def __</a:t>
            </a:r>
            <a:r>
              <a:rPr lang="en-US" sz="2400" dirty="0" err="1">
                <a:solidFill>
                  <a:srgbClr val="2D2D8A"/>
                </a:solidFill>
                <a:latin typeface="Monaco"/>
                <a:cs typeface="Monaco"/>
              </a:rPr>
              <a:t>init</a:t>
            </a:r>
            <a:r>
              <a:rPr lang="en-US" sz="2400" dirty="0">
                <a:solidFill>
                  <a:srgbClr val="2D2D8A"/>
                </a:solidFill>
                <a:latin typeface="Monaco"/>
                <a:cs typeface="Monaco"/>
              </a:rPr>
              <a:t>__(</a:t>
            </a:r>
            <a:r>
              <a:rPr lang="en-US" sz="2400" dirty="0" err="1">
                <a:solidFill>
                  <a:srgbClr val="2D2D8A"/>
                </a:solidFill>
                <a:latin typeface="Monaco"/>
                <a:cs typeface="Monaco"/>
              </a:rPr>
              <a:t>self,first</a:t>
            </a:r>
            <a:r>
              <a:rPr lang="en-US" sz="2400" dirty="0">
                <a:solidFill>
                  <a:srgbClr val="2D2D8A"/>
                </a:solidFill>
                <a:latin typeface="Monaco"/>
                <a:cs typeface="Monaco"/>
              </a:rPr>
              <a:t>=</a:t>
            </a:r>
            <a:r>
              <a:rPr lang="fr-FR" sz="2400" dirty="0">
                <a:solidFill>
                  <a:srgbClr val="2D2D8A"/>
                </a:solidFill>
                <a:latin typeface="Monaco"/>
                <a:cs typeface="Monaco"/>
              </a:rPr>
              <a:t>''</a:t>
            </a:r>
            <a:r>
              <a:rPr lang="en-US" sz="2400" dirty="0">
                <a:solidFill>
                  <a:srgbClr val="2D2D8A"/>
                </a:solidFill>
                <a:latin typeface="Monaco"/>
                <a:cs typeface="Monaco"/>
              </a:rPr>
              <a:t>, last=</a:t>
            </a:r>
            <a:r>
              <a:rPr lang="fr-FR" sz="2400" dirty="0">
                <a:solidFill>
                  <a:srgbClr val="2D2D8A"/>
                </a:solidFill>
                <a:latin typeface="Monaco"/>
                <a:cs typeface="Monaco"/>
              </a:rPr>
              <a:t>''</a:t>
            </a:r>
            <a:r>
              <a:rPr lang="en-US" sz="2400" dirty="0">
                <a:solidFill>
                  <a:srgbClr val="2D2D8A"/>
                </a:solidFill>
                <a:latin typeface="Monaco"/>
                <a:cs typeface="Monaco"/>
              </a:rPr>
              <a:t>, id=0):</a:t>
            </a:r>
          </a:p>
          <a:p>
            <a:pPr>
              <a:buNone/>
            </a:pPr>
            <a:r>
              <a:rPr lang="en-US" sz="2400" dirty="0">
                <a:solidFill>
                  <a:srgbClr val="2D2D8A"/>
                </a:solidFill>
                <a:latin typeface="Monaco"/>
                <a:cs typeface="Monaco"/>
              </a:rPr>
              <a:t>        </a:t>
            </a:r>
            <a:r>
              <a:rPr lang="en-US" sz="2400" dirty="0" err="1">
                <a:solidFill>
                  <a:srgbClr val="2D2D8A"/>
                </a:solidFill>
                <a:latin typeface="Monaco"/>
                <a:cs typeface="Monaco"/>
              </a:rPr>
              <a:t>self.first_name_str</a:t>
            </a:r>
            <a:r>
              <a:rPr lang="en-US" sz="2400" dirty="0">
                <a:solidFill>
                  <a:srgbClr val="2D2D8A"/>
                </a:solidFill>
                <a:latin typeface="Monaco"/>
                <a:cs typeface="Monaco"/>
              </a:rPr>
              <a:t> = first</a:t>
            </a:r>
          </a:p>
          <a:p>
            <a:pPr>
              <a:buNone/>
            </a:pPr>
            <a:r>
              <a:rPr lang="en-US" sz="2400" dirty="0">
                <a:solidFill>
                  <a:srgbClr val="2D2D8A"/>
                </a:solidFill>
                <a:latin typeface="Monaco"/>
                <a:cs typeface="Monaco"/>
              </a:rPr>
              <a:t>        </a:t>
            </a:r>
            <a:r>
              <a:rPr lang="en-US" sz="2400" dirty="0" err="1">
                <a:solidFill>
                  <a:srgbClr val="2D2D8A"/>
                </a:solidFill>
                <a:latin typeface="Monaco"/>
                <a:cs typeface="Monaco"/>
              </a:rPr>
              <a:t>self.last_name_str</a:t>
            </a:r>
            <a:r>
              <a:rPr lang="en-US" sz="2400" dirty="0">
                <a:solidFill>
                  <a:srgbClr val="2D2D8A"/>
                </a:solidFill>
                <a:latin typeface="Monaco"/>
                <a:cs typeface="Monaco"/>
              </a:rPr>
              <a:t> = last</a:t>
            </a:r>
          </a:p>
          <a:p>
            <a:pPr>
              <a:buNone/>
            </a:pPr>
            <a:r>
              <a:rPr lang="en-US" sz="2400" dirty="0">
                <a:solidFill>
                  <a:srgbClr val="2D2D8A"/>
                </a:solidFill>
                <a:latin typeface="Monaco"/>
                <a:cs typeface="Monaco"/>
              </a:rPr>
              <a:t>        </a:t>
            </a:r>
            <a:r>
              <a:rPr lang="en-US" sz="2400" dirty="0" err="1">
                <a:solidFill>
                  <a:srgbClr val="2D2D8A"/>
                </a:solidFill>
                <a:latin typeface="Monaco"/>
                <a:cs typeface="Monaco"/>
              </a:rPr>
              <a:t>self.id_int</a:t>
            </a:r>
            <a:r>
              <a:rPr lang="en-US" sz="2400" dirty="0">
                <a:solidFill>
                  <a:srgbClr val="2D2D8A"/>
                </a:solidFill>
                <a:latin typeface="Monaco"/>
                <a:cs typeface="Monaco"/>
              </a:rPr>
              <a:t> = id </a:t>
            </a:r>
          </a:p>
          <a:p>
            <a:pPr>
              <a:buNone/>
            </a:pPr>
            <a:endParaRPr lang="en-US" sz="2400" dirty="0">
              <a:solidFill>
                <a:srgbClr val="2D2D8A"/>
              </a:solidFill>
              <a:latin typeface="Courier New"/>
              <a:cs typeface="Courier New"/>
            </a:endParaRPr>
          </a:p>
          <a:p>
            <a:r>
              <a:rPr lang="en-US" sz="2400" dirty="0">
                <a:solidFill>
                  <a:srgbClr val="660066"/>
                </a:solidFill>
                <a:latin typeface="Monaco"/>
                <a:cs typeface="Monaco"/>
              </a:rPr>
              <a:t>self</a:t>
            </a:r>
            <a:r>
              <a:rPr lang="en-US" sz="2400" dirty="0">
                <a:solidFill>
                  <a:srgbClr val="660066"/>
                </a:solidFill>
                <a:latin typeface="+mj-lt"/>
                <a:cs typeface="Courier New"/>
              </a:rPr>
              <a:t> </a:t>
            </a:r>
            <a:r>
              <a:rPr lang="en-US" sz="2400" dirty="0">
                <a:solidFill>
                  <a:srgbClr val="000000"/>
                </a:solidFill>
                <a:latin typeface="+mj-lt"/>
                <a:cs typeface="Courier New"/>
              </a:rPr>
              <a:t>is bound to the default instance as it is being made</a:t>
            </a:r>
          </a:p>
          <a:p>
            <a:r>
              <a:rPr lang="en-US" sz="2400" dirty="0">
                <a:solidFill>
                  <a:srgbClr val="000000"/>
                </a:solidFill>
                <a:latin typeface="+mj-lt"/>
                <a:cs typeface="Courier New"/>
              </a:rPr>
              <a:t>If we want to add an attribute to that instance, we modify the attribute associated with self.</a:t>
            </a:r>
            <a:r>
              <a:rPr lang="en-US" sz="2400" dirty="0">
                <a:solidFill>
                  <a:srgbClr val="000000"/>
                </a:solidFill>
                <a:latin typeface="Courier New"/>
                <a:cs typeface="Courier New"/>
              </a:rPr>
              <a:t>   </a:t>
            </a:r>
            <a:endParaRPr lang="en-US" sz="2400" dirty="0">
              <a:solidFill>
                <a:srgbClr val="000000"/>
              </a:solidFill>
            </a:endParaRPr>
          </a:p>
        </p:txBody>
      </p:sp>
    </p:spTree>
    <p:extLst>
      <p:ext uri="{BB962C8B-B14F-4D97-AF65-F5344CB8AC3E}">
        <p14:creationId xmlns:p14="http://schemas.microsoft.com/office/powerpoint/2010/main" val="4187348342"/>
      </p:ext>
    </p:extLst>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example</a:t>
            </a:r>
          </a:p>
        </p:txBody>
      </p:sp>
      <p:sp>
        <p:nvSpPr>
          <p:cNvPr id="8" name="Content Placeholder 7"/>
          <p:cNvSpPr>
            <a:spLocks noGrp="1"/>
          </p:cNvSpPr>
          <p:nvPr>
            <p:ph idx="1"/>
          </p:nvPr>
        </p:nvSpPr>
        <p:spPr/>
        <p:txBody>
          <a:bodyPr/>
          <a:lstStyle/>
          <a:p>
            <a:pPr marL="0" indent="0">
              <a:buNone/>
            </a:pPr>
            <a:r>
              <a:rPr lang="en-US" sz="2400" dirty="0">
                <a:latin typeface="Courier New"/>
                <a:cs typeface="Courier New"/>
              </a:rPr>
              <a:t>s1 = Student</a:t>
            </a:r>
          </a:p>
          <a:p>
            <a:pPr marL="0" indent="0">
              <a:buNone/>
            </a:pPr>
            <a:r>
              <a:rPr lang="en-US" sz="2400" dirty="0">
                <a:latin typeface="Courier New"/>
                <a:cs typeface="Courier New"/>
              </a:rPr>
              <a:t>print(s1.last_name_str)</a:t>
            </a:r>
          </a:p>
          <a:p>
            <a:pPr marL="0" indent="0">
              <a:buNone/>
            </a:pPr>
            <a:endParaRPr lang="en-US" sz="2400" dirty="0">
              <a:latin typeface="Courier New"/>
              <a:cs typeface="Courier New"/>
            </a:endParaRPr>
          </a:p>
          <a:p>
            <a:pPr marL="0" indent="0">
              <a:buNone/>
            </a:pPr>
            <a:r>
              <a:rPr lang="en-US" sz="2400" dirty="0">
                <a:latin typeface="Courier New"/>
                <a:cs typeface="Courier New"/>
              </a:rPr>
              <a:t>s2 = Student(last='Python', first='Monty')</a:t>
            </a:r>
          </a:p>
          <a:p>
            <a:pPr marL="0" indent="0">
              <a:buNone/>
            </a:pPr>
            <a:r>
              <a:rPr lang="en-US" sz="2400" dirty="0">
                <a:latin typeface="Courier New"/>
                <a:cs typeface="Courier New"/>
              </a:rPr>
              <a:t>print(s1.last_name_str)</a:t>
            </a:r>
          </a:p>
          <a:p>
            <a:pPr marL="0" indent="0">
              <a:buNone/>
            </a:pPr>
            <a:endParaRPr lang="en-US" sz="2400" dirty="0">
              <a:latin typeface="Courier New"/>
              <a:cs typeface="Courier New"/>
            </a:endParaRPr>
          </a:p>
          <a:p>
            <a:pPr marL="0" indent="0">
              <a:buNone/>
            </a:pPr>
            <a:r>
              <a:rPr lang="en-US" sz="2400" dirty="0">
                <a:latin typeface="Courier New"/>
                <a:cs typeface="Courier New"/>
              </a:rPr>
              <a:t>Python</a:t>
            </a:r>
          </a:p>
          <a:p>
            <a:pPr marL="0" indent="0">
              <a:buNone/>
            </a:pPr>
            <a:endParaRPr lang="en-US" dirty="0"/>
          </a:p>
        </p:txBody>
      </p:sp>
    </p:spTree>
    <p:extLst>
      <p:ext uri="{BB962C8B-B14F-4D97-AF65-F5344CB8AC3E}">
        <p14:creationId xmlns:p14="http://schemas.microsoft.com/office/powerpoint/2010/main" val="1063500168"/>
      </p:ext>
    </p:extLst>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1066800" y="678521"/>
            <a:ext cx="6781800" cy="4953001"/>
          </a:xfrm>
        </p:spPr>
      </p:pic>
    </p:spTree>
    <p:extLst>
      <p:ext uri="{BB962C8B-B14F-4D97-AF65-F5344CB8AC3E}">
        <p14:creationId xmlns:p14="http://schemas.microsoft.com/office/powerpoint/2010/main" val="1971168825"/>
      </p:ext>
    </p:extLst>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3" name="Rectangle 2"/>
          <p:cNvSpPr>
            <a:spLocks noGrp="1" noChangeArrowheads="1"/>
          </p:cNvSpPr>
          <p:nvPr>
            <p:ph type="title"/>
          </p:nvPr>
        </p:nvSpPr>
        <p:spPr/>
        <p:txBody>
          <a:bodyPr/>
          <a:lstStyle/>
          <a:p>
            <a:r>
              <a:rPr lang="en-US"/>
              <a:t>default constructor</a:t>
            </a:r>
          </a:p>
        </p:txBody>
      </p:sp>
      <p:sp>
        <p:nvSpPr>
          <p:cNvPr id="92164" name="Rectangle 3"/>
          <p:cNvSpPr>
            <a:spLocks noGrp="1" noChangeArrowheads="1"/>
          </p:cNvSpPr>
          <p:nvPr>
            <p:ph idx="1"/>
          </p:nvPr>
        </p:nvSpPr>
        <p:spPr/>
        <p:txBody>
          <a:bodyPr/>
          <a:lstStyle/>
          <a:p>
            <a:r>
              <a:rPr lang="en-US" dirty="0"/>
              <a:t>if you don</a:t>
            </a:r>
            <a:r>
              <a:rPr lang="fr-FR" dirty="0"/>
              <a:t>'</a:t>
            </a:r>
            <a:r>
              <a:rPr lang="en-US" dirty="0"/>
              <a:t>t provide a constructor, then only the default constructor is provided</a:t>
            </a:r>
          </a:p>
          <a:p>
            <a:r>
              <a:rPr lang="en-US" dirty="0"/>
              <a:t>the default constructor does system stuff to create the instance, nothing more</a:t>
            </a:r>
          </a:p>
          <a:p>
            <a:r>
              <a:rPr lang="en-US" dirty="0"/>
              <a:t>you cannot pass arguments to the default constructor.</a:t>
            </a:r>
          </a:p>
        </p:txBody>
      </p:sp>
    </p:spTree>
    <p:extLst>
      <p:ext uri="{BB962C8B-B14F-4D97-AF65-F5344CB8AC3E}">
        <p14:creationId xmlns:p14="http://schemas.microsoft.com/office/powerpoint/2010/main" val="234522774"/>
      </p:ext>
    </p:extLst>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600" dirty="0"/>
              <a:t>Every class should have </a:t>
            </a:r>
            <a:r>
              <a:rPr lang="en-US" sz="3600" dirty="0">
                <a:latin typeface="Monaco"/>
                <a:cs typeface="Monaco"/>
              </a:rPr>
              <a:t>__init__</a:t>
            </a:r>
          </a:p>
        </p:txBody>
      </p:sp>
      <p:sp>
        <p:nvSpPr>
          <p:cNvPr id="7" name="Content Placeholder 6"/>
          <p:cNvSpPr>
            <a:spLocks noGrp="1"/>
          </p:cNvSpPr>
          <p:nvPr>
            <p:ph idx="1"/>
          </p:nvPr>
        </p:nvSpPr>
        <p:spPr/>
        <p:txBody>
          <a:bodyPr/>
          <a:lstStyle/>
          <a:p>
            <a:r>
              <a:rPr lang="en-US" dirty="0"/>
              <a:t>By providing the constructor, we ensure that every instance, at least at the point of construction, is created with the same contents</a:t>
            </a:r>
          </a:p>
          <a:p>
            <a:r>
              <a:rPr lang="en-US" dirty="0"/>
              <a:t>This gives us some control over each instance.</a:t>
            </a:r>
          </a:p>
        </p:txBody>
      </p:sp>
    </p:spTree>
    <p:extLst>
      <p:ext uri="{BB962C8B-B14F-4D97-AF65-F5344CB8AC3E}">
        <p14:creationId xmlns:p14="http://schemas.microsoft.com/office/powerpoint/2010/main" val="651925255"/>
      </p:ext>
    </p:extLst>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latin typeface="Monaco"/>
                <a:cs typeface="Monaco"/>
              </a:rPr>
              <a:t>__</a:t>
            </a:r>
            <a:r>
              <a:rPr lang="en-US" dirty="0" err="1">
                <a:latin typeface="Monaco"/>
                <a:cs typeface="Monaco"/>
              </a:rPr>
              <a:t>str</a:t>
            </a:r>
            <a:r>
              <a:rPr lang="en-US" dirty="0">
                <a:latin typeface="Monaco"/>
                <a:cs typeface="Monaco"/>
              </a:rPr>
              <a:t>__</a:t>
            </a:r>
            <a:r>
              <a:rPr lang="en-US" dirty="0"/>
              <a:t>, printing</a:t>
            </a:r>
          </a:p>
        </p:txBody>
      </p:sp>
      <p:sp>
        <p:nvSpPr>
          <p:cNvPr id="7" name="Content Placeholder 6"/>
          <p:cNvSpPr>
            <a:spLocks noGrp="1"/>
          </p:cNvSpPr>
          <p:nvPr>
            <p:ph idx="1"/>
          </p:nvPr>
        </p:nvSpPr>
        <p:spPr>
          <a:xfrm>
            <a:off x="0" y="1600200"/>
            <a:ext cx="9144000" cy="4525963"/>
          </a:xfrm>
        </p:spPr>
        <p:txBody>
          <a:bodyPr/>
          <a:lstStyle/>
          <a:p>
            <a:pPr>
              <a:buNone/>
            </a:pPr>
            <a:endParaRPr lang="en-US" sz="2000" dirty="0">
              <a:solidFill>
                <a:schemeClr val="accent6"/>
              </a:solidFill>
              <a:latin typeface="Courier New"/>
              <a:cs typeface="Courier New"/>
            </a:endParaRPr>
          </a:p>
          <a:p>
            <a:pPr>
              <a:buNone/>
            </a:pPr>
            <a:endParaRPr lang="en-US" sz="2000" dirty="0">
              <a:solidFill>
                <a:schemeClr val="accent6"/>
              </a:solidFill>
              <a:latin typeface="Courier New"/>
              <a:cs typeface="Courier New"/>
            </a:endParaRPr>
          </a:p>
          <a:p>
            <a:pPr>
              <a:buNone/>
            </a:pPr>
            <a:endParaRPr lang="en-US" sz="2000" dirty="0">
              <a:solidFill>
                <a:schemeClr val="accent6"/>
              </a:solidFill>
              <a:latin typeface="Courier New"/>
              <a:cs typeface="Courier New"/>
            </a:endParaRPr>
          </a:p>
          <a:p>
            <a:pPr>
              <a:buNone/>
            </a:pPr>
            <a:endParaRPr lang="en-US" sz="2000" dirty="0">
              <a:solidFill>
                <a:schemeClr val="accent6"/>
              </a:solidFill>
              <a:latin typeface="Courier New"/>
              <a:cs typeface="Courier New"/>
            </a:endParaRPr>
          </a:p>
          <a:p>
            <a:r>
              <a:rPr lang="en-US" sz="2400" dirty="0">
                <a:latin typeface="+mj-lt"/>
                <a:cs typeface="Courier New"/>
              </a:rPr>
              <a:t>When </a:t>
            </a:r>
            <a:r>
              <a:rPr lang="en-US" sz="2400" dirty="0">
                <a:solidFill>
                  <a:srgbClr val="660066"/>
                </a:solidFill>
                <a:latin typeface="Courier New"/>
                <a:cs typeface="Courier New"/>
              </a:rPr>
              <a:t>print(</a:t>
            </a:r>
            <a:r>
              <a:rPr lang="en-US" sz="2400" dirty="0" err="1">
                <a:solidFill>
                  <a:srgbClr val="660066"/>
                </a:solidFill>
                <a:latin typeface="Courier New"/>
                <a:cs typeface="Courier New"/>
              </a:rPr>
              <a:t>my_inst</a:t>
            </a:r>
            <a:r>
              <a:rPr lang="en-US" sz="2400" dirty="0">
                <a:solidFill>
                  <a:srgbClr val="660066"/>
                </a:solidFill>
                <a:latin typeface="Courier New"/>
                <a:cs typeface="Courier New"/>
              </a:rPr>
              <a:t>)</a:t>
            </a:r>
            <a:r>
              <a:rPr lang="en-US" sz="2400" dirty="0">
                <a:cs typeface="Courier New"/>
              </a:rPr>
              <a:t>called, it </a:t>
            </a:r>
            <a:r>
              <a:rPr lang="en-US" sz="2400" dirty="0">
                <a:latin typeface="+mj-lt"/>
                <a:cs typeface="Courier New"/>
              </a:rPr>
              <a:t>is assumed, by Python, to be a call to “convert the instance to a string”, which is the </a:t>
            </a:r>
            <a:r>
              <a:rPr lang="en-US" sz="2400" dirty="0">
                <a:latin typeface="Monaco"/>
                <a:cs typeface="Monaco"/>
              </a:rPr>
              <a:t>__</a:t>
            </a:r>
            <a:r>
              <a:rPr lang="en-US" sz="2400" dirty="0" err="1">
                <a:latin typeface="Monaco"/>
                <a:cs typeface="Monaco"/>
              </a:rPr>
              <a:t>str</a:t>
            </a:r>
            <a:r>
              <a:rPr lang="en-US" sz="2400" dirty="0">
                <a:latin typeface="Monaco"/>
                <a:cs typeface="Monaco"/>
              </a:rPr>
              <a:t>__</a:t>
            </a:r>
            <a:r>
              <a:rPr lang="en-US" sz="2400" dirty="0">
                <a:latin typeface="+mj-lt"/>
                <a:cs typeface="Courier New"/>
              </a:rPr>
              <a:t> method</a:t>
            </a:r>
          </a:p>
          <a:p>
            <a:r>
              <a:rPr lang="en-US" sz="2400" dirty="0">
                <a:latin typeface="+mj-lt"/>
                <a:cs typeface="Courier New"/>
              </a:rPr>
              <a:t>In the method, </a:t>
            </a:r>
            <a:r>
              <a:rPr lang="en-US" sz="2400" dirty="0" err="1">
                <a:solidFill>
                  <a:srgbClr val="660066"/>
                </a:solidFill>
                <a:latin typeface="Courier New"/>
                <a:cs typeface="Courier New"/>
              </a:rPr>
              <a:t>my_inst</a:t>
            </a:r>
            <a:r>
              <a:rPr lang="en-US" sz="2400" dirty="0">
                <a:latin typeface="Monaco"/>
                <a:cs typeface="Monaco"/>
              </a:rPr>
              <a:t> </a:t>
            </a:r>
            <a:r>
              <a:rPr lang="en-US" sz="2400" dirty="0">
                <a:latin typeface="+mj-lt"/>
                <a:cs typeface="Courier New"/>
              </a:rPr>
              <a:t>is bound to </a:t>
            </a:r>
            <a:r>
              <a:rPr lang="en-US" sz="2400" dirty="0">
                <a:solidFill>
                  <a:srgbClr val="660066"/>
                </a:solidFill>
                <a:latin typeface="Courier New"/>
                <a:cs typeface="Courier New"/>
              </a:rPr>
              <a:t>self</a:t>
            </a:r>
            <a:r>
              <a:rPr lang="en-US" sz="2400" dirty="0">
                <a:latin typeface="+mj-lt"/>
                <a:cs typeface="Courier New"/>
              </a:rPr>
              <a:t>, and printing then occurs using that instance.</a:t>
            </a:r>
          </a:p>
          <a:p>
            <a:r>
              <a:rPr lang="en-US" sz="2400" dirty="0">
                <a:latin typeface="Monaco"/>
                <a:cs typeface="Monaco"/>
              </a:rPr>
              <a:t>__</a:t>
            </a:r>
            <a:r>
              <a:rPr lang="en-US" sz="2400" dirty="0" err="1">
                <a:latin typeface="Monaco"/>
                <a:cs typeface="Monaco"/>
              </a:rPr>
              <a:t>str</a:t>
            </a:r>
            <a:r>
              <a:rPr lang="en-US" sz="2400" dirty="0">
                <a:latin typeface="Monaco"/>
                <a:cs typeface="Monaco"/>
              </a:rPr>
              <a:t>__</a:t>
            </a:r>
            <a:r>
              <a:rPr lang="en-US" sz="2400" dirty="0">
                <a:latin typeface="+mj-lt"/>
                <a:cs typeface="Courier New"/>
              </a:rPr>
              <a:t> </a:t>
            </a:r>
            <a:r>
              <a:rPr lang="en-US" sz="2400" b="1" i="1" dirty="0">
                <a:latin typeface="+mj-lt"/>
                <a:cs typeface="Courier New"/>
              </a:rPr>
              <a:t>must return a string</a:t>
            </a:r>
            <a:r>
              <a:rPr lang="en-US" sz="2400" dirty="0">
                <a:latin typeface="+mj-lt"/>
                <a:cs typeface="Courier New"/>
              </a:rPr>
              <a:t>!</a:t>
            </a:r>
          </a:p>
          <a:p>
            <a:endParaRPr lang="en-US" sz="2400" dirty="0">
              <a:latin typeface="+mj-lt"/>
            </a:endParaRPr>
          </a:p>
        </p:txBody>
      </p:sp>
      <p:pic>
        <p:nvPicPr>
          <p:cNvPr id="2" name="Picture 1"/>
          <p:cNvPicPr>
            <a:picLocks noChangeAspect="1"/>
          </p:cNvPicPr>
          <p:nvPr/>
        </p:nvPicPr>
        <p:blipFill>
          <a:blip r:embed="rId2"/>
          <a:stretch>
            <a:fillRect/>
          </a:stretch>
        </p:blipFill>
        <p:spPr>
          <a:xfrm>
            <a:off x="0" y="1665024"/>
            <a:ext cx="8915400" cy="1230576"/>
          </a:xfrm>
          <a:prstGeom prst="rect">
            <a:avLst/>
          </a:prstGeom>
        </p:spPr>
      </p:pic>
    </p:spTree>
    <p:extLst>
      <p:ext uri="{BB962C8B-B14F-4D97-AF65-F5344CB8AC3E}">
        <p14:creationId xmlns:p14="http://schemas.microsoft.com/office/powerpoint/2010/main" val="3596225137"/>
      </p:ext>
    </p:extLst>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Now there are three</a:t>
            </a:r>
          </a:p>
        </p:txBody>
      </p:sp>
      <p:sp>
        <p:nvSpPr>
          <p:cNvPr id="3" name="Content Placeholder 2"/>
          <p:cNvSpPr>
            <a:spLocks noGrp="1"/>
          </p:cNvSpPr>
          <p:nvPr>
            <p:ph idx="1"/>
          </p:nvPr>
        </p:nvSpPr>
        <p:spPr/>
        <p:txBody>
          <a:bodyPr/>
          <a:lstStyle/>
          <a:p>
            <a:pPr marL="0" indent="0">
              <a:buNone/>
            </a:pPr>
            <a:r>
              <a:rPr lang="en-US" dirty="0"/>
              <a:t>There are now three groups in our coding scheme:</a:t>
            </a:r>
          </a:p>
          <a:p>
            <a:pPr lvl="1"/>
            <a:r>
              <a:rPr lang="en-US" dirty="0"/>
              <a:t>user</a:t>
            </a:r>
          </a:p>
          <a:p>
            <a:pPr lvl="1"/>
            <a:r>
              <a:rPr lang="en-US" dirty="0"/>
              <a:t>programmer, class user</a:t>
            </a:r>
          </a:p>
          <a:p>
            <a:pPr lvl="1"/>
            <a:r>
              <a:rPr lang="en-US" dirty="0"/>
              <a:t>programmer, class designer</a:t>
            </a:r>
          </a:p>
        </p:txBody>
      </p:sp>
    </p:spTree>
    <p:extLst>
      <p:ext uri="{BB962C8B-B14F-4D97-AF65-F5344CB8AC3E}">
        <p14:creationId xmlns:p14="http://schemas.microsoft.com/office/powerpoint/2010/main" val="100189485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Some of the details</a:t>
            </a:r>
          </a:p>
        </p:txBody>
      </p:sp>
      <p:sp>
        <p:nvSpPr>
          <p:cNvPr id="99331"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OK, there are some details you have to get used to. </a:t>
            </a:r>
          </a:p>
          <a:p>
            <a:pPr eaLnBrk="1" hangingPunct="1"/>
            <a:r>
              <a:rPr lang="en-US" dirty="0">
                <a:ea typeface="ＭＳ Ｐゴシック" pitchFamily="-109" charset="-128"/>
                <a:cs typeface="ＭＳ Ｐゴシック" pitchFamily="-109" charset="-128"/>
              </a:rPr>
              <a:t>Let</a:t>
            </a:r>
            <a:r>
              <a:rPr lang="fr-FR" dirty="0">
                <a:ea typeface="ＭＳ Ｐゴシック" pitchFamily="-109" charset="-128"/>
                <a:cs typeface="ＭＳ Ｐゴシック" pitchFamily="-109" charset="-128"/>
              </a:rPr>
              <a:t>'</a:t>
            </a:r>
            <a:r>
              <a:rPr lang="en-US" dirty="0">
                <a:ea typeface="ＭＳ Ｐゴシック" pitchFamily="-109" charset="-128"/>
                <a:cs typeface="ＭＳ Ｐゴシック" pitchFamily="-109" charset="-128"/>
              </a:rPr>
              <a:t>s look at the syntax stuff</a:t>
            </a:r>
          </a:p>
          <a:p>
            <a:pPr eaLnBrk="1" hangingPunct="1"/>
            <a:r>
              <a:rPr lang="en-US" dirty="0">
                <a:ea typeface="ＭＳ Ｐゴシック" pitchFamily="-109" charset="-128"/>
                <a:cs typeface="ＭＳ Ｐゴシック" pitchFamily="-109" charset="-128"/>
              </a:rPr>
              <a:t>We</a:t>
            </a:r>
            <a:r>
              <a:rPr lang="fr-FR" dirty="0">
                <a:ea typeface="ＭＳ Ｐゴシック" pitchFamily="-109" charset="-128"/>
                <a:cs typeface="ＭＳ Ｐゴシック" pitchFamily="-109" charset="-128"/>
              </a:rPr>
              <a:t>'</a:t>
            </a:r>
            <a:r>
              <a:rPr lang="en-US" dirty="0" err="1">
                <a:ea typeface="ＭＳ Ｐゴシック" pitchFamily="-109" charset="-128"/>
                <a:cs typeface="ＭＳ Ｐゴシック" pitchFamily="-109" charset="-128"/>
              </a:rPr>
              <a:t>ll</a:t>
            </a:r>
            <a:r>
              <a:rPr lang="en-US" dirty="0">
                <a:ea typeface="ＭＳ Ｐゴシック" pitchFamily="-109" charset="-128"/>
                <a:cs typeface="ＭＳ Ｐゴシック" pitchFamily="-109" charset="-128"/>
              </a:rPr>
              <a:t> pick more up as we go along</a:t>
            </a:r>
          </a:p>
        </p:txBody>
      </p:sp>
    </p:spTree>
    <p:extLst>
      <p:ext uri="{BB962C8B-B14F-4D97-AF65-F5344CB8AC3E}">
        <p14:creationId xmlns:p14="http://schemas.microsoft.com/office/powerpoint/2010/main" val="2361531570"/>
      </p:ext>
    </p:extLst>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designer</a:t>
            </a:r>
          </a:p>
        </p:txBody>
      </p:sp>
      <p:sp>
        <p:nvSpPr>
          <p:cNvPr id="3" name="Content Placeholder 2"/>
          <p:cNvSpPr>
            <a:spLocks noGrp="1"/>
          </p:cNvSpPr>
          <p:nvPr>
            <p:ph idx="1"/>
          </p:nvPr>
        </p:nvSpPr>
        <p:spPr/>
        <p:txBody>
          <a:bodyPr/>
          <a:lstStyle/>
          <a:p>
            <a:r>
              <a:rPr lang="en-US" dirty="0"/>
              <a:t>The class designer is creating code to be used by other programmers</a:t>
            </a:r>
          </a:p>
          <a:p>
            <a:r>
              <a:rPr lang="en-US" dirty="0"/>
              <a:t>In so doing, the class designer is making a kind of library that other programmers can take advantage of</a:t>
            </a:r>
          </a:p>
        </p:txBody>
      </p:sp>
    </p:spTree>
    <p:extLst>
      <p:ext uri="{BB962C8B-B14F-4D97-AF65-F5344CB8AC3E}">
        <p14:creationId xmlns:p14="http://schemas.microsoft.com/office/powerpoint/2010/main" val="2814321305"/>
      </p:ext>
    </p:extLst>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Point Class, Code listings 11.4-11.7</a:t>
            </a:r>
          </a:p>
        </p:txBody>
      </p:sp>
    </p:spTree>
    <p:extLst>
      <p:ext uri="{BB962C8B-B14F-4D97-AF65-F5344CB8AC3E}">
        <p14:creationId xmlns:p14="http://schemas.microsoft.com/office/powerpoint/2010/main" val="233207041"/>
      </p:ext>
    </p:extLst>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828306" y="3733800"/>
            <a:ext cx="6096494" cy="2819400"/>
          </a:xfrm>
          <a:prstGeom prst="rect">
            <a:avLst/>
          </a:prstGeom>
        </p:spPr>
      </p:pic>
      <p:pic>
        <p:nvPicPr>
          <p:cNvPr id="4" name="Picture 3"/>
          <p:cNvPicPr>
            <a:picLocks noChangeAspect="1"/>
          </p:cNvPicPr>
          <p:nvPr/>
        </p:nvPicPr>
        <p:blipFill>
          <a:blip r:embed="rId3"/>
          <a:stretch>
            <a:fillRect/>
          </a:stretch>
        </p:blipFill>
        <p:spPr>
          <a:xfrm>
            <a:off x="1828800" y="65970"/>
            <a:ext cx="5648036" cy="3896430"/>
          </a:xfrm>
          <a:prstGeom prst="rect">
            <a:avLst/>
          </a:prstGeom>
        </p:spPr>
      </p:pic>
    </p:spTree>
    <p:extLst>
      <p:ext uri="{BB962C8B-B14F-4D97-AF65-F5344CB8AC3E}">
        <p14:creationId xmlns:p14="http://schemas.microsoft.com/office/powerpoint/2010/main" val="97974295"/>
      </p:ext>
    </p:extLst>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Rule 9</a:t>
            </a:r>
          </a:p>
        </p:txBody>
      </p:sp>
      <p:sp>
        <p:nvSpPr>
          <p:cNvPr id="4" name="Content Placeholder 3"/>
          <p:cNvSpPr>
            <a:spLocks noGrp="1"/>
          </p:cNvSpPr>
          <p:nvPr>
            <p:ph idx="1"/>
          </p:nvPr>
        </p:nvSpPr>
        <p:spPr/>
        <p:txBody>
          <a:bodyPr/>
          <a:lstStyle/>
          <a:p>
            <a:pPr marL="0" indent="0">
              <a:buNone/>
            </a:pPr>
            <a:r>
              <a:rPr lang="en-US" dirty="0"/>
              <a:t>Make sure your new class does the right thing</a:t>
            </a:r>
          </a:p>
          <a:p>
            <a:pPr marL="0" indent="0">
              <a:buNone/>
            </a:pPr>
            <a:endParaRPr lang="en-US" dirty="0"/>
          </a:p>
          <a:p>
            <a:r>
              <a:rPr lang="en-US" dirty="0"/>
              <a:t>we mean that a class should behave in a way familiar to a Python programmer</a:t>
            </a:r>
          </a:p>
          <a:p>
            <a:pPr lvl="1"/>
            <a:r>
              <a:rPr lang="en-US" dirty="0"/>
              <a:t>for example, we should be able to call the </a:t>
            </a:r>
            <a:r>
              <a:rPr lang="en-US" dirty="0">
                <a:solidFill>
                  <a:srgbClr val="660066"/>
                </a:solidFill>
                <a:latin typeface="Courier New"/>
                <a:cs typeface="Courier New"/>
              </a:rPr>
              <a:t>print</a:t>
            </a:r>
            <a:r>
              <a:rPr lang="en-US" dirty="0">
                <a:solidFill>
                  <a:srgbClr val="660066"/>
                </a:solidFill>
              </a:rPr>
              <a:t> </a:t>
            </a:r>
            <a:r>
              <a:rPr lang="en-US" dirty="0"/>
              <a:t>function on it</a:t>
            </a:r>
          </a:p>
        </p:txBody>
      </p:sp>
    </p:spTree>
    <p:extLst>
      <p:ext uri="{BB962C8B-B14F-4D97-AF65-F5344CB8AC3E}">
        <p14:creationId xmlns:p14="http://schemas.microsoft.com/office/powerpoint/2010/main" val="1371875852"/>
      </p:ext>
    </p:extLst>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a:xfrm>
            <a:off x="0" y="274638"/>
            <a:ext cx="9144000" cy="1143000"/>
          </a:xfrm>
        </p:spPr>
        <p:txBody>
          <a:bodyPr/>
          <a:lstStyle/>
          <a:p>
            <a:r>
              <a:rPr lang="en-US" dirty="0"/>
              <a:t>OOP helps software engineering</a:t>
            </a:r>
          </a:p>
        </p:txBody>
      </p:sp>
      <p:sp>
        <p:nvSpPr>
          <p:cNvPr id="25604" name="Rectangle 3"/>
          <p:cNvSpPr>
            <a:spLocks noGrp="1" noChangeArrowheads="1"/>
          </p:cNvSpPr>
          <p:nvPr>
            <p:ph idx="1"/>
          </p:nvPr>
        </p:nvSpPr>
        <p:spPr/>
        <p:txBody>
          <a:bodyPr/>
          <a:lstStyle/>
          <a:p>
            <a:r>
              <a:rPr lang="en-US" dirty="0"/>
              <a:t>software engineering is the discipline of managing code to ensure its long-term use</a:t>
            </a:r>
          </a:p>
          <a:p>
            <a:r>
              <a:rPr lang="en-US" dirty="0"/>
              <a:t>remember, SE via refactoring</a:t>
            </a:r>
          </a:p>
          <a:p>
            <a:r>
              <a:rPr lang="en-US" dirty="0"/>
              <a:t>refactoring:</a:t>
            </a:r>
          </a:p>
          <a:p>
            <a:pPr lvl="1"/>
            <a:r>
              <a:rPr lang="en-US" dirty="0"/>
              <a:t>takes existing code and modifies it</a:t>
            </a:r>
          </a:p>
          <a:p>
            <a:pPr lvl="1"/>
            <a:r>
              <a:rPr lang="en-US" dirty="0"/>
              <a:t>makes the overall code simpler, easier to understand</a:t>
            </a:r>
          </a:p>
          <a:p>
            <a:pPr lvl="1"/>
            <a:r>
              <a:rPr lang="en-US" dirty="0" err="1"/>
              <a:t>doesn</a:t>
            </a:r>
            <a:r>
              <a:rPr lang="fr-FR" dirty="0"/>
              <a:t>'</a:t>
            </a:r>
            <a:r>
              <a:rPr lang="en-US" dirty="0"/>
              <a:t>t change the functionality, only the form!</a:t>
            </a:r>
          </a:p>
        </p:txBody>
      </p:sp>
    </p:spTree>
    <p:extLst>
      <p:ext uri="{BB962C8B-B14F-4D97-AF65-F5344CB8AC3E}">
        <p14:creationId xmlns:p14="http://schemas.microsoft.com/office/powerpoint/2010/main" val="4240212998"/>
      </p:ext>
    </p:extLst>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p:cNvSpPr>
            <a:spLocks noGrp="1" noChangeArrowheads="1"/>
          </p:cNvSpPr>
          <p:nvPr>
            <p:ph type="title"/>
          </p:nvPr>
        </p:nvSpPr>
        <p:spPr/>
        <p:txBody>
          <a:bodyPr/>
          <a:lstStyle/>
          <a:p>
            <a:r>
              <a:rPr lang="en-US"/>
              <a:t>More refactoring</a:t>
            </a:r>
          </a:p>
        </p:txBody>
      </p:sp>
      <p:sp>
        <p:nvSpPr>
          <p:cNvPr id="27652" name="Rectangle 3"/>
          <p:cNvSpPr>
            <a:spLocks noGrp="1" noChangeArrowheads="1"/>
          </p:cNvSpPr>
          <p:nvPr>
            <p:ph idx="1"/>
          </p:nvPr>
        </p:nvSpPr>
        <p:spPr/>
        <p:txBody>
          <a:bodyPr/>
          <a:lstStyle/>
          <a:p>
            <a:r>
              <a:rPr lang="en-US"/>
              <a:t>Hiding the details of what the message entails means that changes can be made to the object and the flow of messages (and their results) can stay the same</a:t>
            </a:r>
          </a:p>
          <a:p>
            <a:r>
              <a:rPr lang="en-US"/>
              <a:t>Thus the implementation of the message can change but its intended effect stay the same.</a:t>
            </a:r>
          </a:p>
          <a:p>
            <a:r>
              <a:rPr lang="en-US"/>
              <a:t>This is encapsulation</a:t>
            </a:r>
          </a:p>
        </p:txBody>
      </p:sp>
    </p:spTree>
    <p:extLst>
      <p:ext uri="{BB962C8B-B14F-4D97-AF65-F5344CB8AC3E}">
        <p14:creationId xmlns:p14="http://schemas.microsoft.com/office/powerpoint/2010/main" val="2616808887"/>
      </p:ext>
    </p:extLst>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lstStyle/>
          <a:p>
            <a:pPr eaLnBrk="1" hangingPunct="1"/>
            <a:r>
              <a:rPr lang="en-US" dirty="0">
                <a:ea typeface="ＭＳ Ｐゴシック" pitchFamily="-108" charset="-128"/>
                <a:cs typeface="ＭＳ Ｐゴシック" pitchFamily="-108" charset="-128"/>
              </a:rPr>
              <a:t>OOP principles (again)</a:t>
            </a:r>
          </a:p>
        </p:txBody>
      </p:sp>
      <p:sp>
        <p:nvSpPr>
          <p:cNvPr id="29700" name="Rectangle 3"/>
          <p:cNvSpPr>
            <a:spLocks noGrp="1" noChangeArrowheads="1"/>
          </p:cNvSpPr>
          <p:nvPr>
            <p:ph idx="1"/>
          </p:nvPr>
        </p:nvSpPr>
        <p:spPr/>
        <p:txBody>
          <a:bodyPr/>
          <a:lstStyle/>
          <a:p>
            <a:pPr eaLnBrk="1" hangingPunct="1"/>
            <a:r>
              <a:rPr lang="en-US" sz="2400" b="1" i="1" dirty="0">
                <a:ea typeface="ＭＳ Ｐゴシック" pitchFamily="-108" charset="-128"/>
                <a:cs typeface="ＭＳ Ｐゴシック" pitchFamily="-108" charset="-128"/>
              </a:rPr>
              <a:t>encapsulation</a:t>
            </a:r>
            <a:r>
              <a:rPr lang="en-US" sz="2400" dirty="0">
                <a:ea typeface="ＭＳ Ｐゴシック" pitchFamily="-108" charset="-128"/>
                <a:cs typeface="ＭＳ Ｐゴシック" pitchFamily="-108" charset="-128"/>
              </a:rPr>
              <a:t>: hiding design details to make the program clearer and more easily modified later</a:t>
            </a:r>
          </a:p>
          <a:p>
            <a:pPr eaLnBrk="1" hangingPunct="1"/>
            <a:r>
              <a:rPr lang="en-US" sz="2400" b="1" i="1" dirty="0">
                <a:ea typeface="ＭＳ Ｐゴシック" pitchFamily="-108" charset="-128"/>
                <a:cs typeface="ＭＳ Ｐゴシック" pitchFamily="-108" charset="-128"/>
              </a:rPr>
              <a:t>modularity</a:t>
            </a:r>
            <a:r>
              <a:rPr lang="en-US" sz="2400" dirty="0">
                <a:ea typeface="ＭＳ Ｐゴシック" pitchFamily="-108" charset="-128"/>
                <a:cs typeface="ＭＳ Ｐゴシック" pitchFamily="-108" charset="-128"/>
              </a:rPr>
              <a:t>: the ability to make objects “stand alone” so they can be reused (our modules). Like the math module</a:t>
            </a:r>
          </a:p>
          <a:p>
            <a:pPr eaLnBrk="1" hangingPunct="1"/>
            <a:r>
              <a:rPr lang="en-US" sz="2400" b="1" i="1" dirty="0">
                <a:ea typeface="ＭＳ Ｐゴシック" pitchFamily="-108" charset="-128"/>
                <a:cs typeface="ＭＳ Ｐゴシック" pitchFamily="-108" charset="-128"/>
              </a:rPr>
              <a:t>inheritance</a:t>
            </a:r>
            <a:r>
              <a:rPr lang="en-US" sz="2400" dirty="0">
                <a:ea typeface="ＭＳ Ｐゴシック" pitchFamily="-108" charset="-128"/>
                <a:cs typeface="ＭＳ Ｐゴシック" pitchFamily="-108" charset="-128"/>
              </a:rPr>
              <a:t>: create a new object by inheriting (like father to son) many object characteristics while creating or over-riding for this object</a:t>
            </a:r>
          </a:p>
          <a:p>
            <a:pPr eaLnBrk="1" hangingPunct="1"/>
            <a:r>
              <a:rPr lang="en-US" sz="2400" b="1" i="1" dirty="0">
                <a:ea typeface="ＭＳ Ｐゴシック" pitchFamily="-108" charset="-128"/>
                <a:cs typeface="ＭＳ Ｐゴシック" pitchFamily="-108" charset="-128"/>
              </a:rPr>
              <a:t>polymorphism</a:t>
            </a:r>
            <a:r>
              <a:rPr lang="en-US" sz="2400" dirty="0">
                <a:ea typeface="ＭＳ Ｐゴシック" pitchFamily="-108" charset="-128"/>
                <a:cs typeface="ＭＳ Ｐゴシック" pitchFamily="-108" charset="-128"/>
              </a:rPr>
              <a:t>: (hard) Allow one message to be sent to any object and have it respond appropriately based on the type of object it is.</a:t>
            </a:r>
          </a:p>
        </p:txBody>
      </p:sp>
    </p:spTree>
    <p:extLst>
      <p:ext uri="{BB962C8B-B14F-4D97-AF65-F5344CB8AC3E}">
        <p14:creationId xmlns:p14="http://schemas.microsoft.com/office/powerpoint/2010/main" val="3655312679"/>
      </p:ext>
    </p:extLst>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2"/>
          <p:cNvSpPr>
            <a:spLocks noGrp="1" noChangeArrowheads="1"/>
          </p:cNvSpPr>
          <p:nvPr>
            <p:ph type="title"/>
          </p:nvPr>
        </p:nvSpPr>
        <p:spPr/>
        <p:txBody>
          <a:bodyPr/>
          <a:lstStyle/>
          <a:p>
            <a:r>
              <a:rPr lang="en-US"/>
              <a:t>We are still at encapsulation</a:t>
            </a:r>
          </a:p>
        </p:txBody>
      </p:sp>
      <p:sp>
        <p:nvSpPr>
          <p:cNvPr id="28676" name="Rectangle 3"/>
          <p:cNvSpPr>
            <a:spLocks noGrp="1" noChangeArrowheads="1"/>
          </p:cNvSpPr>
          <p:nvPr>
            <p:ph idx="1"/>
          </p:nvPr>
        </p:nvSpPr>
        <p:spPr/>
        <p:txBody>
          <a:bodyPr/>
          <a:lstStyle/>
          <a:p>
            <a:r>
              <a:rPr lang="en-US"/>
              <a:t>We said that encapsulation:</a:t>
            </a:r>
          </a:p>
          <a:p>
            <a:r>
              <a:rPr lang="en-US"/>
              <a:t>hid details of the implementation so that the program was easier to read and write</a:t>
            </a:r>
          </a:p>
          <a:p>
            <a:r>
              <a:rPr lang="en-US"/>
              <a:t>modularity, make an object so that it can be reused in other contexts</a:t>
            </a:r>
          </a:p>
          <a:p>
            <a:r>
              <a:rPr lang="en-US"/>
              <a:t>providing an interface (the methods) that are the approved way to deal with the class</a:t>
            </a:r>
          </a:p>
        </p:txBody>
      </p:sp>
    </p:spTree>
    <p:extLst>
      <p:ext uri="{BB962C8B-B14F-4D97-AF65-F5344CB8AC3E}">
        <p14:creationId xmlns:p14="http://schemas.microsoft.com/office/powerpoint/2010/main" val="2522159656"/>
      </p:ext>
    </p:extLst>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Private values</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113874899"/>
      </p:ext>
    </p:extLst>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Rectangle 2"/>
          <p:cNvSpPr>
            <a:spLocks noGrp="1" noChangeArrowheads="1"/>
          </p:cNvSpPr>
          <p:nvPr>
            <p:ph type="title"/>
          </p:nvPr>
        </p:nvSpPr>
        <p:spPr/>
        <p:txBody>
          <a:bodyPr/>
          <a:lstStyle/>
          <a:p>
            <a:r>
              <a:rPr lang="en-US" dirty="0"/>
              <a:t>class namespaces are </a:t>
            </a:r>
            <a:r>
              <a:rPr lang="en-US" dirty="0" err="1"/>
              <a:t>dicts</a:t>
            </a:r>
            <a:endParaRPr lang="en-US" dirty="0"/>
          </a:p>
        </p:txBody>
      </p:sp>
      <p:sp>
        <p:nvSpPr>
          <p:cNvPr id="56324" name="Rectangle 3"/>
          <p:cNvSpPr>
            <a:spLocks noGrp="1" noChangeArrowheads="1"/>
          </p:cNvSpPr>
          <p:nvPr>
            <p:ph idx="1"/>
          </p:nvPr>
        </p:nvSpPr>
        <p:spPr/>
        <p:txBody>
          <a:bodyPr/>
          <a:lstStyle/>
          <a:p>
            <a:r>
              <a:rPr lang="en-US" dirty="0"/>
              <a:t>the namespaces in every object and module is indeed a namespace</a:t>
            </a:r>
          </a:p>
          <a:p>
            <a:r>
              <a:rPr lang="en-US" dirty="0"/>
              <a:t>that dictionary is bound to the special variable </a:t>
            </a:r>
            <a:r>
              <a:rPr lang="en-US" dirty="0">
                <a:latin typeface="Monaco"/>
                <a:cs typeface="Monaco"/>
              </a:rPr>
              <a:t>__</a:t>
            </a:r>
            <a:r>
              <a:rPr lang="en-US" dirty="0" err="1">
                <a:latin typeface="Monaco"/>
                <a:cs typeface="Monaco"/>
              </a:rPr>
              <a:t>dict</a:t>
            </a:r>
            <a:r>
              <a:rPr lang="en-US" dirty="0">
                <a:latin typeface="Monaco"/>
                <a:cs typeface="Monaco"/>
              </a:rPr>
              <a:t>__</a:t>
            </a:r>
          </a:p>
          <a:p>
            <a:r>
              <a:rPr lang="en-US" dirty="0"/>
              <a:t>it lists all the local attributes (variables, functions) in the object</a:t>
            </a:r>
          </a:p>
          <a:p>
            <a:pPr marL="0" indent="0">
              <a:buNone/>
            </a:pPr>
            <a:endParaRPr lang="en-US" dirty="0"/>
          </a:p>
          <a:p>
            <a:endParaRPr lang="en-US" dirty="0"/>
          </a:p>
        </p:txBody>
      </p:sp>
    </p:spTree>
    <p:extLst>
      <p:ext uri="{BB962C8B-B14F-4D97-AF65-F5344CB8AC3E}">
        <p14:creationId xmlns:p14="http://schemas.microsoft.com/office/powerpoint/2010/main" val="289396820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Python Tokens (</a:t>
            </a:r>
            <a:r>
              <a:rPr lang="en-US" dirty="0" err="1">
                <a:solidFill>
                  <a:srgbClr val="FF0000"/>
                </a:solidFill>
                <a:ea typeface="ＭＳ Ｐゴシック" pitchFamily="-109" charset="-128"/>
                <a:cs typeface="ＭＳ Ｐゴシック" pitchFamily="-109" charset="-128"/>
              </a:rPr>
              <a:t>tókar</a:t>
            </a:r>
            <a:r>
              <a:rPr lang="en-US" dirty="0">
                <a:ea typeface="ＭＳ Ｐゴシック" pitchFamily="-109" charset="-128"/>
                <a:cs typeface="ＭＳ Ｐゴシック" pitchFamily="-109" charset="-128"/>
              </a:rPr>
              <a:t>)</a:t>
            </a:r>
          </a:p>
        </p:txBody>
      </p:sp>
      <p:sp>
        <p:nvSpPr>
          <p:cNvPr id="46083" name="Rectangle 3"/>
          <p:cNvSpPr>
            <a:spLocks noGrp="1" noChangeArrowheads="1"/>
          </p:cNvSpPr>
          <p:nvPr>
            <p:ph type="body" sz="half" idx="1"/>
          </p:nvPr>
        </p:nvSpPr>
        <p:spPr>
          <a:xfrm>
            <a:off x="457200" y="1981200"/>
            <a:ext cx="2514600" cy="3886200"/>
          </a:xfrm>
        </p:spPr>
        <p:txBody>
          <a:bodyPr/>
          <a:lstStyle/>
          <a:p>
            <a:pPr marL="0" indent="0" eaLnBrk="1" hangingPunct="1">
              <a:buFont typeface="Wingdings" pitchFamily="-109" charset="2"/>
              <a:buNone/>
            </a:pPr>
            <a:r>
              <a:rPr lang="en-US" sz="2800" dirty="0">
                <a:ea typeface="ＭＳ Ｐゴシック" pitchFamily="-109" charset="-128"/>
                <a:cs typeface="ＭＳ Ｐゴシック" pitchFamily="-109" charset="-128"/>
              </a:rPr>
              <a:t>Keywords (</a:t>
            </a:r>
            <a:r>
              <a:rPr lang="en-US" sz="2800" dirty="0" err="1">
                <a:solidFill>
                  <a:srgbClr val="FF0000"/>
                </a:solidFill>
                <a:ea typeface="ＭＳ Ｐゴシック" pitchFamily="-109" charset="-128"/>
                <a:cs typeface="ＭＳ Ｐゴシック" pitchFamily="-109" charset="-128"/>
              </a:rPr>
              <a:t>lykilorð</a:t>
            </a:r>
            <a:r>
              <a:rPr lang="en-US" sz="2800" dirty="0">
                <a:ea typeface="ＭＳ Ｐゴシック" pitchFamily="-109" charset="-128"/>
                <a:cs typeface="ＭＳ Ｐゴシック" pitchFamily="-109" charset="-128"/>
              </a:rPr>
              <a:t>):</a:t>
            </a:r>
          </a:p>
          <a:p>
            <a:pPr marL="0" indent="0" eaLnBrk="1" hangingPunct="1">
              <a:buFont typeface="Wingdings" pitchFamily="-109" charset="2"/>
              <a:buNone/>
            </a:pPr>
            <a:r>
              <a:rPr lang="en-US" sz="2800" dirty="0">
                <a:ea typeface="ＭＳ Ｐゴシック" pitchFamily="-109" charset="-128"/>
                <a:cs typeface="ＭＳ Ｐゴシック" pitchFamily="-109" charset="-128"/>
              </a:rPr>
              <a:t>You cannot use (are prevented from using) them in a variable name</a:t>
            </a:r>
          </a:p>
        </p:txBody>
      </p:sp>
      <p:graphicFrame>
        <p:nvGraphicFramePr>
          <p:cNvPr id="46350" name="Group 270"/>
          <p:cNvGraphicFramePr>
            <a:graphicFrameLocks noGrp="1"/>
          </p:cNvGraphicFramePr>
          <p:nvPr>
            <p:ph sz="half" idx="2"/>
          </p:nvPr>
        </p:nvGraphicFramePr>
        <p:xfrm>
          <a:off x="3276600" y="1828800"/>
          <a:ext cx="5867400" cy="3886201"/>
        </p:xfrm>
        <a:graphic>
          <a:graphicData uri="http://schemas.openxmlformats.org/drawingml/2006/table">
            <a:tbl>
              <a:tblPr/>
              <a:tblGrid>
                <a:gridCol w="1173163">
                  <a:extLst>
                    <a:ext uri="{9D8B030D-6E8A-4147-A177-3AD203B41FA5}">
                      <a16:colId xmlns:a16="http://schemas.microsoft.com/office/drawing/2014/main" val="20000"/>
                    </a:ext>
                  </a:extLst>
                </a:gridCol>
                <a:gridCol w="1174750">
                  <a:extLst>
                    <a:ext uri="{9D8B030D-6E8A-4147-A177-3AD203B41FA5}">
                      <a16:colId xmlns:a16="http://schemas.microsoft.com/office/drawing/2014/main" val="20001"/>
                    </a:ext>
                  </a:extLst>
                </a:gridCol>
                <a:gridCol w="1171575">
                  <a:extLst>
                    <a:ext uri="{9D8B030D-6E8A-4147-A177-3AD203B41FA5}">
                      <a16:colId xmlns:a16="http://schemas.microsoft.com/office/drawing/2014/main" val="20002"/>
                    </a:ext>
                  </a:extLst>
                </a:gridCol>
                <a:gridCol w="1174750">
                  <a:extLst>
                    <a:ext uri="{9D8B030D-6E8A-4147-A177-3AD203B41FA5}">
                      <a16:colId xmlns:a16="http://schemas.microsoft.com/office/drawing/2014/main" val="20003"/>
                    </a:ext>
                  </a:extLst>
                </a:gridCol>
                <a:gridCol w="1173162">
                  <a:extLst>
                    <a:ext uri="{9D8B030D-6E8A-4147-A177-3AD203B41FA5}">
                      <a16:colId xmlns:a16="http://schemas.microsoft.com/office/drawing/2014/main" val="20004"/>
                    </a:ext>
                  </a:extLst>
                </a:gridCol>
              </a:tblGrid>
              <a:tr h="555625">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dirty="0">
                          <a:ln>
                            <a:noFill/>
                          </a:ln>
                          <a:solidFill>
                            <a:schemeClr val="tx1"/>
                          </a:solidFill>
                          <a:effectLst/>
                          <a:latin typeface="Times New Roman" pitchFamily="-107" charset="0"/>
                          <a:ea typeface="Times New Roman" pitchFamily="-107" charset="0"/>
                          <a:cs typeface="Times New Roman" pitchFamily="-107" charset="0"/>
                        </a:rPr>
                        <a:t>and</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del</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from</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not</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while</a:t>
                      </a:r>
                    </a:p>
                  </a:txBody>
                  <a:tcPr marL="45720" marR="4572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0"/>
                  </a:ext>
                </a:extLst>
              </a:tr>
              <a:tr h="554038">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as</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elif</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global</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or</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with</a:t>
                      </a:r>
                    </a:p>
                  </a:txBody>
                  <a:tcPr marL="45720" marR="4572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1"/>
                  </a:ext>
                </a:extLst>
              </a:tr>
              <a:tr h="555625">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assert</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else</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if</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pass</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yield</a:t>
                      </a:r>
                    </a:p>
                  </a:txBody>
                  <a:tcPr marL="45720" marR="4572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2"/>
                  </a:ext>
                </a:extLst>
              </a:tr>
              <a:tr h="555625">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break</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except</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import</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print</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endPar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endParaRPr>
                    </a:p>
                  </a:txBody>
                  <a:tcPr marL="45720" marR="4572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r h="555625">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class</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exec</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in</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raise</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endPar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endParaRPr>
                    </a:p>
                  </a:txBody>
                  <a:tcPr marL="45720" marR="4572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4"/>
                  </a:ext>
                </a:extLst>
              </a:tr>
              <a:tr h="554038">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continue</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finally</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is</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return</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endPar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endParaRPr>
                    </a:p>
                  </a:txBody>
                  <a:tcPr marL="45720" marR="4572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5"/>
                  </a:ext>
                </a:extLst>
              </a:tr>
              <a:tr h="555625">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def</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for</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lambda</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400" b="0" i="0" u="none" strike="noStrike" cap="none" normalizeH="0" baseline="0">
                          <a:ln>
                            <a:noFill/>
                          </a:ln>
                          <a:solidFill>
                            <a:schemeClr val="tx1"/>
                          </a:solidFill>
                          <a:effectLst/>
                          <a:latin typeface="Times New Roman" pitchFamily="-107" charset="0"/>
                          <a:ea typeface="Times New Roman" pitchFamily="-107" charset="0"/>
                          <a:cs typeface="Times New Roman" pitchFamily="-107" charset="0"/>
                        </a:rPr>
                        <a:t>try</a:t>
                      </a:r>
                    </a:p>
                  </a:txBody>
                  <a:tcPr marL="45720" marR="45720"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endParaRPr kumimoji="0" lang="en-US" sz="2400" b="0" i="0" u="none" strike="noStrike" cap="none" normalizeH="0" baseline="0" dirty="0">
                        <a:ln>
                          <a:noFill/>
                        </a:ln>
                        <a:solidFill>
                          <a:schemeClr val="tx1"/>
                        </a:solidFill>
                        <a:effectLst/>
                        <a:latin typeface="Times New Roman" pitchFamily="-107" charset="0"/>
                        <a:ea typeface="Times New Roman" pitchFamily="-107" charset="0"/>
                        <a:cs typeface="Times New Roman" pitchFamily="-107" charset="0"/>
                      </a:endParaRPr>
                    </a:p>
                  </a:txBody>
                  <a:tcPr marL="45720" marR="45720"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662375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6083">
                                            <p:txEl>
                                              <p:pRg st="0" end="0"/>
                                            </p:txEl>
                                          </p:spTgt>
                                        </p:tgtEl>
                                        <p:attrNameLst>
                                          <p:attrName>style.visibility</p:attrName>
                                        </p:attrNameLst>
                                      </p:cBhvr>
                                      <p:to>
                                        <p:strVal val="visible"/>
                                      </p:to>
                                    </p:set>
                                    <p:anim calcmode="lin" valueType="num">
                                      <p:cBhvr additive="base">
                                        <p:cTn id="7" dur="500" fill="hold"/>
                                        <p:tgtEl>
                                          <p:spTgt spid="4608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608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6083">
                                            <p:txEl>
                                              <p:pRg st="1" end="1"/>
                                            </p:txEl>
                                          </p:spTgt>
                                        </p:tgtEl>
                                        <p:attrNameLst>
                                          <p:attrName>style.visibility</p:attrName>
                                        </p:attrNameLst>
                                      </p:cBhvr>
                                      <p:to>
                                        <p:strVal val="visible"/>
                                      </p:to>
                                    </p:set>
                                    <p:anim calcmode="lin" valueType="num">
                                      <p:cBhvr additive="base">
                                        <p:cTn id="13" dur="500" fill="hold"/>
                                        <p:tgtEl>
                                          <p:spTgt spid="4608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6083">
                                            <p:txEl>
                                              <p:pRg st="1" end="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083" grpId="0" build="p" autoUpdateAnimBg="0"/>
    </p:bldLst>
  </p:timing>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Rectangle 2"/>
          <p:cNvSpPr>
            <a:spLocks noGrp="1" noChangeArrowheads="1"/>
          </p:cNvSpPr>
          <p:nvPr>
            <p:ph type="title"/>
          </p:nvPr>
        </p:nvSpPr>
        <p:spPr/>
        <p:txBody>
          <a:bodyPr/>
          <a:lstStyle/>
          <a:p>
            <a:r>
              <a:rPr lang="en-US"/>
              <a:t>private variables in an instance</a:t>
            </a:r>
          </a:p>
        </p:txBody>
      </p:sp>
      <p:sp>
        <p:nvSpPr>
          <p:cNvPr id="60420" name="Rectangle 3"/>
          <p:cNvSpPr>
            <a:spLocks noGrp="1" noChangeArrowheads="1"/>
          </p:cNvSpPr>
          <p:nvPr>
            <p:ph idx="1"/>
          </p:nvPr>
        </p:nvSpPr>
        <p:spPr/>
        <p:txBody>
          <a:bodyPr/>
          <a:lstStyle/>
          <a:p>
            <a:r>
              <a:rPr lang="en-US" dirty="0"/>
              <a:t>many OOP approaches allow you to make a variable or function in an instance </a:t>
            </a:r>
            <a:r>
              <a:rPr lang="en-US" b="1" i="1" dirty="0"/>
              <a:t>private</a:t>
            </a:r>
          </a:p>
          <a:p>
            <a:r>
              <a:rPr lang="en-US" dirty="0"/>
              <a:t>private means not accessible by the class user, only the class developer.</a:t>
            </a:r>
          </a:p>
          <a:p>
            <a:r>
              <a:rPr lang="en-US" dirty="0"/>
              <a:t>there are advantages to controlling who can access the instance values</a:t>
            </a:r>
          </a:p>
        </p:txBody>
      </p:sp>
    </p:spTree>
    <p:extLst>
      <p:ext uri="{BB962C8B-B14F-4D97-AF65-F5344CB8AC3E}">
        <p14:creationId xmlns:p14="http://schemas.microsoft.com/office/powerpoint/2010/main" val="510310264"/>
      </p:ext>
    </p:extLst>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Rectangle 2"/>
          <p:cNvSpPr>
            <a:spLocks noGrp="1" noChangeArrowheads="1"/>
          </p:cNvSpPr>
          <p:nvPr>
            <p:ph type="title"/>
          </p:nvPr>
        </p:nvSpPr>
        <p:spPr/>
        <p:txBody>
          <a:bodyPr/>
          <a:lstStyle/>
          <a:p>
            <a:r>
              <a:rPr lang="en-US" dirty="0"/>
              <a:t>privacy in Python</a:t>
            </a:r>
          </a:p>
        </p:txBody>
      </p:sp>
      <p:sp>
        <p:nvSpPr>
          <p:cNvPr id="62468" name="Rectangle 3"/>
          <p:cNvSpPr>
            <a:spLocks noGrp="1" noChangeArrowheads="1"/>
          </p:cNvSpPr>
          <p:nvPr>
            <p:ph idx="1"/>
          </p:nvPr>
        </p:nvSpPr>
        <p:spPr>
          <a:xfrm>
            <a:off x="457200" y="1143000"/>
            <a:ext cx="8229600" cy="4525963"/>
          </a:xfrm>
        </p:spPr>
        <p:txBody>
          <a:bodyPr/>
          <a:lstStyle/>
          <a:p>
            <a:r>
              <a:rPr lang="en-US" dirty="0"/>
              <a:t>Python takes the approach “We are all adults here”. No hard restrictions.</a:t>
            </a:r>
          </a:p>
          <a:p>
            <a:r>
              <a:rPr lang="en-US" dirty="0"/>
              <a:t>Provides naming to avoid accidents. Use </a:t>
            </a:r>
            <a:r>
              <a:rPr lang="en-US" dirty="0">
                <a:latin typeface="Monaco"/>
                <a:cs typeface="Monaco"/>
              </a:rPr>
              <a:t>__ </a:t>
            </a:r>
            <a:r>
              <a:rPr lang="en-US" dirty="0">
                <a:cs typeface="Monaco"/>
              </a:rPr>
              <a:t>(double underlines) </a:t>
            </a:r>
            <a:r>
              <a:rPr lang="en-US" dirty="0"/>
              <a:t>in front of any variable</a:t>
            </a:r>
          </a:p>
          <a:p>
            <a:r>
              <a:rPr lang="en-US" dirty="0"/>
              <a:t>this </a:t>
            </a:r>
            <a:r>
              <a:rPr lang="en-US" b="1" i="1" dirty="0"/>
              <a:t>mangles</a:t>
            </a:r>
            <a:r>
              <a:rPr lang="en-US" dirty="0"/>
              <a:t> the name to include the class, namely </a:t>
            </a:r>
            <a:r>
              <a:rPr lang="en-US" dirty="0">
                <a:latin typeface="Monaco"/>
                <a:cs typeface="Monaco"/>
              </a:rPr>
              <a:t>__</a:t>
            </a:r>
            <a:r>
              <a:rPr lang="en-US" dirty="0" err="1">
                <a:latin typeface="Monaco"/>
                <a:cs typeface="Monaco"/>
              </a:rPr>
              <a:t>var</a:t>
            </a:r>
            <a:r>
              <a:rPr lang="en-US" dirty="0"/>
              <a:t> becomes </a:t>
            </a:r>
            <a:r>
              <a:rPr lang="en-US" dirty="0">
                <a:latin typeface="Monaco"/>
                <a:cs typeface="Monaco"/>
              </a:rPr>
              <a:t>_class__</a:t>
            </a:r>
            <a:r>
              <a:rPr lang="en-US" dirty="0" err="1">
                <a:latin typeface="Monaco"/>
                <a:cs typeface="Monaco"/>
              </a:rPr>
              <a:t>var</a:t>
            </a:r>
            <a:endParaRPr lang="en-US" dirty="0">
              <a:latin typeface="Monaco"/>
              <a:cs typeface="Monaco"/>
            </a:endParaRPr>
          </a:p>
          <a:p>
            <a:r>
              <a:rPr lang="en-US" dirty="0"/>
              <a:t>still fully accessible, and the </a:t>
            </a:r>
            <a:r>
              <a:rPr lang="en-US" dirty="0">
                <a:latin typeface="Monaco"/>
                <a:cs typeface="Monaco"/>
              </a:rPr>
              <a:t>__</a:t>
            </a:r>
            <a:r>
              <a:rPr lang="en-US" dirty="0" err="1">
                <a:latin typeface="Monaco"/>
                <a:cs typeface="Monaco"/>
              </a:rPr>
              <a:t>dict</a:t>
            </a:r>
            <a:r>
              <a:rPr lang="en-US" dirty="0">
                <a:latin typeface="Monaco"/>
                <a:cs typeface="Monaco"/>
              </a:rPr>
              <a:t>__</a:t>
            </a:r>
            <a:r>
              <a:rPr lang="en-US" dirty="0"/>
              <a:t> makes it obvious</a:t>
            </a:r>
          </a:p>
        </p:txBody>
      </p:sp>
    </p:spTree>
    <p:extLst>
      <p:ext uri="{BB962C8B-B14F-4D97-AF65-F5344CB8AC3E}">
        <p14:creationId xmlns:p14="http://schemas.microsoft.com/office/powerpoint/2010/main" val="2481029048"/>
      </p:ext>
    </p:extLst>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57200" y="274638"/>
            <a:ext cx="8229600" cy="639762"/>
          </a:xfrm>
        </p:spPr>
        <p:txBody>
          <a:bodyPr/>
          <a:lstStyle/>
          <a:p>
            <a:r>
              <a:rPr lang="en-US" dirty="0"/>
              <a:t>privacy example</a:t>
            </a:r>
          </a:p>
        </p:txBody>
      </p:sp>
      <p:sp>
        <p:nvSpPr>
          <p:cNvPr id="2" name="Content Placeholder 1"/>
          <p:cNvSpPr>
            <a:spLocks noGrp="1"/>
          </p:cNvSpPr>
          <p:nvPr>
            <p:ph idx="1"/>
          </p:nvPr>
        </p:nvSpPr>
        <p:spPr>
          <a:xfrm>
            <a:off x="457200" y="914400"/>
            <a:ext cx="8229600" cy="5211763"/>
          </a:xfrm>
        </p:spPr>
        <p:txBody>
          <a:bodyPr/>
          <a:lstStyle/>
          <a:p>
            <a:pPr marL="0" indent="0">
              <a:buNone/>
            </a:pPr>
            <a:endParaRPr lang="en-US" dirty="0"/>
          </a:p>
        </p:txBody>
      </p:sp>
      <p:pic>
        <p:nvPicPr>
          <p:cNvPr id="4" name="Picture 3"/>
          <p:cNvPicPr>
            <a:picLocks noChangeAspect="1"/>
          </p:cNvPicPr>
          <p:nvPr/>
        </p:nvPicPr>
        <p:blipFill>
          <a:blip r:embed="rId3"/>
          <a:stretch>
            <a:fillRect/>
          </a:stretch>
        </p:blipFill>
        <p:spPr>
          <a:xfrm>
            <a:off x="457200" y="914399"/>
            <a:ext cx="7719108" cy="3276601"/>
          </a:xfrm>
          <a:prstGeom prst="rect">
            <a:avLst/>
          </a:prstGeom>
        </p:spPr>
      </p:pic>
      <p:pic>
        <p:nvPicPr>
          <p:cNvPr id="5" name="Picture 4"/>
          <p:cNvPicPr>
            <a:picLocks noChangeAspect="1"/>
          </p:cNvPicPr>
          <p:nvPr/>
        </p:nvPicPr>
        <p:blipFill>
          <a:blip r:embed="rId4"/>
          <a:stretch>
            <a:fillRect/>
          </a:stretch>
        </p:blipFill>
        <p:spPr>
          <a:xfrm>
            <a:off x="1560576" y="4038600"/>
            <a:ext cx="7126224" cy="2133600"/>
          </a:xfrm>
          <a:prstGeom prst="rect">
            <a:avLst/>
          </a:prstGeom>
        </p:spPr>
      </p:pic>
    </p:spTree>
    <p:extLst>
      <p:ext uri="{BB962C8B-B14F-4D97-AF65-F5344CB8AC3E}">
        <p14:creationId xmlns:p14="http://schemas.microsoft.com/office/powerpoint/2010/main" val="539971890"/>
      </p:ext>
    </p:extLst>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Reminder, rules so far</a:t>
            </a:r>
          </a:p>
        </p:txBody>
      </p:sp>
      <p:sp>
        <p:nvSpPr>
          <p:cNvPr id="5" name="Content Placeholder 4"/>
          <p:cNvSpPr>
            <a:spLocks noGrp="1"/>
          </p:cNvSpPr>
          <p:nvPr>
            <p:ph idx="1"/>
          </p:nvPr>
        </p:nvSpPr>
        <p:spPr>
          <a:xfrm>
            <a:off x="457200" y="1143000"/>
            <a:ext cx="8229600" cy="4525963"/>
          </a:xfrm>
        </p:spPr>
        <p:txBody>
          <a:bodyPr/>
          <a:lstStyle/>
          <a:p>
            <a:pPr marL="514350" indent="-514350">
              <a:buFontTx/>
              <a:buAutoNum type="arabicPeriod"/>
            </a:pPr>
            <a:r>
              <a:rPr lang="en-US" sz="2400" dirty="0">
                <a:latin typeface="Arial" charset="0"/>
                <a:ea typeface="ＭＳ Ｐゴシック" charset="0"/>
              </a:rPr>
              <a:t>Think before you program!</a:t>
            </a:r>
          </a:p>
          <a:p>
            <a:pPr marL="514350" indent="-514350">
              <a:buFontTx/>
              <a:buAutoNum type="arabicPeriod"/>
            </a:pPr>
            <a:r>
              <a:rPr lang="en-US" sz="2400" dirty="0">
                <a:latin typeface="Arial" charset="0"/>
                <a:ea typeface="ＭＳ Ｐゴシック" charset="0"/>
              </a:rPr>
              <a:t>A program is a human-readable essay on problem solving that also happens to execute on a computer.</a:t>
            </a:r>
          </a:p>
          <a:p>
            <a:pPr marL="514350" indent="-514350">
              <a:buFontTx/>
              <a:buAutoNum type="arabicPeriod"/>
            </a:pPr>
            <a:r>
              <a:rPr lang="en-US" sz="2400" dirty="0">
                <a:latin typeface="Arial" charset="0"/>
                <a:ea typeface="ＭＳ Ｐゴシック" charset="0"/>
              </a:rPr>
              <a:t>The best way to </a:t>
            </a:r>
            <a:r>
              <a:rPr lang="en-US" sz="2400" dirty="0" err="1">
                <a:latin typeface="Arial" charset="0"/>
                <a:ea typeface="ＭＳ Ｐゴシック" charset="0"/>
              </a:rPr>
              <a:t>imporve</a:t>
            </a:r>
            <a:r>
              <a:rPr lang="en-US" sz="2400" dirty="0">
                <a:latin typeface="Arial" charset="0"/>
                <a:ea typeface="ＭＳ Ｐゴシック" charset="0"/>
              </a:rPr>
              <a:t> your programming and problem solving skills is to practice!</a:t>
            </a:r>
          </a:p>
          <a:p>
            <a:pPr marL="514350" indent="-514350">
              <a:buFontTx/>
              <a:buAutoNum type="arabicPeriod"/>
            </a:pPr>
            <a:r>
              <a:rPr lang="en-US" sz="2400" dirty="0">
                <a:latin typeface="Arial" charset="0"/>
                <a:ea typeface="ＭＳ Ｐゴシック" charset="0"/>
              </a:rPr>
              <a:t>A foolish consistency is the hobgoblin of little minds</a:t>
            </a:r>
          </a:p>
          <a:p>
            <a:pPr marL="514350" indent="-514350">
              <a:buFontTx/>
              <a:buAutoNum type="arabicPeriod"/>
            </a:pPr>
            <a:r>
              <a:rPr lang="en-US" sz="2400" dirty="0">
                <a:latin typeface="Arial" charset="0"/>
                <a:ea typeface="ＭＳ Ｐゴシック" charset="0"/>
              </a:rPr>
              <a:t>Test your code, often and thoroughly</a:t>
            </a:r>
          </a:p>
          <a:p>
            <a:pPr marL="514350" indent="-514350">
              <a:buFontTx/>
              <a:buAutoNum type="arabicPeriod"/>
            </a:pPr>
            <a:r>
              <a:rPr lang="en-US" sz="2400" dirty="0">
                <a:latin typeface="Arial" charset="0"/>
                <a:ea typeface="ＭＳ Ｐゴシック" charset="0"/>
              </a:rPr>
              <a:t>If it was hard to write, it is probably hard to read. Add a comment. </a:t>
            </a:r>
          </a:p>
          <a:p>
            <a:pPr marL="514350" indent="-514350">
              <a:buFontTx/>
              <a:buAutoNum type="arabicPeriod"/>
            </a:pPr>
            <a:r>
              <a:rPr lang="en-US" sz="2400" dirty="0">
                <a:latin typeface="Arial" charset="0"/>
                <a:ea typeface="ＭＳ Ｐゴシック" charset="0"/>
              </a:rPr>
              <a:t>All input is evil, unless proven otherwise.</a:t>
            </a:r>
          </a:p>
          <a:p>
            <a:pPr marL="514350" indent="-514350">
              <a:buFontTx/>
              <a:buAutoNum type="arabicPeriod"/>
            </a:pPr>
            <a:r>
              <a:rPr lang="en-US" sz="2400" dirty="0">
                <a:latin typeface="Arial" charset="0"/>
                <a:ea typeface="ＭＳ Ｐゴシック" charset="0"/>
              </a:rPr>
              <a:t>A function should do one thing.</a:t>
            </a:r>
          </a:p>
          <a:p>
            <a:pPr marL="514350" indent="-514350">
              <a:buFontTx/>
              <a:buAutoNum type="arabicPeriod"/>
            </a:pPr>
            <a:r>
              <a:rPr lang="en-US" sz="2400" dirty="0">
                <a:latin typeface="Arial" charset="0"/>
                <a:ea typeface="ＭＳ Ｐゴシック" charset="0"/>
              </a:rPr>
              <a:t>Make sure your class does the </a:t>
            </a:r>
            <a:r>
              <a:rPr lang="en-US" sz="2400">
                <a:latin typeface="Arial" charset="0"/>
                <a:ea typeface="ＭＳ Ｐゴシック" charset="0"/>
              </a:rPr>
              <a:t>right thing.</a:t>
            </a:r>
            <a:endParaRPr lang="en-US" sz="2400" dirty="0">
              <a:latin typeface="Arial" charset="0"/>
              <a:ea typeface="ＭＳ Ｐゴシック" charset="0"/>
            </a:endParaRPr>
          </a:p>
          <a:p>
            <a:pPr marL="514350" indent="-514350">
              <a:buFontTx/>
              <a:buAutoNum type="arabicPeriod"/>
            </a:pPr>
            <a:endParaRPr lang="en-US" sz="2400" dirty="0">
              <a:latin typeface="Arial" charset="0"/>
              <a:ea typeface="ＭＳ Ｐゴシック" charset="0"/>
            </a:endParaRPr>
          </a:p>
        </p:txBody>
      </p:sp>
    </p:spTree>
    <p:extLst>
      <p:ext uri="{BB962C8B-B14F-4D97-AF65-F5344CB8AC3E}">
        <p14:creationId xmlns:p14="http://schemas.microsoft.com/office/powerpoint/2010/main" val="2669052623"/>
      </p:ext>
    </p:extLst>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chapter 12</a:t>
            </a:r>
          </a:p>
        </p:txBody>
      </p:sp>
      <p:sp>
        <p:nvSpPr>
          <p:cNvPr id="3" name="Text Placeholder 2"/>
          <p:cNvSpPr>
            <a:spLocks noGrp="1"/>
          </p:cNvSpPr>
          <p:nvPr>
            <p:ph type="body" sz="quarter" idx="11"/>
          </p:nvPr>
        </p:nvSpPr>
        <p:spPr/>
        <p:txBody>
          <a:bodyPr/>
          <a:lstStyle/>
          <a:p>
            <a:r>
              <a:rPr lang="en-US" dirty="0"/>
              <a:t>More on Classes</a:t>
            </a:r>
          </a:p>
        </p:txBody>
      </p:sp>
    </p:spTree>
    <p:extLst>
      <p:ext uri="{BB962C8B-B14F-4D97-AF65-F5344CB8AC3E}">
        <p14:creationId xmlns:p14="http://schemas.microsoft.com/office/powerpoint/2010/main" val="3229407205"/>
      </p:ext>
    </p:extLst>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p:cNvSpPr>
            <a:spLocks noGrp="1" noChangeArrowheads="1"/>
          </p:cNvSpPr>
          <p:nvPr>
            <p:ph type="title"/>
          </p:nvPr>
        </p:nvSpPr>
        <p:spPr/>
        <p:txBody>
          <a:bodyPr/>
          <a:lstStyle/>
          <a:p>
            <a:r>
              <a:rPr lang="en-US"/>
              <a:t>The three OOP factors</a:t>
            </a:r>
          </a:p>
        </p:txBody>
      </p:sp>
      <p:sp>
        <p:nvSpPr>
          <p:cNvPr id="27652" name="Rectangle 3"/>
          <p:cNvSpPr>
            <a:spLocks noGrp="1" noChangeArrowheads="1"/>
          </p:cNvSpPr>
          <p:nvPr>
            <p:ph idx="1"/>
          </p:nvPr>
        </p:nvSpPr>
        <p:spPr/>
        <p:txBody>
          <a:bodyPr/>
          <a:lstStyle/>
          <a:p>
            <a:r>
              <a:rPr lang="en-US" dirty="0"/>
              <a:t>Remember, we said there were 3 factors that distinguished an Object Oriented Programming </a:t>
            </a:r>
            <a:r>
              <a:rPr lang="en-US" dirty="0" err="1"/>
              <a:t>langauge</a:t>
            </a:r>
            <a:r>
              <a:rPr lang="en-US" dirty="0"/>
              <a:t>:</a:t>
            </a:r>
          </a:p>
          <a:p>
            <a:r>
              <a:rPr lang="en-US" dirty="0"/>
              <a:t>encapsulation (</a:t>
            </a:r>
            <a:r>
              <a:rPr lang="en-US" dirty="0" err="1">
                <a:solidFill>
                  <a:srgbClr val="FF0000"/>
                </a:solidFill>
              </a:rPr>
              <a:t>hjúpun</a:t>
            </a:r>
            <a:r>
              <a:rPr lang="en-US" dirty="0"/>
              <a:t>)</a:t>
            </a:r>
          </a:p>
          <a:p>
            <a:r>
              <a:rPr lang="en-US" dirty="0"/>
              <a:t>inheritance (</a:t>
            </a:r>
            <a:r>
              <a:rPr lang="en-US" dirty="0" err="1">
                <a:solidFill>
                  <a:srgbClr val="FF0000"/>
                </a:solidFill>
              </a:rPr>
              <a:t>erfðir</a:t>
            </a:r>
            <a:r>
              <a:rPr lang="en-US" dirty="0"/>
              <a:t>)</a:t>
            </a:r>
          </a:p>
          <a:p>
            <a:r>
              <a:rPr lang="en-US" dirty="0"/>
              <a:t>polymorphism (</a:t>
            </a:r>
            <a:r>
              <a:rPr lang="en-US" dirty="0" err="1">
                <a:solidFill>
                  <a:srgbClr val="FF0000"/>
                </a:solidFill>
              </a:rPr>
              <a:t>fjölvirkni</a:t>
            </a:r>
            <a:r>
              <a:rPr lang="en-US" dirty="0"/>
              <a:t>)</a:t>
            </a:r>
          </a:p>
        </p:txBody>
      </p:sp>
    </p:spTree>
    <p:extLst>
      <p:ext uri="{BB962C8B-B14F-4D97-AF65-F5344CB8AC3E}">
        <p14:creationId xmlns:p14="http://schemas.microsoft.com/office/powerpoint/2010/main" val="2755830335"/>
      </p:ext>
    </p:extLst>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2"/>
          <p:cNvSpPr>
            <a:spLocks noGrp="1" noChangeArrowheads="1"/>
          </p:cNvSpPr>
          <p:nvPr>
            <p:ph type="title"/>
          </p:nvPr>
        </p:nvSpPr>
        <p:spPr/>
        <p:txBody>
          <a:bodyPr/>
          <a:lstStyle/>
          <a:p>
            <a:r>
              <a:rPr lang="en-US"/>
              <a:t>We are still at encapsulation</a:t>
            </a:r>
          </a:p>
        </p:txBody>
      </p:sp>
      <p:sp>
        <p:nvSpPr>
          <p:cNvPr id="28676" name="Rectangle 3"/>
          <p:cNvSpPr>
            <a:spLocks noGrp="1" noChangeArrowheads="1"/>
          </p:cNvSpPr>
          <p:nvPr>
            <p:ph idx="1"/>
          </p:nvPr>
        </p:nvSpPr>
        <p:spPr/>
        <p:txBody>
          <a:bodyPr/>
          <a:lstStyle/>
          <a:p>
            <a:pPr marL="0" indent="0">
              <a:buNone/>
            </a:pPr>
            <a:r>
              <a:rPr lang="en-US" dirty="0"/>
              <a:t>We said that encapsulation:</a:t>
            </a:r>
          </a:p>
          <a:p>
            <a:r>
              <a:rPr lang="en-US" dirty="0"/>
              <a:t>hid details of the implementation so that the program was easier to read and write</a:t>
            </a:r>
          </a:p>
          <a:p>
            <a:r>
              <a:rPr lang="en-US" dirty="0"/>
              <a:t>modularity, make an object so that it can be reused in other contexts</a:t>
            </a:r>
          </a:p>
          <a:p>
            <a:r>
              <a:rPr lang="en-US" dirty="0"/>
              <a:t>providing an interface (the methods) that are the approved way to deal with the class</a:t>
            </a:r>
          </a:p>
        </p:txBody>
      </p:sp>
    </p:spTree>
    <p:extLst>
      <p:ext uri="{BB962C8B-B14F-4D97-AF65-F5344CB8AC3E}">
        <p14:creationId xmlns:p14="http://schemas.microsoft.com/office/powerpoint/2010/main" val="2515731935"/>
      </p:ext>
    </p:extLst>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lstStyle/>
          <a:p>
            <a:r>
              <a:rPr lang="en-US"/>
              <a:t>One more aspect</a:t>
            </a:r>
          </a:p>
        </p:txBody>
      </p:sp>
      <p:sp>
        <p:nvSpPr>
          <p:cNvPr id="29700" name="Rectangle 3"/>
          <p:cNvSpPr>
            <a:spLocks noGrp="1" noChangeArrowheads="1"/>
          </p:cNvSpPr>
          <p:nvPr>
            <p:ph idx="1"/>
          </p:nvPr>
        </p:nvSpPr>
        <p:spPr/>
        <p:txBody>
          <a:bodyPr/>
          <a:lstStyle/>
          <a:p>
            <a:pPr>
              <a:buNone/>
            </a:pPr>
            <a:r>
              <a:rPr lang="en-US" dirty="0"/>
              <a:t>A new aspect we should have is </a:t>
            </a:r>
            <a:r>
              <a:rPr lang="en-US" i="1" dirty="0"/>
              <a:t>consistency</a:t>
            </a:r>
          </a:p>
          <a:p>
            <a:pPr>
              <a:buNone/>
            </a:pPr>
            <a:r>
              <a:rPr lang="en-US" i="1" dirty="0"/>
              <a:t>Remember Rule 9: Do the right thing</a:t>
            </a:r>
          </a:p>
          <a:p>
            <a:endParaRPr lang="en-US" dirty="0"/>
          </a:p>
          <a:p>
            <a:r>
              <a:rPr lang="en-US" dirty="0"/>
              <a:t>A new class should be consistent with the rules of the language. </a:t>
            </a:r>
          </a:p>
          <a:p>
            <a:r>
              <a:rPr lang="en-US" dirty="0"/>
              <a:t>It should respond to standard messages, it should behave properly with typical functions (assuming the type allows that kind of call).</a:t>
            </a:r>
          </a:p>
        </p:txBody>
      </p:sp>
    </p:spTree>
    <p:extLst>
      <p:ext uri="{BB962C8B-B14F-4D97-AF65-F5344CB8AC3E}">
        <p14:creationId xmlns:p14="http://schemas.microsoft.com/office/powerpoint/2010/main" val="224720450"/>
      </p:ext>
    </p:extLst>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ChangeArrowheads="1"/>
          </p:cNvSpPr>
          <p:nvPr>
            <p:ph type="title"/>
          </p:nvPr>
        </p:nvSpPr>
        <p:spPr/>
        <p:txBody>
          <a:bodyPr/>
          <a:lstStyle/>
          <a:p>
            <a:r>
              <a:rPr lang="en-US"/>
              <a:t>An example</a:t>
            </a:r>
          </a:p>
        </p:txBody>
      </p:sp>
      <p:sp>
        <p:nvSpPr>
          <p:cNvPr id="30724" name="Rectangle 3"/>
          <p:cNvSpPr>
            <a:spLocks noGrp="1" noChangeArrowheads="1"/>
          </p:cNvSpPr>
          <p:nvPr>
            <p:ph idx="1"/>
          </p:nvPr>
        </p:nvSpPr>
        <p:spPr/>
        <p:txBody>
          <a:bodyPr/>
          <a:lstStyle/>
          <a:p>
            <a:pPr>
              <a:buNone/>
            </a:pPr>
            <a:r>
              <a:rPr lang="en-US" dirty="0"/>
              <a:t>Consider a Rational number class. It should respond to:</a:t>
            </a:r>
          </a:p>
          <a:p>
            <a:endParaRPr lang="en-US" dirty="0"/>
          </a:p>
          <a:p>
            <a:r>
              <a:rPr lang="en-US" dirty="0"/>
              <a:t>construction</a:t>
            </a:r>
          </a:p>
          <a:p>
            <a:r>
              <a:rPr lang="en-US" dirty="0"/>
              <a:t>printing</a:t>
            </a:r>
          </a:p>
          <a:p>
            <a:r>
              <a:rPr lang="en-US" dirty="0"/>
              <a:t>arithmetic ops (+, -, *, /)</a:t>
            </a:r>
          </a:p>
          <a:p>
            <a:r>
              <a:rPr lang="en-US" dirty="0"/>
              <a:t>comparison ops (&lt;, &gt;, &lt;=, &gt;=)</a:t>
            </a:r>
          </a:p>
        </p:txBody>
      </p:sp>
    </p:spTree>
    <p:extLst>
      <p:ext uri="{BB962C8B-B14F-4D97-AF65-F5344CB8AC3E}">
        <p14:creationId xmlns:p14="http://schemas.microsoft.com/office/powerpoint/2010/main" val="821100017"/>
      </p:ext>
    </p:extLst>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example program</a:t>
            </a:r>
          </a:p>
        </p:txBody>
      </p:sp>
      <p:pic>
        <p:nvPicPr>
          <p:cNvPr id="4" name="Content Placeholder 3"/>
          <p:cNvPicPr>
            <a:picLocks noGrp="1" noChangeAspect="1"/>
          </p:cNvPicPr>
          <p:nvPr>
            <p:ph idx="1"/>
          </p:nvPr>
        </p:nvPicPr>
        <p:blipFill>
          <a:blip r:embed="rId2"/>
          <a:stretch>
            <a:fillRect/>
          </a:stretch>
        </p:blipFill>
        <p:spPr>
          <a:xfrm>
            <a:off x="483390" y="1828800"/>
            <a:ext cx="7822410" cy="3892218"/>
          </a:xfrm>
        </p:spPr>
      </p:pic>
    </p:spTree>
    <p:extLst>
      <p:ext uri="{BB962C8B-B14F-4D97-AF65-F5344CB8AC3E}">
        <p14:creationId xmlns:p14="http://schemas.microsoft.com/office/powerpoint/2010/main" val="4506725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2"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Why is this hard?</a:t>
            </a:r>
          </a:p>
        </p:txBody>
      </p:sp>
      <p:sp>
        <p:nvSpPr>
          <p:cNvPr id="37893" name="Rectangle 3"/>
          <p:cNvSpPr>
            <a:spLocks noGrp="1" noChangeArrowheads="1"/>
          </p:cNvSpPr>
          <p:nvPr>
            <p:ph idx="1"/>
          </p:nvPr>
        </p:nvSpPr>
        <p:spPr/>
        <p:txBody>
          <a:bodyPr/>
          <a:lstStyle/>
          <a:p>
            <a:pPr eaLnBrk="1" hangingPunct="1"/>
            <a:r>
              <a:rPr lang="en-US">
                <a:ea typeface="ＭＳ Ｐゴシック" pitchFamily="-111" charset="-128"/>
                <a:cs typeface="ＭＳ Ｐゴシック" pitchFamily="-111" charset="-128"/>
              </a:rPr>
              <a:t>I cannot precisely explain why it is hard, only that it is indeed hard.</a:t>
            </a:r>
          </a:p>
          <a:p>
            <a:pPr eaLnBrk="1" hangingPunct="1"/>
            <a:r>
              <a:rPr lang="en-US">
                <a:ea typeface="ＭＳ Ｐゴシック" pitchFamily="-111" charset="-128"/>
                <a:cs typeface="ＭＳ Ｐゴシック" pitchFamily="-111" charset="-128"/>
              </a:rPr>
              <a:t>Typically quote is “Never have I worked so hard and gotten so low a grade”</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Python Operators (</a:t>
            </a:r>
            <a:r>
              <a:rPr lang="en-US" dirty="0" err="1">
                <a:solidFill>
                  <a:srgbClr val="FF0000"/>
                </a:solidFill>
                <a:ea typeface="ＭＳ Ｐゴシック" pitchFamily="-109" charset="-128"/>
                <a:cs typeface="ＭＳ Ｐゴシック" pitchFamily="-109" charset="-128"/>
              </a:rPr>
              <a:t>virkjar</a:t>
            </a:r>
            <a:r>
              <a:rPr lang="en-US" dirty="0">
                <a:ea typeface="ＭＳ Ｐゴシック" pitchFamily="-109" charset="-128"/>
                <a:cs typeface="ＭＳ Ｐゴシック" pitchFamily="-109" charset="-128"/>
              </a:rPr>
              <a:t>)</a:t>
            </a:r>
          </a:p>
        </p:txBody>
      </p:sp>
      <p:sp>
        <p:nvSpPr>
          <p:cNvPr id="102403" name="Rectangle 3"/>
          <p:cNvSpPr>
            <a:spLocks noGrp="1" noChangeArrowheads="1"/>
          </p:cNvSpPr>
          <p:nvPr>
            <p:ph idx="1"/>
          </p:nvPr>
        </p:nvSpPr>
        <p:spPr/>
        <p:txBody>
          <a:bodyPr/>
          <a:lstStyle/>
          <a:p>
            <a:pPr eaLnBrk="1" hangingPunct="1">
              <a:buFont typeface="Wingdings" pitchFamily="-109" charset="2"/>
              <a:buNone/>
            </a:pPr>
            <a:r>
              <a:rPr lang="en-US">
                <a:ea typeface="ＭＳ Ｐゴシック" pitchFamily="-109" charset="-128"/>
                <a:cs typeface="ＭＳ Ｐゴシック" pitchFamily="-109" charset="-128"/>
              </a:rPr>
              <a:t>Reserved operators in Python (expressions)</a:t>
            </a:r>
          </a:p>
        </p:txBody>
      </p:sp>
      <p:graphicFrame>
        <p:nvGraphicFramePr>
          <p:cNvPr id="125008" name="Group 80"/>
          <p:cNvGraphicFramePr>
            <a:graphicFrameLocks noGrp="1"/>
          </p:cNvGraphicFramePr>
          <p:nvPr/>
        </p:nvGraphicFramePr>
        <p:xfrm>
          <a:off x="1600200" y="3352800"/>
          <a:ext cx="5638800" cy="1828800"/>
        </p:xfrm>
        <a:graphic>
          <a:graphicData uri="http://schemas.openxmlformats.org/drawingml/2006/table">
            <a:tbl>
              <a:tblPr/>
              <a:tblGrid>
                <a:gridCol w="806450">
                  <a:extLst>
                    <a:ext uri="{9D8B030D-6E8A-4147-A177-3AD203B41FA5}">
                      <a16:colId xmlns:a16="http://schemas.microsoft.com/office/drawing/2014/main" val="20000"/>
                    </a:ext>
                  </a:extLst>
                </a:gridCol>
                <a:gridCol w="804863">
                  <a:extLst>
                    <a:ext uri="{9D8B030D-6E8A-4147-A177-3AD203B41FA5}">
                      <a16:colId xmlns:a16="http://schemas.microsoft.com/office/drawing/2014/main" val="20001"/>
                    </a:ext>
                  </a:extLst>
                </a:gridCol>
                <a:gridCol w="806450">
                  <a:extLst>
                    <a:ext uri="{9D8B030D-6E8A-4147-A177-3AD203B41FA5}">
                      <a16:colId xmlns:a16="http://schemas.microsoft.com/office/drawing/2014/main" val="20002"/>
                    </a:ext>
                  </a:extLst>
                </a:gridCol>
                <a:gridCol w="803275">
                  <a:extLst>
                    <a:ext uri="{9D8B030D-6E8A-4147-A177-3AD203B41FA5}">
                      <a16:colId xmlns:a16="http://schemas.microsoft.com/office/drawing/2014/main" val="20003"/>
                    </a:ext>
                  </a:extLst>
                </a:gridCol>
                <a:gridCol w="806450">
                  <a:extLst>
                    <a:ext uri="{9D8B030D-6E8A-4147-A177-3AD203B41FA5}">
                      <a16:colId xmlns:a16="http://schemas.microsoft.com/office/drawing/2014/main" val="20004"/>
                    </a:ext>
                  </a:extLst>
                </a:gridCol>
                <a:gridCol w="804862">
                  <a:extLst>
                    <a:ext uri="{9D8B030D-6E8A-4147-A177-3AD203B41FA5}">
                      <a16:colId xmlns:a16="http://schemas.microsoft.com/office/drawing/2014/main" val="20005"/>
                    </a:ext>
                  </a:extLst>
                </a:gridCol>
                <a:gridCol w="806450">
                  <a:extLst>
                    <a:ext uri="{9D8B030D-6E8A-4147-A177-3AD203B41FA5}">
                      <a16:colId xmlns:a16="http://schemas.microsoft.com/office/drawing/2014/main" val="20006"/>
                    </a:ext>
                  </a:extLst>
                </a:gridCol>
              </a:tblGrid>
              <a:tr h="609600">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0"/>
                  </a:ext>
                </a:extLst>
              </a:tr>
              <a:tr h="609600">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&lt;&lt;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&gt;&gt;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&amp;</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endParaRPr kumimoji="0" lang="en-US" sz="2800" b="0" i="0" u="none" strike="noStrike" cap="none" normalizeH="0" baseline="0">
                        <a:ln>
                          <a:noFill/>
                        </a:ln>
                        <a:solidFill>
                          <a:schemeClr val="tx1"/>
                        </a:solidFill>
                        <a:effectLst/>
                        <a:latin typeface="Arial" pitchFamily="-107" charset="0"/>
                      </a:endParaRP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1"/>
                  </a:ext>
                </a:extLst>
              </a:tr>
              <a:tr h="609600">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&lt;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&gt;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&lt;=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&gt;=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&lt;&gt;</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550971315"/>
      </p:ext>
    </p:extLst>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p:cNvSpPr>
            <a:spLocks noGrp="1" noChangeArrowheads="1"/>
          </p:cNvSpPr>
          <p:nvPr>
            <p:ph type="title"/>
          </p:nvPr>
        </p:nvSpPr>
        <p:spPr/>
        <p:txBody>
          <a:bodyPr/>
          <a:lstStyle/>
          <a:p>
            <a:r>
              <a:rPr lang="en-US"/>
              <a:t>just like any other number</a:t>
            </a:r>
          </a:p>
        </p:txBody>
      </p:sp>
      <p:sp>
        <p:nvSpPr>
          <p:cNvPr id="32772" name="Rectangle 3"/>
          <p:cNvSpPr>
            <a:spLocks noGrp="1" noChangeArrowheads="1"/>
          </p:cNvSpPr>
          <p:nvPr>
            <p:ph idx="1"/>
          </p:nvPr>
        </p:nvSpPr>
        <p:spPr/>
        <p:txBody>
          <a:bodyPr/>
          <a:lstStyle/>
          <a:p>
            <a:r>
              <a:rPr lang="en-US"/>
              <a:t>by building the class properly, we can make a new instance of Rational look like any other number syntactically. </a:t>
            </a:r>
          </a:p>
          <a:p>
            <a:r>
              <a:rPr lang="en-US"/>
              <a:t>the instance responds to all the normal function calls</a:t>
            </a:r>
          </a:p>
          <a:p>
            <a:r>
              <a:rPr lang="en-US"/>
              <a:t>because it is properly encapsulated, it is much easier to use</a:t>
            </a:r>
          </a:p>
        </p:txBody>
      </p:sp>
    </p:spTree>
    <p:extLst>
      <p:ext uri="{BB962C8B-B14F-4D97-AF65-F5344CB8AC3E}">
        <p14:creationId xmlns:p14="http://schemas.microsoft.com/office/powerpoint/2010/main" val="4292737304"/>
      </p:ext>
    </p:extLst>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2"/>
          <p:cNvSpPr>
            <a:spLocks noGrp="1" noChangeArrowheads="1"/>
          </p:cNvSpPr>
          <p:nvPr>
            <p:ph type="title"/>
          </p:nvPr>
        </p:nvSpPr>
        <p:spPr/>
        <p:txBody>
          <a:bodyPr/>
          <a:lstStyle/>
          <a:p>
            <a:r>
              <a:rPr lang="en-US"/>
              <a:t>But how can that work?</a:t>
            </a:r>
          </a:p>
        </p:txBody>
      </p:sp>
      <p:sp>
        <p:nvSpPr>
          <p:cNvPr id="33796" name="Rectangle 3"/>
          <p:cNvSpPr>
            <a:spLocks noGrp="1" noChangeArrowheads="1"/>
          </p:cNvSpPr>
          <p:nvPr>
            <p:ph idx="1"/>
          </p:nvPr>
        </p:nvSpPr>
        <p:spPr/>
        <p:txBody>
          <a:bodyPr/>
          <a:lstStyle/>
          <a:p>
            <a:pPr>
              <a:buNone/>
            </a:pPr>
            <a:r>
              <a:rPr lang="en-US" dirty="0"/>
              <a:t>Two parts:</a:t>
            </a:r>
          </a:p>
          <a:p>
            <a:r>
              <a:rPr lang="en-US" dirty="0"/>
              <a:t>Python can distinguish which operator to use based on types</a:t>
            </a:r>
          </a:p>
          <a:p>
            <a:r>
              <a:rPr lang="en-US" dirty="0"/>
              <a:t>Python provides more standard methods that represent the action of standard functions in the language</a:t>
            </a:r>
          </a:p>
          <a:p>
            <a:pPr lvl="1"/>
            <a:r>
              <a:rPr lang="en-US" dirty="0"/>
              <a:t>by defining them in our class, Python will call them in the "right way"</a:t>
            </a:r>
          </a:p>
        </p:txBody>
      </p:sp>
    </p:spTree>
    <p:extLst>
      <p:ext uri="{BB962C8B-B14F-4D97-AF65-F5344CB8AC3E}">
        <p14:creationId xmlns:p14="http://schemas.microsoft.com/office/powerpoint/2010/main" val="3554393959"/>
      </p:ext>
    </p:extLst>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Rectangle 2"/>
          <p:cNvSpPr>
            <a:spLocks noGrp="1" noChangeArrowheads="1"/>
          </p:cNvSpPr>
          <p:nvPr>
            <p:ph type="title"/>
          </p:nvPr>
        </p:nvSpPr>
        <p:spPr/>
        <p:txBody>
          <a:bodyPr/>
          <a:lstStyle/>
          <a:p>
            <a:r>
              <a:rPr lang="en-US"/>
              <a:t>More on type</a:t>
            </a:r>
          </a:p>
        </p:txBody>
      </p:sp>
      <p:sp>
        <p:nvSpPr>
          <p:cNvPr id="34820" name="Rectangle 3"/>
          <p:cNvSpPr>
            <a:spLocks noGrp="1" noChangeArrowheads="1"/>
          </p:cNvSpPr>
          <p:nvPr>
            <p:ph idx="1"/>
          </p:nvPr>
        </p:nvSpPr>
        <p:spPr/>
        <p:txBody>
          <a:bodyPr/>
          <a:lstStyle/>
          <a:p>
            <a:pPr>
              <a:buNone/>
            </a:pPr>
            <a:r>
              <a:rPr lang="en-US" dirty="0"/>
              <a:t>As we have mentioned, a class is essentially a new type</a:t>
            </a:r>
          </a:p>
          <a:p>
            <a:r>
              <a:rPr lang="en-US" dirty="0"/>
              <a:t>when we make an instance of a class, we have made an object of a particular type</a:t>
            </a:r>
          </a:p>
          <a:p>
            <a:r>
              <a:rPr lang="en-US" dirty="0"/>
              <a:t> 1.36 is a float</a:t>
            </a:r>
          </a:p>
          <a:p>
            <a:r>
              <a:rPr lang="en-US" dirty="0" err="1">
                <a:latin typeface="Courier New"/>
                <a:cs typeface="Courier New"/>
              </a:rPr>
              <a:t>my_instance</a:t>
            </a:r>
            <a:r>
              <a:rPr lang="en-US" dirty="0">
                <a:latin typeface="Courier New"/>
                <a:cs typeface="Courier New"/>
              </a:rPr>
              <a:t> = </a:t>
            </a:r>
            <a:r>
              <a:rPr lang="en-US" dirty="0" err="1">
                <a:latin typeface="Courier New"/>
                <a:cs typeface="Courier New"/>
              </a:rPr>
              <a:t>MyClass</a:t>
            </a:r>
            <a:r>
              <a:rPr lang="en-US" dirty="0">
                <a:latin typeface="Courier New"/>
                <a:cs typeface="Courier New"/>
              </a:rPr>
              <a:t>()</a:t>
            </a:r>
            <a:r>
              <a:rPr lang="en-US" dirty="0"/>
              <a:t>, </a:t>
            </a:r>
            <a:r>
              <a:rPr lang="en-US" dirty="0" err="1">
                <a:latin typeface="Courier New"/>
                <a:cs typeface="Courier New"/>
              </a:rPr>
              <a:t>my_instance</a:t>
            </a:r>
            <a:r>
              <a:rPr lang="en-US" dirty="0">
                <a:latin typeface="Courier New"/>
                <a:cs typeface="Courier New"/>
              </a:rPr>
              <a:t> </a:t>
            </a:r>
            <a:r>
              <a:rPr lang="en-US" dirty="0"/>
              <a:t>is a type </a:t>
            </a:r>
            <a:r>
              <a:rPr lang="en-US" dirty="0" err="1">
                <a:latin typeface="Courier New"/>
                <a:cs typeface="Courier New"/>
              </a:rPr>
              <a:t>MyClass</a:t>
            </a:r>
            <a:endParaRPr lang="en-US" dirty="0">
              <a:latin typeface="Courier New"/>
              <a:cs typeface="Courier New"/>
            </a:endParaRPr>
          </a:p>
        </p:txBody>
      </p:sp>
    </p:spTree>
    <p:extLst>
      <p:ext uri="{BB962C8B-B14F-4D97-AF65-F5344CB8AC3E}">
        <p14:creationId xmlns:p14="http://schemas.microsoft.com/office/powerpoint/2010/main" val="2159831974"/>
      </p:ext>
    </p:extLst>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2"/>
          <p:cNvSpPr>
            <a:spLocks noGrp="1" noChangeArrowheads="1"/>
          </p:cNvSpPr>
          <p:nvPr>
            <p:ph type="title"/>
          </p:nvPr>
        </p:nvSpPr>
        <p:spPr/>
        <p:txBody>
          <a:bodyPr/>
          <a:lstStyle/>
          <a:p>
            <a:r>
              <a:rPr lang="en-US"/>
              <a:t>Introspection</a:t>
            </a:r>
          </a:p>
        </p:txBody>
      </p:sp>
      <p:sp>
        <p:nvSpPr>
          <p:cNvPr id="35844" name="Rectangle 3"/>
          <p:cNvSpPr>
            <a:spLocks noGrp="1" noChangeArrowheads="1"/>
          </p:cNvSpPr>
          <p:nvPr>
            <p:ph idx="1"/>
          </p:nvPr>
        </p:nvSpPr>
        <p:spPr/>
        <p:txBody>
          <a:bodyPr/>
          <a:lstStyle/>
          <a:p>
            <a:r>
              <a:rPr lang="en-US" dirty="0"/>
              <a:t>Python does not have a type associated with any variable, since each variable is allowed to reference any object</a:t>
            </a:r>
          </a:p>
          <a:p>
            <a:r>
              <a:rPr lang="en-US" dirty="0"/>
              <a:t>however, we can query any variable as to what type it presently references</a:t>
            </a:r>
          </a:p>
          <a:p>
            <a:r>
              <a:rPr lang="en-US" dirty="0"/>
              <a:t>this is often called </a:t>
            </a:r>
            <a:r>
              <a:rPr lang="en-US" b="1" i="1" dirty="0"/>
              <a:t>introspection</a:t>
            </a:r>
            <a:r>
              <a:rPr lang="en-US" dirty="0"/>
              <a:t>. That is, while the program is running we can determine the type a variable references</a:t>
            </a:r>
          </a:p>
        </p:txBody>
      </p:sp>
    </p:spTree>
    <p:extLst>
      <p:ext uri="{BB962C8B-B14F-4D97-AF65-F5344CB8AC3E}">
        <p14:creationId xmlns:p14="http://schemas.microsoft.com/office/powerpoint/2010/main" val="3158161134"/>
      </p:ext>
    </p:extLst>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2"/>
          <p:cNvSpPr>
            <a:spLocks noGrp="1" noChangeArrowheads="1"/>
          </p:cNvSpPr>
          <p:nvPr>
            <p:ph type="title"/>
          </p:nvPr>
        </p:nvSpPr>
        <p:spPr/>
        <p:txBody>
          <a:bodyPr/>
          <a:lstStyle/>
          <a:p>
            <a:r>
              <a:rPr lang="en-US"/>
              <a:t>Python introspection ops</a:t>
            </a:r>
          </a:p>
        </p:txBody>
      </p:sp>
      <p:sp>
        <p:nvSpPr>
          <p:cNvPr id="36868" name="Rectangle 3"/>
          <p:cNvSpPr>
            <a:spLocks noGrp="1" noChangeArrowheads="1"/>
          </p:cNvSpPr>
          <p:nvPr>
            <p:ph idx="1"/>
          </p:nvPr>
        </p:nvSpPr>
        <p:spPr/>
        <p:txBody>
          <a:bodyPr/>
          <a:lstStyle/>
          <a:p>
            <a:r>
              <a:rPr lang="en-US" dirty="0" err="1">
                <a:latin typeface="Courier New"/>
                <a:cs typeface="Courier New"/>
              </a:rPr>
              <a:t>type(variable</a:t>
            </a:r>
            <a:r>
              <a:rPr lang="en-US" dirty="0">
                <a:latin typeface="Courier New"/>
                <a:cs typeface="Courier New"/>
              </a:rPr>
              <a:t>) </a:t>
            </a:r>
            <a:r>
              <a:rPr lang="en-US" dirty="0"/>
              <a:t>returns its type as an object</a:t>
            </a:r>
          </a:p>
          <a:p>
            <a:r>
              <a:rPr lang="en-US" dirty="0" err="1">
                <a:latin typeface="Courier New"/>
                <a:cs typeface="Courier New"/>
              </a:rPr>
              <a:t>isinstance(variable,type</a:t>
            </a:r>
            <a:r>
              <a:rPr lang="en-US" dirty="0">
                <a:latin typeface="Courier New"/>
                <a:cs typeface="Courier New"/>
              </a:rPr>
              <a:t>) </a:t>
            </a:r>
            <a:r>
              <a:rPr lang="en-US" dirty="0"/>
              <a:t>returns a </a:t>
            </a:r>
            <a:r>
              <a:rPr lang="en-US" dirty="0" err="1"/>
              <a:t>boolean</a:t>
            </a:r>
            <a:r>
              <a:rPr lang="en-US" dirty="0"/>
              <a:t> indicating if the variable is of that type</a:t>
            </a:r>
          </a:p>
          <a:p>
            <a:endParaRPr lang="en-US" dirty="0"/>
          </a:p>
        </p:txBody>
      </p:sp>
    </p:spTree>
    <p:extLst>
      <p:ext uri="{BB962C8B-B14F-4D97-AF65-F5344CB8AC3E}">
        <p14:creationId xmlns:p14="http://schemas.microsoft.com/office/powerpoint/2010/main" val="3082595830"/>
      </p:ext>
    </p:extLst>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12.1</a:t>
            </a:r>
          </a:p>
        </p:txBody>
      </p:sp>
    </p:spTree>
    <p:extLst>
      <p:ext uri="{BB962C8B-B14F-4D97-AF65-F5344CB8AC3E}">
        <p14:creationId xmlns:p14="http://schemas.microsoft.com/office/powerpoint/2010/main" val="2040856733"/>
      </p:ext>
    </p:extLst>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779400" y="1371600"/>
            <a:ext cx="7740000" cy="3810000"/>
          </a:xfrm>
        </p:spPr>
      </p:pic>
    </p:spTree>
    <p:extLst>
      <p:ext uri="{BB962C8B-B14F-4D97-AF65-F5344CB8AC3E}">
        <p14:creationId xmlns:p14="http://schemas.microsoft.com/office/powerpoint/2010/main" val="1702467700"/>
      </p:ext>
    </p:extLst>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a:t>Operator Overloading</a:t>
            </a:r>
            <a:br>
              <a:rPr lang="en-US" dirty="0"/>
            </a:br>
            <a:r>
              <a:rPr lang="en-US" dirty="0"/>
              <a:t>(</a:t>
            </a:r>
            <a:r>
              <a:rPr lang="en-US" dirty="0" err="1">
                <a:solidFill>
                  <a:srgbClr val="FF0000"/>
                </a:solidFill>
              </a:rPr>
              <a:t>fjölbinding</a:t>
            </a:r>
            <a:r>
              <a:rPr lang="en-US" dirty="0">
                <a:solidFill>
                  <a:srgbClr val="FF0000"/>
                </a:solidFill>
              </a:rPr>
              <a:t> </a:t>
            </a:r>
            <a:r>
              <a:rPr lang="en-US" dirty="0" err="1">
                <a:solidFill>
                  <a:srgbClr val="FF0000"/>
                </a:solidFill>
              </a:rPr>
              <a:t>virkja</a:t>
            </a:r>
            <a:r>
              <a:rPr lang="en-US" dirty="0"/>
              <a:t>)</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87220268"/>
      </p:ext>
    </p:extLst>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Rectangle 2"/>
          <p:cNvSpPr>
            <a:spLocks noGrp="1" noChangeArrowheads="1"/>
          </p:cNvSpPr>
          <p:nvPr>
            <p:ph type="title"/>
          </p:nvPr>
        </p:nvSpPr>
        <p:spPr/>
        <p:txBody>
          <a:bodyPr/>
          <a:lstStyle/>
          <a:p>
            <a:pPr eaLnBrk="1" hangingPunct="1"/>
            <a:r>
              <a:rPr lang="en-US">
                <a:ea typeface="ＭＳ Ｐゴシック" pitchFamily="-108" charset="-128"/>
                <a:cs typeface="ＭＳ Ｐゴシック" pitchFamily="-108" charset="-128"/>
              </a:rPr>
              <a:t>So what does </a:t>
            </a:r>
            <a:r>
              <a:rPr lang="en-US" sz="3600">
                <a:latin typeface="Courier New" pitchFamily="-108" charset="0"/>
                <a:ea typeface="ＭＳ Ｐゴシック" pitchFamily="-108" charset="-128"/>
                <a:cs typeface="ＭＳ Ｐゴシック" pitchFamily="-108" charset="-128"/>
              </a:rPr>
              <a:t>var1+var2</a:t>
            </a:r>
            <a:r>
              <a:rPr lang="en-US">
                <a:ea typeface="ＭＳ Ｐゴシック" pitchFamily="-108" charset="-128"/>
                <a:cs typeface="ＭＳ Ｐゴシック" pitchFamily="-108" charset="-128"/>
              </a:rPr>
              <a:t> mean?</a:t>
            </a:r>
          </a:p>
        </p:txBody>
      </p:sp>
      <p:sp>
        <p:nvSpPr>
          <p:cNvPr id="15363" name="Rectangle 3"/>
          <p:cNvSpPr>
            <a:spLocks noGrp="1" noChangeArrowheads="1"/>
          </p:cNvSpPr>
          <p:nvPr>
            <p:ph idx="1"/>
          </p:nvPr>
        </p:nvSpPr>
        <p:spPr/>
        <p:txBody>
          <a:bodyPr/>
          <a:lstStyle/>
          <a:p>
            <a:pPr eaLnBrk="1" hangingPunct="1">
              <a:buFont typeface="Wingdings" pitchFamily="-108" charset="2"/>
              <a:buNone/>
            </a:pPr>
            <a:r>
              <a:rPr lang="en-US" dirty="0">
                <a:ea typeface="ＭＳ Ｐゴシック" pitchFamily="-108" charset="-128"/>
                <a:cs typeface="ＭＳ Ｐゴシック" pitchFamily="-108" charset="-128"/>
              </a:rPr>
              <a:t>The answer:</a:t>
            </a:r>
          </a:p>
          <a:p>
            <a:pPr eaLnBrk="1" hangingPunct="1"/>
            <a:r>
              <a:rPr lang="en-US" dirty="0">
                <a:ea typeface="ＭＳ Ｐゴシック" pitchFamily="-108" charset="-128"/>
                <a:cs typeface="ＭＳ Ｐゴシック" pitchFamily="-108" charset="-128"/>
              </a:rPr>
              <a:t>it depends</a:t>
            </a:r>
          </a:p>
          <a:p>
            <a:pPr eaLnBrk="1" hangingPunct="1"/>
            <a:r>
              <a:rPr lang="en-US" dirty="0">
                <a:ea typeface="ＭＳ Ｐゴシック" pitchFamily="-108" charset="-128"/>
                <a:cs typeface="ＭＳ Ｐゴシック" pitchFamily="-108" charset="-128"/>
              </a:rPr>
              <a:t>What it depends on is the type. The + operation has two operands. What are their types?</a:t>
            </a:r>
          </a:p>
          <a:p>
            <a:pPr eaLnBrk="1" hangingPunct="1"/>
            <a:r>
              <a:rPr lang="en-US" dirty="0">
                <a:ea typeface="ＭＳ Ｐゴシック" pitchFamily="-108" charset="-128"/>
                <a:cs typeface="ＭＳ Ｐゴシック" pitchFamily="-108" charset="-128"/>
              </a:rPr>
              <a:t>Python uses introspection to find the type and then select the correct operator</a:t>
            </a:r>
          </a:p>
        </p:txBody>
      </p:sp>
    </p:spTree>
    <p:extLst>
      <p:ext uri="{BB962C8B-B14F-4D97-AF65-F5344CB8AC3E}">
        <p14:creationId xmlns:p14="http://schemas.microsoft.com/office/powerpoint/2010/main" val="509309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5363">
                                            <p:txEl>
                                              <p:pRg st="1" end="1"/>
                                            </p:txEl>
                                          </p:spTgt>
                                        </p:tgtEl>
                                        <p:attrNameLst>
                                          <p:attrName>style.visibility</p:attrName>
                                        </p:attrNameLst>
                                      </p:cBhvr>
                                      <p:to>
                                        <p:strVal val="visible"/>
                                      </p:to>
                                    </p:set>
                                    <p:animEffect transition="in" filter="dissolve">
                                      <p:cBhvr>
                                        <p:cTn id="7" dur="500"/>
                                        <p:tgtEl>
                                          <p:spTgt spid="1536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5363">
                                            <p:txEl>
                                              <p:pRg st="2" end="2"/>
                                            </p:txEl>
                                          </p:spTgt>
                                        </p:tgtEl>
                                        <p:attrNameLst>
                                          <p:attrName>style.visibility</p:attrName>
                                        </p:attrNameLst>
                                      </p:cBhvr>
                                      <p:to>
                                        <p:strVal val="visible"/>
                                      </p:to>
                                    </p:set>
                                    <p:animEffect transition="in" filter="dissolve">
                                      <p:cBhvr>
                                        <p:cTn id="12" dur="500"/>
                                        <p:tgtEl>
                                          <p:spTgt spid="1536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5363">
                                            <p:txEl>
                                              <p:pRg st="3" end="3"/>
                                            </p:txEl>
                                          </p:spTgt>
                                        </p:tgtEl>
                                        <p:attrNameLst>
                                          <p:attrName>style.visibility</p:attrName>
                                        </p:attrNameLst>
                                      </p:cBhvr>
                                      <p:to>
                                        <p:strVal val="visible"/>
                                      </p:to>
                                    </p:set>
                                    <p:animEffect transition="in" filter="dissolve">
                                      <p:cBhvr>
                                        <p:cTn id="17" dur="500"/>
                                        <p:tgtEl>
                                          <p:spTgt spid="1536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 grpId="0" build="p"/>
    </p:bldLst>
  </p:timing>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p:cNvSpPr>
            <a:spLocks noGrp="1" noChangeArrowheads="1"/>
          </p:cNvSpPr>
          <p:nvPr>
            <p:ph type="title"/>
          </p:nvPr>
        </p:nvSpPr>
        <p:spPr/>
        <p:txBody>
          <a:bodyPr/>
          <a:lstStyle/>
          <a:p>
            <a:pPr eaLnBrk="1" hangingPunct="1"/>
            <a:r>
              <a:rPr lang="en-US" dirty="0">
                <a:ea typeface="ＭＳ Ｐゴシック" pitchFamily="-108" charset="-128"/>
                <a:cs typeface="ＭＳ Ｐゴシック" pitchFamily="-108" charset="-128"/>
              </a:rPr>
              <a:t>We've seen this before</a:t>
            </a:r>
          </a:p>
        </p:txBody>
      </p:sp>
      <p:sp>
        <p:nvSpPr>
          <p:cNvPr id="39940" name="Rectangle 3"/>
          <p:cNvSpPr>
            <a:spLocks noGrp="1" noChangeArrowheads="1"/>
          </p:cNvSpPr>
          <p:nvPr>
            <p:ph idx="1"/>
          </p:nvPr>
        </p:nvSpPr>
        <p:spPr/>
        <p:txBody>
          <a:bodyPr/>
          <a:lstStyle/>
          <a:p>
            <a:pPr eaLnBrk="1" hangingPunct="1">
              <a:buFont typeface="Wingdings" pitchFamily="-108" charset="2"/>
              <a:buNone/>
            </a:pPr>
            <a:r>
              <a:rPr lang="en-US" sz="2800" dirty="0">
                <a:ea typeface="ＭＳ Ｐゴシック" pitchFamily="-108" charset="-128"/>
                <a:cs typeface="ＭＳ Ｐゴシック" pitchFamily="-108" charset="-128"/>
              </a:rPr>
              <a:t>What does </a:t>
            </a:r>
            <a:r>
              <a:rPr lang="en-US" sz="2800" dirty="0">
                <a:latin typeface="Courier New"/>
                <a:ea typeface="ＭＳ Ｐゴシック" pitchFamily="-108" charset="-128"/>
                <a:cs typeface="Courier New"/>
              </a:rPr>
              <a:t>var1+var2 </a:t>
            </a:r>
            <a:r>
              <a:rPr lang="en-US" sz="2800" dirty="0">
                <a:ea typeface="ＭＳ Ｐゴシック" pitchFamily="-108" charset="-128"/>
                <a:cs typeface="ＭＳ Ｐゴシック" pitchFamily="-108" charset="-128"/>
              </a:rPr>
              <a:t>do?</a:t>
            </a:r>
          </a:p>
          <a:p>
            <a:pPr eaLnBrk="1" hangingPunct="1"/>
            <a:r>
              <a:rPr lang="en-US" sz="2800" dirty="0">
                <a:ea typeface="ＭＳ Ｐゴシック" pitchFamily="-108" charset="-128"/>
                <a:cs typeface="ＭＳ Ｐゴシック" pitchFamily="-108" charset="-128"/>
              </a:rPr>
              <a:t>with two strings, we get concatenation</a:t>
            </a:r>
          </a:p>
          <a:p>
            <a:pPr eaLnBrk="1" hangingPunct="1"/>
            <a:r>
              <a:rPr lang="en-US" sz="2800" dirty="0">
                <a:ea typeface="ＭＳ Ｐゴシック" pitchFamily="-108" charset="-128"/>
                <a:cs typeface="ＭＳ Ｐゴシック" pitchFamily="-108" charset="-128"/>
              </a:rPr>
              <a:t>with two integers, we get addition</a:t>
            </a:r>
          </a:p>
          <a:p>
            <a:pPr eaLnBrk="1" hangingPunct="1"/>
            <a:r>
              <a:rPr lang="en-US" sz="2800" dirty="0">
                <a:ea typeface="ＭＳ Ｐゴシック" pitchFamily="-108" charset="-128"/>
                <a:cs typeface="ＭＳ Ｐゴシック" pitchFamily="-108" charset="-128"/>
              </a:rPr>
              <a:t>with an integer and a string we get:</a:t>
            </a:r>
          </a:p>
          <a:p>
            <a:pPr eaLnBrk="1" hangingPunct="1">
              <a:buFont typeface="Wingdings" pitchFamily="-108" charset="2"/>
              <a:buNone/>
            </a:pPr>
            <a:r>
              <a:rPr lang="en-US" sz="2400" dirty="0" err="1">
                <a:latin typeface="Courier New"/>
                <a:ea typeface="ＭＳ Ｐゴシック" pitchFamily="-108" charset="-128"/>
                <a:cs typeface="Courier New"/>
              </a:rPr>
              <a:t>Traceback</a:t>
            </a:r>
            <a:r>
              <a:rPr lang="en-US" sz="2400" dirty="0">
                <a:latin typeface="Courier New"/>
                <a:ea typeface="ＭＳ Ｐゴシック" pitchFamily="-108" charset="-128"/>
                <a:cs typeface="Courier New"/>
              </a:rPr>
              <a:t> (most recent call last):</a:t>
            </a:r>
          </a:p>
          <a:p>
            <a:pPr eaLnBrk="1" hangingPunct="1">
              <a:buFont typeface="Wingdings" pitchFamily="-108" charset="2"/>
              <a:buNone/>
            </a:pPr>
            <a:r>
              <a:rPr lang="en-US" sz="2400" dirty="0">
                <a:latin typeface="Courier New"/>
                <a:ea typeface="ＭＳ Ｐゴシック" pitchFamily="-108" charset="-128"/>
                <a:cs typeface="Courier New"/>
              </a:rPr>
              <a:t> File "&lt;pyshell#9&gt;", line 1, in &lt;module&gt;</a:t>
            </a:r>
          </a:p>
          <a:p>
            <a:pPr eaLnBrk="1" hangingPunct="1">
              <a:buFont typeface="Wingdings" pitchFamily="-108" charset="2"/>
              <a:buNone/>
            </a:pPr>
            <a:r>
              <a:rPr lang="en-US" sz="2400" dirty="0">
                <a:latin typeface="Courier New"/>
                <a:ea typeface="ＭＳ Ｐゴシック" pitchFamily="-108" charset="-128"/>
                <a:cs typeface="Courier New"/>
              </a:rPr>
              <a:t>   1+</a:t>
            </a:r>
            <a:r>
              <a:rPr lang="fr-FR" sz="2400" dirty="0">
                <a:latin typeface="Courier New"/>
                <a:ea typeface="ＭＳ Ｐゴシック" pitchFamily="-108" charset="-128"/>
                <a:cs typeface="Courier New"/>
              </a:rPr>
              <a:t>'</a:t>
            </a:r>
            <a:r>
              <a:rPr lang="en-US" sz="2400" dirty="0">
                <a:latin typeface="Courier New"/>
                <a:ea typeface="ＭＳ Ｐゴシック" pitchFamily="-108" charset="-128"/>
                <a:cs typeface="Courier New"/>
              </a:rPr>
              <a:t>a</a:t>
            </a:r>
            <a:r>
              <a:rPr lang="fr-FR" sz="2400" dirty="0">
                <a:latin typeface="Courier New"/>
                <a:ea typeface="ＭＳ Ｐゴシック" pitchFamily="-108" charset="-128"/>
                <a:cs typeface="Courier New"/>
              </a:rPr>
              <a:t>'</a:t>
            </a:r>
            <a:endParaRPr lang="en-US" sz="2400" dirty="0">
              <a:latin typeface="Courier New"/>
              <a:ea typeface="ＭＳ Ｐゴシック" pitchFamily="-108" charset="-128"/>
              <a:cs typeface="Courier New"/>
            </a:endParaRPr>
          </a:p>
          <a:p>
            <a:pPr eaLnBrk="1" hangingPunct="1">
              <a:buFont typeface="Wingdings" pitchFamily="-108" charset="2"/>
              <a:buNone/>
            </a:pPr>
            <a:r>
              <a:rPr lang="en-US" sz="2400" dirty="0" err="1">
                <a:latin typeface="Courier New"/>
                <a:ea typeface="ＭＳ Ｐゴシック" pitchFamily="-108" charset="-128"/>
                <a:cs typeface="Courier New"/>
              </a:rPr>
              <a:t>TypeError</a:t>
            </a:r>
            <a:r>
              <a:rPr lang="en-US" sz="2400" dirty="0">
                <a:latin typeface="Courier New"/>
                <a:ea typeface="ＭＳ Ｐゴシック" pitchFamily="-108" charset="-128"/>
                <a:cs typeface="Courier New"/>
              </a:rPr>
              <a:t>: unsupported operand type(s) for +: </a:t>
            </a:r>
            <a:r>
              <a:rPr lang="fr-FR" sz="2400" dirty="0">
                <a:latin typeface="Courier New"/>
                <a:ea typeface="ＭＳ Ｐゴシック" pitchFamily="-108" charset="-128"/>
                <a:cs typeface="Courier New"/>
              </a:rPr>
              <a:t>'</a:t>
            </a:r>
            <a:r>
              <a:rPr lang="en-US" sz="2400" dirty="0" err="1">
                <a:latin typeface="Courier New"/>
                <a:ea typeface="ＭＳ Ｐゴシック" pitchFamily="-108" charset="-128"/>
                <a:cs typeface="Courier New"/>
              </a:rPr>
              <a:t>int</a:t>
            </a:r>
            <a:r>
              <a:rPr lang="fr-FR" sz="2400" dirty="0">
                <a:latin typeface="Courier New"/>
                <a:ea typeface="ＭＳ Ｐゴシック" pitchFamily="-108" charset="-128"/>
                <a:cs typeface="Courier New"/>
              </a:rPr>
              <a:t>'</a:t>
            </a:r>
            <a:r>
              <a:rPr lang="en-US" sz="2400" dirty="0">
                <a:latin typeface="Courier New"/>
                <a:ea typeface="ＭＳ Ｐゴシック" pitchFamily="-108" charset="-128"/>
                <a:cs typeface="Courier New"/>
              </a:rPr>
              <a:t> and </a:t>
            </a:r>
            <a:r>
              <a:rPr lang="fr-FR" sz="2400" dirty="0">
                <a:latin typeface="Courier New"/>
                <a:ea typeface="ＭＳ Ｐゴシック" pitchFamily="-108" charset="-128"/>
                <a:cs typeface="Courier New"/>
              </a:rPr>
              <a:t>'</a:t>
            </a:r>
            <a:r>
              <a:rPr lang="en-US" sz="2400" dirty="0" err="1">
                <a:latin typeface="Courier New"/>
                <a:ea typeface="ＭＳ Ｐゴシック" pitchFamily="-108" charset="-128"/>
                <a:cs typeface="Courier New"/>
              </a:rPr>
              <a:t>str</a:t>
            </a:r>
            <a:r>
              <a:rPr lang="fr-FR" sz="2400" dirty="0">
                <a:latin typeface="Courier New"/>
                <a:ea typeface="ＭＳ Ｐゴシック" pitchFamily="-108" charset="-128"/>
                <a:cs typeface="Courier New"/>
              </a:rPr>
              <a:t>'</a:t>
            </a:r>
            <a:endParaRPr lang="en-US" sz="2400" dirty="0">
              <a:latin typeface="Courier New"/>
              <a:ea typeface="ＭＳ Ｐゴシック" pitchFamily="-108" charset="-128"/>
              <a:cs typeface="Courier New"/>
            </a:endParaRPr>
          </a:p>
          <a:p>
            <a:pPr eaLnBrk="1" hangingPunct="1">
              <a:buFont typeface="Wingdings" pitchFamily="-108" charset="2"/>
              <a:buNone/>
            </a:pPr>
            <a:endParaRPr lang="en-US" sz="2800" dirty="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30765526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Python Punctuators</a:t>
            </a:r>
          </a:p>
        </p:txBody>
      </p:sp>
      <p:sp>
        <p:nvSpPr>
          <p:cNvPr id="104451" name="Rectangle 3"/>
          <p:cNvSpPr>
            <a:spLocks noGrp="1" noChangeArrowheads="1"/>
          </p:cNvSpPr>
          <p:nvPr>
            <p:ph type="body" sz="half" idx="1"/>
          </p:nvPr>
        </p:nvSpPr>
        <p:spPr>
          <a:xfrm>
            <a:off x="457200" y="1752600"/>
            <a:ext cx="8305800" cy="1066800"/>
          </a:xfrm>
        </p:spPr>
        <p:txBody>
          <a:bodyPr/>
          <a:lstStyle/>
          <a:p>
            <a:pPr marL="0" indent="0" eaLnBrk="1" hangingPunct="1">
              <a:buNone/>
            </a:pPr>
            <a:r>
              <a:rPr lang="en-US" sz="2800" dirty="0">
                <a:ea typeface="ＭＳ Ｐゴシック" pitchFamily="-109" charset="-128"/>
                <a:cs typeface="ＭＳ Ｐゴシック" pitchFamily="-109" charset="-128"/>
              </a:rPr>
              <a:t>Python punctuation/delimiters ($ and ? not allowed). </a:t>
            </a:r>
          </a:p>
        </p:txBody>
      </p:sp>
      <p:graphicFrame>
        <p:nvGraphicFramePr>
          <p:cNvPr id="126101" name="Group 149"/>
          <p:cNvGraphicFramePr>
            <a:graphicFrameLocks noGrp="1"/>
          </p:cNvGraphicFramePr>
          <p:nvPr>
            <p:ph sz="half" idx="2"/>
          </p:nvPr>
        </p:nvGraphicFramePr>
        <p:xfrm>
          <a:off x="1524000" y="2743200"/>
          <a:ext cx="6324600" cy="3238500"/>
        </p:xfrm>
        <a:graphic>
          <a:graphicData uri="http://schemas.openxmlformats.org/drawingml/2006/table">
            <a:tbl>
              <a:tblPr/>
              <a:tblGrid>
                <a:gridCol w="904875">
                  <a:extLst>
                    <a:ext uri="{9D8B030D-6E8A-4147-A177-3AD203B41FA5}">
                      <a16:colId xmlns:a16="http://schemas.microsoft.com/office/drawing/2014/main" val="20000"/>
                    </a:ext>
                  </a:extLst>
                </a:gridCol>
                <a:gridCol w="901700">
                  <a:extLst>
                    <a:ext uri="{9D8B030D-6E8A-4147-A177-3AD203B41FA5}">
                      <a16:colId xmlns:a16="http://schemas.microsoft.com/office/drawing/2014/main" val="20001"/>
                    </a:ext>
                  </a:extLst>
                </a:gridCol>
                <a:gridCol w="904875">
                  <a:extLst>
                    <a:ext uri="{9D8B030D-6E8A-4147-A177-3AD203B41FA5}">
                      <a16:colId xmlns:a16="http://schemas.microsoft.com/office/drawing/2014/main" val="20002"/>
                    </a:ext>
                  </a:extLst>
                </a:gridCol>
                <a:gridCol w="901700">
                  <a:extLst>
                    <a:ext uri="{9D8B030D-6E8A-4147-A177-3AD203B41FA5}">
                      <a16:colId xmlns:a16="http://schemas.microsoft.com/office/drawing/2014/main" val="20003"/>
                    </a:ext>
                  </a:extLst>
                </a:gridCol>
                <a:gridCol w="958850">
                  <a:extLst>
                    <a:ext uri="{9D8B030D-6E8A-4147-A177-3AD203B41FA5}">
                      <a16:colId xmlns:a16="http://schemas.microsoft.com/office/drawing/2014/main" val="20004"/>
                    </a:ext>
                  </a:extLst>
                </a:gridCol>
                <a:gridCol w="847725">
                  <a:extLst>
                    <a:ext uri="{9D8B030D-6E8A-4147-A177-3AD203B41FA5}">
                      <a16:colId xmlns:a16="http://schemas.microsoft.com/office/drawing/2014/main" val="20005"/>
                    </a:ext>
                  </a:extLst>
                </a:gridCol>
                <a:gridCol w="904875">
                  <a:extLst>
                    <a:ext uri="{9D8B030D-6E8A-4147-A177-3AD203B41FA5}">
                      <a16:colId xmlns:a16="http://schemas.microsoft.com/office/drawing/2014/main" val="20006"/>
                    </a:ext>
                  </a:extLst>
                </a:gridCol>
              </a:tblGrid>
              <a:tr h="647700">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fr-FR" sz="2800" b="0" i="0" u="none" strike="noStrike" cap="none" normalizeH="0" baseline="0" dirty="0">
                          <a:ln>
                            <a:noFill/>
                          </a:ln>
                          <a:solidFill>
                            <a:schemeClr val="tx1"/>
                          </a:solidFill>
                          <a:effectLst/>
                          <a:latin typeface="Times New Roman" pitchFamily="-107" charset="0"/>
                        </a:rPr>
                        <a:t>'</a:t>
                      </a:r>
                      <a:endParaRPr kumimoji="0" lang="en-US" sz="2800" b="0" i="0" u="none" strike="noStrike" cap="none" normalizeH="0" baseline="0" dirty="0">
                        <a:ln>
                          <a:noFill/>
                        </a:ln>
                        <a:solidFill>
                          <a:schemeClr val="tx1"/>
                        </a:solidFill>
                        <a:effectLst/>
                        <a:latin typeface="Times New Roman" pitchFamily="-107" charset="0"/>
                      </a:endParaRP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endParaRPr kumimoji="0" lang="en-US" sz="2800" b="0" i="0" u="none" strike="noStrike" cap="none" normalizeH="0" baseline="0">
                        <a:ln>
                          <a:noFill/>
                        </a:ln>
                        <a:solidFill>
                          <a:schemeClr val="tx1"/>
                        </a:solidFill>
                        <a:effectLst/>
                        <a:latin typeface="Times New Roman" pitchFamily="-107" charset="0"/>
                      </a:endParaRP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endParaRPr kumimoji="0" lang="en-US" sz="2800" b="0" i="0" u="none" strike="noStrike" cap="none" normalizeH="0" baseline="0">
                        <a:ln>
                          <a:noFill/>
                        </a:ln>
                        <a:solidFill>
                          <a:schemeClr val="tx1"/>
                        </a:solidFill>
                        <a:effectLst/>
                        <a:latin typeface="Times New Roman" pitchFamily="-107" charset="0"/>
                      </a:endParaRP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endParaRPr kumimoji="0" lang="en-US" sz="2800" b="0" i="0" u="none" strike="noStrike" cap="none" normalizeH="0" baseline="0">
                        <a:ln>
                          <a:noFill/>
                        </a:ln>
                        <a:solidFill>
                          <a:schemeClr val="tx1"/>
                        </a:solidFill>
                        <a:effectLst/>
                        <a:latin typeface="Times New Roman" pitchFamily="-107" charset="0"/>
                      </a:endParaRP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0"/>
                  </a:ext>
                </a:extLst>
              </a:tr>
              <a:tr h="647700">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1"/>
                  </a:ext>
                </a:extLst>
              </a:tr>
              <a:tr h="647700">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endParaRPr kumimoji="0" lang="en-US" sz="2800" b="0" i="0" u="none" strike="noStrike" cap="none" normalizeH="0" baseline="0">
                        <a:ln>
                          <a:noFill/>
                        </a:ln>
                        <a:solidFill>
                          <a:schemeClr val="tx1"/>
                        </a:solidFill>
                        <a:effectLst/>
                        <a:latin typeface="Times New Roman" pitchFamily="-107" charset="0"/>
                      </a:endParaRP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2"/>
                  </a:ext>
                </a:extLst>
              </a:tr>
              <a:tr h="647700">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endParaRPr kumimoji="0" lang="en-US" sz="2800" b="0" i="0" u="none" strike="noStrike" cap="none" normalizeH="0" baseline="0">
                        <a:ln>
                          <a:noFill/>
                        </a:ln>
                        <a:solidFill>
                          <a:schemeClr val="tx1"/>
                        </a:solidFill>
                        <a:effectLst/>
                        <a:latin typeface="Times New Roman" pitchFamily="-107" charset="0"/>
                      </a:endParaRP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r h="647700">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&amp;=</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&gt;&gt;=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&lt;&lt;=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Times New Roman" pitchFamily="-107" charset="0"/>
                        </a:rPr>
                        <a:t>**=</a:t>
                      </a:r>
                    </a:p>
                  </a:txBody>
                  <a:tcPr horzOverflow="overflow">
                    <a:lnL>
                      <a:noFill/>
                    </a:lnL>
                    <a:lnR>
                      <a:noFill/>
                    </a:lnR>
                    <a:ln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endParaRPr kumimoji="0" lang="en-US" sz="2800" b="0" i="0" u="none" strike="noStrike" cap="none" normalizeH="0" baseline="0">
                        <a:ln>
                          <a:noFill/>
                        </a:ln>
                        <a:solidFill>
                          <a:schemeClr val="tx1"/>
                        </a:solidFill>
                        <a:effectLst/>
                        <a:latin typeface="Times New Roman" pitchFamily="-107" charset="0"/>
                      </a:endParaRPr>
                    </a:p>
                  </a:txBody>
                  <a:tcP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189037142"/>
      </p:ext>
    </p:extLst>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2"/>
          <p:cNvSpPr>
            <a:spLocks noGrp="1" noChangeArrowheads="1"/>
          </p:cNvSpPr>
          <p:nvPr>
            <p:ph type="title"/>
          </p:nvPr>
        </p:nvSpPr>
        <p:spPr/>
        <p:txBody>
          <a:bodyPr/>
          <a:lstStyle/>
          <a:p>
            <a:r>
              <a:rPr lang="en-US"/>
              <a:t>Operator overloading</a:t>
            </a:r>
          </a:p>
        </p:txBody>
      </p:sp>
      <p:sp>
        <p:nvSpPr>
          <p:cNvPr id="40964" name="Rectangle 3"/>
          <p:cNvSpPr>
            <a:spLocks noGrp="1" noChangeArrowheads="1"/>
          </p:cNvSpPr>
          <p:nvPr>
            <p:ph idx="1"/>
          </p:nvPr>
        </p:nvSpPr>
        <p:spPr/>
        <p:txBody>
          <a:bodyPr/>
          <a:lstStyle/>
          <a:p>
            <a:r>
              <a:rPr lang="en-US" dirty="0"/>
              <a:t>the plus operator is </a:t>
            </a:r>
            <a:r>
              <a:rPr lang="en-US" b="1" i="1" dirty="0"/>
              <a:t>overloaded</a:t>
            </a:r>
          </a:p>
          <a:p>
            <a:r>
              <a:rPr lang="en-US" dirty="0"/>
              <a:t>that is, the operator can do/mean different things (have multiple/overloaded meanings) depending on the types involved</a:t>
            </a:r>
          </a:p>
          <a:p>
            <a:r>
              <a:rPr lang="en-US" dirty="0"/>
              <a:t>if python does not recognize the operation and that combination of types, you get an error</a:t>
            </a:r>
          </a:p>
        </p:txBody>
      </p:sp>
    </p:spTree>
    <p:extLst>
      <p:ext uri="{BB962C8B-B14F-4D97-AF65-F5344CB8AC3E}">
        <p14:creationId xmlns:p14="http://schemas.microsoft.com/office/powerpoint/2010/main" val="1559666832"/>
      </p:ext>
    </p:extLst>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2"/>
          <p:cNvSpPr>
            <a:spLocks noGrp="1" noChangeArrowheads="1"/>
          </p:cNvSpPr>
          <p:nvPr>
            <p:ph type="title"/>
          </p:nvPr>
        </p:nvSpPr>
        <p:spPr/>
        <p:txBody>
          <a:bodyPr/>
          <a:lstStyle/>
          <a:p>
            <a:r>
              <a:rPr lang="en-US"/>
              <a:t>Python overload ops</a:t>
            </a:r>
          </a:p>
        </p:txBody>
      </p:sp>
      <p:sp>
        <p:nvSpPr>
          <p:cNvPr id="41988" name="Rectangle 3"/>
          <p:cNvSpPr>
            <a:spLocks noGrp="1" noChangeArrowheads="1"/>
          </p:cNvSpPr>
          <p:nvPr>
            <p:ph idx="1"/>
          </p:nvPr>
        </p:nvSpPr>
        <p:spPr>
          <a:xfrm>
            <a:off x="457200" y="1143000"/>
            <a:ext cx="8229600" cy="4800600"/>
          </a:xfrm>
        </p:spPr>
        <p:txBody>
          <a:bodyPr/>
          <a:lstStyle/>
          <a:p>
            <a:r>
              <a:rPr lang="en-US" dirty="0"/>
              <a:t>Python provides a set of operators that can be overloaded. You can</a:t>
            </a:r>
            <a:r>
              <a:rPr lang="fr-FR" dirty="0"/>
              <a:t>'</a:t>
            </a:r>
            <a:r>
              <a:rPr lang="en-US" dirty="0"/>
              <a:t>t overload all the operators, but you can many</a:t>
            </a:r>
          </a:p>
          <a:p>
            <a:r>
              <a:rPr lang="en-US" dirty="0"/>
              <a:t>Like all the special class operations, they use the two underlines before and after They come in three general classes:</a:t>
            </a:r>
          </a:p>
          <a:p>
            <a:pPr lvl="1"/>
            <a:r>
              <a:rPr lang="en-US" dirty="0"/>
              <a:t>numeric type operations (+,-,&lt;,&gt;,print etc.)</a:t>
            </a:r>
          </a:p>
          <a:p>
            <a:pPr lvl="1"/>
            <a:r>
              <a:rPr lang="en-US" dirty="0"/>
              <a:t>container operations ([ ], </a:t>
            </a:r>
            <a:r>
              <a:rPr lang="en-US" dirty="0" err="1"/>
              <a:t>iterate,len</a:t>
            </a:r>
            <a:r>
              <a:rPr lang="en-US" dirty="0"/>
              <a:t>, etc.)</a:t>
            </a:r>
          </a:p>
          <a:p>
            <a:pPr lvl="1"/>
            <a:r>
              <a:rPr lang="en-US" dirty="0"/>
              <a:t>general operations (printing, construction)</a:t>
            </a:r>
          </a:p>
        </p:txBody>
      </p:sp>
    </p:spTree>
    <p:extLst>
      <p:ext uri="{BB962C8B-B14F-4D97-AF65-F5344CB8AC3E}">
        <p14:creationId xmlns:p14="http://schemas.microsoft.com/office/powerpoint/2010/main" val="2833313490"/>
      </p:ext>
    </p:extLst>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stretch>
            <a:fillRect/>
          </a:stretch>
        </p:blipFill>
        <p:spPr>
          <a:xfrm>
            <a:off x="838200" y="156305"/>
            <a:ext cx="7239000" cy="5975684"/>
          </a:xfrm>
        </p:spPr>
      </p:pic>
    </p:spTree>
    <p:extLst>
      <p:ext uri="{BB962C8B-B14F-4D97-AF65-F5344CB8AC3E}">
        <p14:creationId xmlns:p14="http://schemas.microsoft.com/office/powerpoint/2010/main" val="825302814"/>
      </p:ext>
    </p:extLst>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12.2</a:t>
            </a:r>
          </a:p>
        </p:txBody>
      </p:sp>
    </p:spTree>
    <p:extLst>
      <p:ext uri="{BB962C8B-B14F-4D97-AF65-F5344CB8AC3E}">
        <p14:creationId xmlns:p14="http://schemas.microsoft.com/office/powerpoint/2010/main" val="1186503933"/>
      </p:ext>
    </p:extLst>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423081" y="1066800"/>
            <a:ext cx="8443414" cy="4419600"/>
          </a:xfrm>
        </p:spPr>
      </p:pic>
    </p:spTree>
    <p:extLst>
      <p:ext uri="{BB962C8B-B14F-4D97-AF65-F5344CB8AC3E}">
        <p14:creationId xmlns:p14="http://schemas.microsoft.com/office/powerpoint/2010/main" val="1540381527"/>
      </p:ext>
    </p:extLst>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2"/>
          <p:cNvSpPr>
            <a:spLocks noGrp="1" noChangeArrowheads="1"/>
          </p:cNvSpPr>
          <p:nvPr>
            <p:ph type="title"/>
          </p:nvPr>
        </p:nvSpPr>
        <p:spPr>
          <a:xfrm>
            <a:off x="0" y="76200"/>
            <a:ext cx="9144000" cy="838200"/>
          </a:xfrm>
        </p:spPr>
        <p:txBody>
          <a:bodyPr/>
          <a:lstStyle/>
          <a:p>
            <a:pPr eaLnBrk="1" hangingPunct="1"/>
            <a:r>
              <a:rPr lang="en-US" dirty="0">
                <a:ea typeface="ＭＳ Ｐゴシック" pitchFamily="-108" charset="-128"/>
                <a:cs typeface="ＭＳ Ｐゴシック" pitchFamily="-108" charset="-128"/>
              </a:rPr>
              <a:t>how does v1+v2 map to </a:t>
            </a:r>
            <a:r>
              <a:rPr lang="en-US" dirty="0">
                <a:latin typeface="Geneva" pitchFamily="-108" charset="0"/>
                <a:ea typeface="ＭＳ Ｐゴシック" pitchFamily="-108" charset="-128"/>
                <a:cs typeface="ＭＳ Ｐゴシック" pitchFamily="-108" charset="-128"/>
              </a:rPr>
              <a:t>__add__</a:t>
            </a:r>
            <a:endParaRPr lang="en-US" dirty="0">
              <a:ea typeface="ＭＳ Ｐゴシック" pitchFamily="-108" charset="-128"/>
              <a:cs typeface="ＭＳ Ｐゴシック" pitchFamily="-108" charset="-128"/>
            </a:endParaRPr>
          </a:p>
        </p:txBody>
      </p:sp>
      <p:sp>
        <p:nvSpPr>
          <p:cNvPr id="44036" name="Rectangle 3"/>
          <p:cNvSpPr>
            <a:spLocks noGrp="1" noChangeArrowheads="1"/>
          </p:cNvSpPr>
          <p:nvPr>
            <p:ph idx="1"/>
          </p:nvPr>
        </p:nvSpPr>
        <p:spPr>
          <a:xfrm>
            <a:off x="457200" y="838200"/>
            <a:ext cx="8229600" cy="4953000"/>
          </a:xfrm>
        </p:spPr>
        <p:txBody>
          <a:bodyPr/>
          <a:lstStyle/>
          <a:p>
            <a:pPr eaLnBrk="1" hangingPunct="1">
              <a:lnSpc>
                <a:spcPct val="90000"/>
              </a:lnSpc>
              <a:buFont typeface="Wingdings" pitchFamily="-108" charset="2"/>
              <a:buNone/>
            </a:pPr>
            <a:r>
              <a:rPr lang="en-US" sz="2800" dirty="0">
                <a:latin typeface="Courier New" pitchFamily="-108" charset="0"/>
                <a:ea typeface="ＭＳ Ｐゴシック" pitchFamily="-108" charset="-128"/>
                <a:cs typeface="ＭＳ Ｐゴシック" pitchFamily="-108" charset="-128"/>
              </a:rPr>
              <a:t>v1 + v2</a:t>
            </a:r>
            <a:endParaRPr lang="en-US" sz="2800" dirty="0">
              <a:ea typeface="ＭＳ Ｐゴシック" pitchFamily="-108" charset="-128"/>
              <a:cs typeface="ＭＳ Ｐゴシック" pitchFamily="-108" charset="-128"/>
            </a:endParaRPr>
          </a:p>
          <a:p>
            <a:pPr eaLnBrk="1" hangingPunct="1">
              <a:lnSpc>
                <a:spcPct val="90000"/>
              </a:lnSpc>
              <a:buFont typeface="Wingdings" pitchFamily="-108" charset="2"/>
              <a:buNone/>
            </a:pPr>
            <a:endParaRPr lang="en-US" sz="2800" dirty="0">
              <a:ea typeface="ＭＳ Ｐゴシック" pitchFamily="-108" charset="-128"/>
              <a:cs typeface="ＭＳ Ｐゴシック" pitchFamily="-108" charset="-128"/>
            </a:endParaRPr>
          </a:p>
          <a:p>
            <a:pPr eaLnBrk="1" hangingPunct="1">
              <a:lnSpc>
                <a:spcPct val="90000"/>
              </a:lnSpc>
              <a:buFont typeface="Wingdings" pitchFamily="-108" charset="2"/>
              <a:buNone/>
            </a:pPr>
            <a:r>
              <a:rPr lang="en-US" sz="2800" dirty="0">
                <a:ea typeface="ＭＳ Ｐゴシック" pitchFamily="-108" charset="-128"/>
                <a:cs typeface="ＭＳ Ｐゴシック" pitchFamily="-108" charset="-128"/>
              </a:rPr>
              <a:t>is turned, by Python, into</a:t>
            </a:r>
          </a:p>
          <a:p>
            <a:pPr eaLnBrk="1" hangingPunct="1">
              <a:lnSpc>
                <a:spcPct val="90000"/>
              </a:lnSpc>
              <a:buFont typeface="Wingdings" pitchFamily="-108" charset="2"/>
              <a:buNone/>
            </a:pPr>
            <a:endParaRPr lang="en-US" sz="2800" dirty="0">
              <a:ea typeface="ＭＳ Ｐゴシック" pitchFamily="-108" charset="-128"/>
              <a:cs typeface="ＭＳ Ｐゴシック" pitchFamily="-108" charset="-128"/>
            </a:endParaRPr>
          </a:p>
          <a:p>
            <a:pPr eaLnBrk="1" hangingPunct="1">
              <a:lnSpc>
                <a:spcPct val="90000"/>
              </a:lnSpc>
              <a:buFont typeface="Wingdings" pitchFamily="-108" charset="2"/>
              <a:buNone/>
            </a:pPr>
            <a:r>
              <a:rPr lang="en-US" sz="2800" dirty="0">
                <a:latin typeface="Courier New" pitchFamily="-108" charset="0"/>
                <a:ea typeface="ＭＳ Ｐゴシック" pitchFamily="-108" charset="-128"/>
                <a:cs typeface="ＭＳ Ｐゴシック" pitchFamily="-108" charset="-128"/>
              </a:rPr>
              <a:t>v1.</a:t>
            </a:r>
            <a:r>
              <a:rPr lang="en-US" sz="2800" dirty="0">
                <a:latin typeface="Monaco" pitchFamily="-108" charset="0"/>
                <a:ea typeface="ＭＳ Ｐゴシック" pitchFamily="-108" charset="-128"/>
                <a:cs typeface="ＭＳ Ｐゴシック" pitchFamily="-108" charset="-128"/>
              </a:rPr>
              <a:t>__add__</a:t>
            </a:r>
            <a:r>
              <a:rPr lang="en-US" sz="2800" dirty="0">
                <a:latin typeface="Courier New" pitchFamily="-108" charset="0"/>
                <a:ea typeface="ＭＳ Ｐゴシック" pitchFamily="-108" charset="-128"/>
                <a:cs typeface="ＭＳ Ｐゴシック" pitchFamily="-108" charset="-128"/>
              </a:rPr>
              <a:t>(v2)</a:t>
            </a:r>
            <a:endParaRPr lang="en-US" sz="2800" dirty="0">
              <a:ea typeface="ＭＳ Ｐゴシック" pitchFamily="-108" charset="-128"/>
              <a:cs typeface="ＭＳ Ｐゴシック" pitchFamily="-108" charset="-128"/>
            </a:endParaRPr>
          </a:p>
          <a:p>
            <a:pPr eaLnBrk="1" hangingPunct="1">
              <a:lnSpc>
                <a:spcPct val="90000"/>
              </a:lnSpc>
              <a:buFont typeface="Wingdings" pitchFamily="-108" charset="2"/>
              <a:buNone/>
            </a:pPr>
            <a:endParaRPr lang="en-US" sz="2800" dirty="0">
              <a:ea typeface="ＭＳ Ｐゴシック" pitchFamily="-108" charset="-128"/>
              <a:cs typeface="ＭＳ Ｐゴシック" pitchFamily="-108" charset="-128"/>
            </a:endParaRPr>
          </a:p>
          <a:p>
            <a:pPr eaLnBrk="1" hangingPunct="1">
              <a:lnSpc>
                <a:spcPct val="90000"/>
              </a:lnSpc>
            </a:pPr>
            <a:r>
              <a:rPr lang="en-US" sz="2800" dirty="0">
                <a:ea typeface="ＭＳ Ｐゴシック" pitchFamily="-108" charset="-128"/>
                <a:cs typeface="ＭＳ Ｐゴシック" pitchFamily="-108" charset="-128"/>
              </a:rPr>
              <a:t>These are </a:t>
            </a:r>
            <a:r>
              <a:rPr lang="en-US" sz="2800" b="1" i="1" dirty="0">
                <a:ea typeface="ＭＳ Ｐゴシック" pitchFamily="-108" charset="-128"/>
                <a:cs typeface="ＭＳ Ｐゴシック" pitchFamily="-108" charset="-128"/>
              </a:rPr>
              <a:t>exactly equivalent expressions</a:t>
            </a:r>
            <a:r>
              <a:rPr lang="en-US" sz="2800" dirty="0">
                <a:ea typeface="ＭＳ Ｐゴシック" pitchFamily="-108" charset="-128"/>
                <a:cs typeface="ＭＳ Ｐゴシック" pitchFamily="-108" charset="-128"/>
              </a:rPr>
              <a:t>. It means that the first variable calls the </a:t>
            </a:r>
            <a:r>
              <a:rPr lang="en-US" sz="2800" dirty="0">
                <a:latin typeface="Geneva" pitchFamily="-108" charset="0"/>
                <a:ea typeface="ＭＳ Ｐゴシック" pitchFamily="-108" charset="-128"/>
                <a:cs typeface="ＭＳ Ｐゴシック" pitchFamily="-108" charset="-128"/>
              </a:rPr>
              <a:t>__add__</a:t>
            </a:r>
            <a:r>
              <a:rPr lang="en-US" sz="2800" dirty="0">
                <a:ea typeface="ＭＳ Ｐゴシック" pitchFamily="-108" charset="-128"/>
                <a:cs typeface="ＭＳ Ｐゴシック" pitchFamily="-108" charset="-128"/>
              </a:rPr>
              <a:t> method with the second variable passed as an argument</a:t>
            </a:r>
          </a:p>
          <a:p>
            <a:pPr eaLnBrk="1" hangingPunct="1">
              <a:lnSpc>
                <a:spcPct val="90000"/>
              </a:lnSpc>
            </a:pPr>
            <a:r>
              <a:rPr lang="en-US" sz="2800" dirty="0">
                <a:ea typeface="ＭＳ Ｐゴシック" pitchFamily="-108" charset="-128"/>
                <a:cs typeface="ＭＳ Ｐゴシック" pitchFamily="-108" charset="-128"/>
              </a:rPr>
              <a:t>v1 is bound to </a:t>
            </a:r>
            <a:r>
              <a:rPr lang="en-US" sz="2800" dirty="0">
                <a:solidFill>
                  <a:srgbClr val="660066"/>
                </a:solidFill>
                <a:latin typeface="Courier New"/>
                <a:ea typeface="ＭＳ Ｐゴシック" pitchFamily="-108" charset="-128"/>
                <a:cs typeface="Courier New"/>
              </a:rPr>
              <a:t>self</a:t>
            </a:r>
            <a:r>
              <a:rPr lang="en-US" sz="2800" dirty="0">
                <a:ea typeface="ＭＳ Ｐゴシック" pitchFamily="-108" charset="-128"/>
                <a:cs typeface="ＭＳ Ｐゴシック" pitchFamily="-108" charset="-128"/>
              </a:rPr>
              <a:t>, v2 bound to </a:t>
            </a:r>
            <a:r>
              <a:rPr lang="en-US" sz="2800" dirty="0">
                <a:solidFill>
                  <a:srgbClr val="660066"/>
                </a:solidFill>
                <a:latin typeface="Courier New"/>
                <a:ea typeface="ＭＳ Ｐゴシック" pitchFamily="-108" charset="-128"/>
                <a:cs typeface="Courier New"/>
              </a:rPr>
              <a:t>param2</a:t>
            </a:r>
          </a:p>
        </p:txBody>
      </p:sp>
    </p:spTree>
    <p:extLst>
      <p:ext uri="{BB962C8B-B14F-4D97-AF65-F5344CB8AC3E}">
        <p14:creationId xmlns:p14="http://schemas.microsoft.com/office/powerpoint/2010/main" val="2752157135"/>
      </p:ext>
    </p:extLst>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Calling </a:t>
            </a:r>
            <a:r>
              <a:rPr lang="en-US" dirty="0">
                <a:latin typeface="Monaco"/>
                <a:cs typeface="Monaco"/>
              </a:rPr>
              <a:t>__</a:t>
            </a:r>
            <a:r>
              <a:rPr lang="en-US" dirty="0" err="1">
                <a:latin typeface="Monaco"/>
                <a:cs typeface="Monaco"/>
              </a:rPr>
              <a:t>str</a:t>
            </a:r>
            <a:r>
              <a:rPr lang="en-US" dirty="0">
                <a:latin typeface="Monaco"/>
                <a:cs typeface="Monaco"/>
              </a:rPr>
              <a:t>__</a:t>
            </a:r>
          </a:p>
        </p:txBody>
      </p:sp>
      <p:sp>
        <p:nvSpPr>
          <p:cNvPr id="6" name="Content Placeholder 5"/>
          <p:cNvSpPr>
            <a:spLocks noGrp="1"/>
          </p:cNvSpPr>
          <p:nvPr>
            <p:ph idx="1"/>
          </p:nvPr>
        </p:nvSpPr>
        <p:spPr/>
        <p:txBody>
          <a:bodyPr/>
          <a:lstStyle/>
          <a:p>
            <a:r>
              <a:rPr lang="en-US" dirty="0"/>
              <a:t>When does the </a:t>
            </a:r>
            <a:r>
              <a:rPr lang="en-US" dirty="0">
                <a:latin typeface="Monaco"/>
                <a:cs typeface="Monaco"/>
              </a:rPr>
              <a:t>__</a:t>
            </a:r>
            <a:r>
              <a:rPr lang="en-US" dirty="0" err="1">
                <a:latin typeface="Monaco"/>
                <a:cs typeface="Monaco"/>
              </a:rPr>
              <a:t>str</a:t>
            </a:r>
            <a:r>
              <a:rPr lang="en-US" dirty="0">
                <a:latin typeface="Monaco"/>
                <a:cs typeface="Monaco"/>
              </a:rPr>
              <a:t>__</a:t>
            </a:r>
            <a:r>
              <a:rPr lang="en-US" dirty="0"/>
              <a:t> method get called? Whenever a string representation of the instance is required:</a:t>
            </a:r>
          </a:p>
          <a:p>
            <a:pPr lvl="1"/>
            <a:r>
              <a:rPr lang="en-US" dirty="0"/>
              <a:t>directly, by saying </a:t>
            </a:r>
            <a:r>
              <a:rPr lang="en-US" dirty="0" err="1">
                <a:latin typeface="Courier New"/>
                <a:cs typeface="Courier New"/>
              </a:rPr>
              <a:t>str</a:t>
            </a:r>
            <a:r>
              <a:rPr lang="en-US" dirty="0">
                <a:latin typeface="Courier New"/>
                <a:cs typeface="Courier New"/>
              </a:rPr>
              <a:t>(</a:t>
            </a:r>
            <a:r>
              <a:rPr lang="en-US" dirty="0" err="1">
                <a:latin typeface="Courier New"/>
                <a:cs typeface="Courier New"/>
              </a:rPr>
              <a:t>my_instance</a:t>
            </a:r>
            <a:r>
              <a:rPr lang="en-US" dirty="0">
                <a:latin typeface="Courier New"/>
                <a:cs typeface="Courier New"/>
              </a:rPr>
              <a:t>)</a:t>
            </a:r>
          </a:p>
          <a:p>
            <a:pPr lvl="1"/>
            <a:r>
              <a:rPr lang="en-US" dirty="0"/>
              <a:t>indirectly, calling </a:t>
            </a:r>
            <a:r>
              <a:rPr lang="en-US" dirty="0">
                <a:latin typeface="Courier New"/>
                <a:cs typeface="Courier New"/>
              </a:rPr>
              <a:t>print(</a:t>
            </a:r>
            <a:r>
              <a:rPr lang="en-US" dirty="0" err="1">
                <a:latin typeface="Courier New"/>
                <a:cs typeface="Courier New"/>
              </a:rPr>
              <a:t>my_instance</a:t>
            </a:r>
            <a:r>
              <a:rPr lang="en-US" dirty="0">
                <a:latin typeface="Courier New"/>
                <a:cs typeface="Courier New"/>
              </a:rPr>
              <a:t>)</a:t>
            </a:r>
          </a:p>
          <a:p>
            <a:pPr lvl="1"/>
            <a:endParaRPr lang="en-US" dirty="0"/>
          </a:p>
        </p:txBody>
      </p:sp>
    </p:spTree>
    <p:extLst>
      <p:ext uri="{BB962C8B-B14F-4D97-AF65-F5344CB8AC3E}">
        <p14:creationId xmlns:p14="http://schemas.microsoft.com/office/powerpoint/2010/main" val="3406394336"/>
      </p:ext>
    </p:extLst>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12.3</a:t>
            </a:r>
          </a:p>
        </p:txBody>
      </p:sp>
    </p:spTree>
    <p:extLst>
      <p:ext uri="{BB962C8B-B14F-4D97-AF65-F5344CB8AC3E}">
        <p14:creationId xmlns:p14="http://schemas.microsoft.com/office/powerpoint/2010/main" val="1689554857"/>
      </p:ext>
    </p:extLst>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2"/>
          <p:cNvSpPr>
            <a:spLocks noGrp="1" noChangeArrowheads="1"/>
          </p:cNvSpPr>
          <p:nvPr>
            <p:ph type="title"/>
          </p:nvPr>
        </p:nvSpPr>
        <p:spPr/>
        <p:txBody>
          <a:bodyPr/>
          <a:lstStyle/>
          <a:p>
            <a:r>
              <a:rPr lang="en-US"/>
              <a:t>Simple Rational Number class</a:t>
            </a:r>
          </a:p>
        </p:txBody>
      </p:sp>
      <p:sp>
        <p:nvSpPr>
          <p:cNvPr id="46084" name="Rectangle 3"/>
          <p:cNvSpPr>
            <a:spLocks noGrp="1" noChangeArrowheads="1"/>
          </p:cNvSpPr>
          <p:nvPr>
            <p:ph idx="1"/>
          </p:nvPr>
        </p:nvSpPr>
        <p:spPr/>
        <p:txBody>
          <a:bodyPr/>
          <a:lstStyle/>
          <a:p>
            <a:r>
              <a:rPr lang="en-US" dirty="0"/>
              <a:t>a Rational is represented by two integers, the numerator and the denominator</a:t>
            </a:r>
          </a:p>
          <a:p>
            <a:r>
              <a:rPr lang="en-US" dirty="0"/>
              <a:t>we can apply many of the numeric operators to Rational</a:t>
            </a:r>
          </a:p>
          <a:p>
            <a:endParaRPr lang="en-US" dirty="0"/>
          </a:p>
        </p:txBody>
      </p:sp>
    </p:spTree>
    <p:extLst>
      <p:ext uri="{BB962C8B-B14F-4D97-AF65-F5344CB8AC3E}">
        <p14:creationId xmlns:p14="http://schemas.microsoft.com/office/powerpoint/2010/main" val="4161483308"/>
      </p:ext>
    </p:extLst>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431991" y="762000"/>
            <a:ext cx="8152631" cy="4876800"/>
          </a:xfrm>
        </p:spPr>
      </p:pic>
    </p:spTree>
    <p:extLst>
      <p:ext uri="{BB962C8B-B14F-4D97-AF65-F5344CB8AC3E}">
        <p14:creationId xmlns:p14="http://schemas.microsoft.com/office/powerpoint/2010/main" val="271671383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Literals (</a:t>
            </a:r>
            <a:r>
              <a:rPr lang="en-US" dirty="0" err="1">
                <a:solidFill>
                  <a:srgbClr val="FF0000"/>
                </a:solidFill>
              </a:rPr>
              <a:t>lesgildi</a:t>
            </a:r>
            <a:r>
              <a:rPr lang="en-US" dirty="0"/>
              <a:t>)</a:t>
            </a:r>
          </a:p>
        </p:txBody>
      </p:sp>
      <p:sp>
        <p:nvSpPr>
          <p:cNvPr id="7" name="Content Placeholder 6"/>
          <p:cNvSpPr>
            <a:spLocks noGrp="1"/>
          </p:cNvSpPr>
          <p:nvPr>
            <p:ph idx="1"/>
          </p:nvPr>
        </p:nvSpPr>
        <p:spPr/>
        <p:txBody>
          <a:bodyPr/>
          <a:lstStyle/>
          <a:p>
            <a:pPr marL="0" indent="0">
              <a:buNone/>
            </a:pPr>
            <a:r>
              <a:rPr lang="en-US" dirty="0">
                <a:cs typeface="Courier New"/>
              </a:rPr>
              <a:t>Literal</a:t>
            </a:r>
            <a:r>
              <a:rPr lang="en-US" dirty="0"/>
              <a:t> is a programming notation for a </a:t>
            </a:r>
            <a:r>
              <a:rPr lang="en-US" b="1" i="1" dirty="0"/>
              <a:t>fixed value</a:t>
            </a:r>
            <a:r>
              <a:rPr lang="en-US" dirty="0"/>
              <a:t>.</a:t>
            </a:r>
          </a:p>
          <a:p>
            <a:r>
              <a:rPr lang="en-US" dirty="0"/>
              <a:t>For example, 123 is a fixed value, an integer</a:t>
            </a:r>
          </a:p>
          <a:p>
            <a:pPr lvl="1"/>
            <a:r>
              <a:rPr lang="en-US" dirty="0"/>
              <a:t>it would be weird if the symbol 123</a:t>
            </a:r>
            <a:r>
              <a:rPr lang="fr-FR" dirty="0"/>
              <a:t>'</a:t>
            </a:r>
            <a:r>
              <a:rPr lang="en-US" dirty="0"/>
              <a:t>s value could change to be 3.14!</a:t>
            </a:r>
          </a:p>
        </p:txBody>
      </p:sp>
    </p:spTree>
    <p:extLst>
      <p:ext uri="{BB962C8B-B14F-4D97-AF65-F5344CB8AC3E}">
        <p14:creationId xmlns:p14="http://schemas.microsoft.com/office/powerpoint/2010/main" val="726784485"/>
      </p:ext>
    </p:extLst>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2"/>
          <p:cNvSpPr>
            <a:spLocks noGrp="1" noChangeArrowheads="1"/>
          </p:cNvSpPr>
          <p:nvPr>
            <p:ph type="title"/>
          </p:nvPr>
        </p:nvSpPr>
        <p:spPr>
          <a:xfrm>
            <a:off x="381000" y="457200"/>
            <a:ext cx="8229600" cy="838200"/>
          </a:xfrm>
        </p:spPr>
        <p:txBody>
          <a:bodyPr/>
          <a:lstStyle/>
          <a:p>
            <a:pPr eaLnBrk="1" hangingPunct="1"/>
            <a:r>
              <a:rPr lang="en-US">
                <a:latin typeface="Geneva" pitchFamily="-108" charset="0"/>
                <a:ea typeface="ＭＳ Ｐゴシック" pitchFamily="-108" charset="-128"/>
                <a:cs typeface="ＭＳ Ｐゴシック" pitchFamily="-108" charset="-128"/>
              </a:rPr>
              <a:t>__str__</a:t>
            </a:r>
            <a:r>
              <a:rPr lang="en-US">
                <a:ea typeface="ＭＳ Ｐゴシック" pitchFamily="-108" charset="-128"/>
                <a:cs typeface="ＭＳ Ｐゴシック" pitchFamily="-108" charset="-128"/>
              </a:rPr>
              <a:t> vs </a:t>
            </a:r>
            <a:r>
              <a:rPr lang="en-US">
                <a:latin typeface="Geneva" pitchFamily="-108" charset="0"/>
                <a:ea typeface="ＭＳ Ｐゴシック" pitchFamily="-108" charset="-128"/>
                <a:cs typeface="ＭＳ Ｐゴシック" pitchFamily="-108" charset="-128"/>
              </a:rPr>
              <a:t>__repr__</a:t>
            </a:r>
            <a:endParaRPr lang="en-US">
              <a:ea typeface="ＭＳ Ｐゴシック" pitchFamily="-108" charset="-128"/>
              <a:cs typeface="ＭＳ Ｐゴシック" pitchFamily="-108" charset="-128"/>
            </a:endParaRPr>
          </a:p>
        </p:txBody>
      </p:sp>
      <p:sp>
        <p:nvSpPr>
          <p:cNvPr id="48132" name="Rectangle 3"/>
          <p:cNvSpPr>
            <a:spLocks noGrp="1" noChangeArrowheads="1"/>
          </p:cNvSpPr>
          <p:nvPr>
            <p:ph idx="1"/>
          </p:nvPr>
        </p:nvSpPr>
        <p:spPr/>
        <p:txBody>
          <a:bodyPr/>
          <a:lstStyle/>
          <a:p>
            <a:pPr eaLnBrk="1" hangingPunct="1">
              <a:lnSpc>
                <a:spcPct val="90000"/>
              </a:lnSpc>
            </a:pPr>
            <a:r>
              <a:rPr lang="en-US" dirty="0">
                <a:latin typeface="Geneva" pitchFamily="-108" charset="0"/>
                <a:ea typeface="ＭＳ Ｐゴシック" pitchFamily="-108" charset="-128"/>
                <a:cs typeface="ＭＳ Ｐゴシック" pitchFamily="-108" charset="-128"/>
              </a:rPr>
              <a:t>__</a:t>
            </a:r>
            <a:r>
              <a:rPr lang="en-US" dirty="0" err="1">
                <a:latin typeface="Geneva" pitchFamily="-108" charset="0"/>
                <a:ea typeface="ＭＳ Ｐゴシック" pitchFamily="-108" charset="-128"/>
                <a:cs typeface="ＭＳ Ｐゴシック" pitchFamily="-108" charset="-128"/>
              </a:rPr>
              <a:t>repr</a:t>
            </a:r>
            <a:r>
              <a:rPr lang="en-US" dirty="0">
                <a:latin typeface="Geneva" pitchFamily="-108" charset="0"/>
                <a:ea typeface="ＭＳ Ｐゴシック" pitchFamily="-108" charset="-128"/>
                <a:cs typeface="ＭＳ Ｐゴシック" pitchFamily="-108" charset="-128"/>
              </a:rPr>
              <a:t>__</a:t>
            </a:r>
            <a:r>
              <a:rPr lang="en-US" dirty="0">
                <a:ea typeface="ＭＳ Ｐゴシック" pitchFamily="-108" charset="-128"/>
                <a:cs typeface="ＭＳ Ｐゴシック" pitchFamily="-108" charset="-128"/>
              </a:rPr>
              <a:t> is what the interpreter will call when you type an instance</a:t>
            </a:r>
          </a:p>
          <a:p>
            <a:pPr lvl="1">
              <a:lnSpc>
                <a:spcPct val="90000"/>
              </a:lnSpc>
            </a:pPr>
            <a:r>
              <a:rPr lang="en-US" dirty="0">
                <a:ea typeface="ＭＳ Ｐゴシック" pitchFamily="-108" charset="-128"/>
                <a:cs typeface="ＭＳ Ｐゴシック" pitchFamily="-108" charset="-128"/>
              </a:rPr>
              <a:t>potentially, the representation of the instance, something you can recreate an instance from.</a:t>
            </a:r>
          </a:p>
          <a:p>
            <a:pPr eaLnBrk="1" hangingPunct="1">
              <a:lnSpc>
                <a:spcPct val="90000"/>
              </a:lnSpc>
            </a:pPr>
            <a:r>
              <a:rPr lang="en-US" dirty="0">
                <a:latin typeface="Geneva" pitchFamily="-108" charset="0"/>
                <a:ea typeface="ＭＳ Ｐゴシック" pitchFamily="-108" charset="-128"/>
                <a:cs typeface="ＭＳ Ｐゴシック" pitchFamily="-108" charset="-128"/>
              </a:rPr>
              <a:t>__</a:t>
            </a:r>
            <a:r>
              <a:rPr lang="en-US" dirty="0" err="1">
                <a:latin typeface="Geneva" pitchFamily="-108" charset="0"/>
                <a:ea typeface="ＭＳ Ｐゴシック" pitchFamily="-108" charset="-128"/>
                <a:cs typeface="ＭＳ Ｐゴシック" pitchFamily="-108" charset="-128"/>
              </a:rPr>
              <a:t>str</a:t>
            </a:r>
            <a:r>
              <a:rPr lang="en-US" dirty="0">
                <a:latin typeface="Geneva" pitchFamily="-108" charset="0"/>
                <a:ea typeface="ＭＳ Ｐゴシック" pitchFamily="-108" charset="-128"/>
                <a:cs typeface="ＭＳ Ｐゴシック" pitchFamily="-108" charset="-128"/>
              </a:rPr>
              <a:t>__</a:t>
            </a:r>
            <a:r>
              <a:rPr lang="en-US" dirty="0">
                <a:ea typeface="ＭＳ Ｐゴシック" pitchFamily="-108" charset="-128"/>
                <a:cs typeface="ＭＳ Ｐゴシック" pitchFamily="-108" charset="-128"/>
              </a:rPr>
              <a:t> is a conversion of the instance to a string. </a:t>
            </a:r>
          </a:p>
          <a:p>
            <a:pPr lvl="1">
              <a:lnSpc>
                <a:spcPct val="90000"/>
              </a:lnSpc>
            </a:pPr>
            <a:r>
              <a:rPr lang="en-US" dirty="0">
                <a:ea typeface="ＭＳ Ｐゴシック" pitchFamily="-108" charset="-128"/>
                <a:cs typeface="ＭＳ Ｐゴシック" pitchFamily="-108" charset="-128"/>
              </a:rPr>
              <a:t>Often we define </a:t>
            </a:r>
            <a:r>
              <a:rPr lang="en-US" dirty="0">
                <a:latin typeface="Monaco"/>
                <a:ea typeface="ＭＳ Ｐゴシック" pitchFamily="-108" charset="-128"/>
                <a:cs typeface="Monaco"/>
              </a:rPr>
              <a:t>__</a:t>
            </a:r>
            <a:r>
              <a:rPr lang="en-US" dirty="0" err="1">
                <a:latin typeface="Monaco"/>
                <a:ea typeface="ＭＳ Ｐゴシック" pitchFamily="-108" charset="-128"/>
                <a:cs typeface="Monaco"/>
              </a:rPr>
              <a:t>str</a:t>
            </a:r>
            <a:r>
              <a:rPr lang="en-US" dirty="0">
                <a:latin typeface="Monaco"/>
                <a:ea typeface="ＭＳ Ｐゴシック" pitchFamily="-108" charset="-128"/>
                <a:cs typeface="Monaco"/>
              </a:rPr>
              <a:t>__</a:t>
            </a:r>
            <a:r>
              <a:rPr lang="en-US" dirty="0">
                <a:ea typeface="ＭＳ Ｐゴシック" pitchFamily="-108" charset="-128"/>
                <a:cs typeface="ＭＳ Ｐゴシック" pitchFamily="-108" charset="-128"/>
              </a:rPr>
              <a:t>, have </a:t>
            </a:r>
            <a:r>
              <a:rPr lang="en-US" dirty="0">
                <a:latin typeface="Monaco"/>
                <a:ea typeface="ＭＳ Ｐゴシック" pitchFamily="-108" charset="-128"/>
                <a:cs typeface="Monaco"/>
              </a:rPr>
              <a:t>__</a:t>
            </a:r>
            <a:r>
              <a:rPr lang="en-US" dirty="0" err="1">
                <a:latin typeface="Monaco"/>
                <a:ea typeface="ＭＳ Ｐゴシック" pitchFamily="-108" charset="-128"/>
                <a:cs typeface="Monaco"/>
              </a:rPr>
              <a:t>repr</a:t>
            </a:r>
            <a:r>
              <a:rPr lang="en-US" dirty="0">
                <a:latin typeface="Monaco"/>
                <a:ea typeface="ＭＳ Ｐゴシック" pitchFamily="-108" charset="-128"/>
                <a:cs typeface="Monaco"/>
              </a:rPr>
              <a:t>__</a:t>
            </a:r>
            <a:r>
              <a:rPr lang="en-US" dirty="0">
                <a:ea typeface="ＭＳ Ｐゴシック" pitchFamily="-108" charset="-128"/>
                <a:cs typeface="ＭＳ Ｐゴシック" pitchFamily="-108" charset="-128"/>
              </a:rPr>
              <a:t> call </a:t>
            </a:r>
            <a:r>
              <a:rPr lang="en-US" dirty="0">
                <a:latin typeface="Monaco"/>
                <a:ea typeface="ＭＳ Ｐゴシック" pitchFamily="-108" charset="-128"/>
                <a:cs typeface="Monaco"/>
              </a:rPr>
              <a:t>__</a:t>
            </a:r>
            <a:r>
              <a:rPr lang="en-US" dirty="0" err="1">
                <a:latin typeface="Monaco"/>
                <a:ea typeface="ＭＳ Ｐゴシック" pitchFamily="-108" charset="-128"/>
                <a:cs typeface="Monaco"/>
              </a:rPr>
              <a:t>str</a:t>
            </a:r>
            <a:r>
              <a:rPr lang="en-US" dirty="0">
                <a:latin typeface="Monaco"/>
                <a:ea typeface="ＭＳ Ｐゴシック" pitchFamily="-108" charset="-128"/>
                <a:cs typeface="Monaco"/>
              </a:rPr>
              <a:t>__</a:t>
            </a:r>
            <a:endParaRPr lang="en-US" dirty="0">
              <a:ea typeface="ＭＳ Ｐゴシック" pitchFamily="-108" charset="-128"/>
              <a:cs typeface="ＭＳ Ｐゴシック" pitchFamily="-108" charset="-128"/>
            </a:endParaRPr>
          </a:p>
          <a:p>
            <a:pPr lvl="1">
              <a:lnSpc>
                <a:spcPct val="90000"/>
              </a:lnSpc>
            </a:pPr>
            <a:r>
              <a:rPr lang="en-US" dirty="0">
                <a:ea typeface="ＭＳ Ｐゴシック" pitchFamily="-108" charset="-128"/>
                <a:cs typeface="ＭＳ Ｐゴシック" pitchFamily="-108" charset="-128"/>
              </a:rPr>
              <a:t>note the call: </a:t>
            </a:r>
            <a:r>
              <a:rPr lang="en-US" dirty="0">
                <a:latin typeface="Monaco"/>
                <a:ea typeface="ＭＳ Ｐゴシック" pitchFamily="-108" charset="-128"/>
                <a:cs typeface="Monaco"/>
              </a:rPr>
              <a:t>self.__</a:t>
            </a:r>
            <a:r>
              <a:rPr lang="en-US" dirty="0" err="1">
                <a:latin typeface="Monaco"/>
                <a:ea typeface="ＭＳ Ｐゴシック" pitchFamily="-108" charset="-128"/>
                <a:cs typeface="Monaco"/>
              </a:rPr>
              <a:t>str</a:t>
            </a:r>
            <a:r>
              <a:rPr lang="en-US" dirty="0">
                <a:latin typeface="Monaco"/>
                <a:ea typeface="ＭＳ Ｐゴシック" pitchFamily="-108" charset="-128"/>
                <a:cs typeface="Monaco"/>
              </a:rPr>
              <a:t>__()</a:t>
            </a:r>
          </a:p>
        </p:txBody>
      </p:sp>
    </p:spTree>
    <p:extLst>
      <p:ext uri="{BB962C8B-B14F-4D97-AF65-F5344CB8AC3E}">
        <p14:creationId xmlns:p14="http://schemas.microsoft.com/office/powerpoint/2010/main" val="4220690910"/>
      </p:ext>
    </p:extLst>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Monaco"/>
                <a:cs typeface="Monaco"/>
              </a:rPr>
              <a:t>__init__</a:t>
            </a:r>
            <a:r>
              <a:rPr lang="en-US" dirty="0"/>
              <a:t> method</a:t>
            </a:r>
          </a:p>
        </p:txBody>
      </p:sp>
      <p:sp>
        <p:nvSpPr>
          <p:cNvPr id="3" name="Content Placeholder 2"/>
          <p:cNvSpPr>
            <a:spLocks noGrp="1"/>
          </p:cNvSpPr>
          <p:nvPr>
            <p:ph idx="1"/>
          </p:nvPr>
        </p:nvSpPr>
        <p:spPr/>
        <p:txBody>
          <a:bodyPr/>
          <a:lstStyle/>
          <a:p>
            <a:r>
              <a:rPr lang="en-US" dirty="0"/>
              <a:t>each instance gets an attribute </a:t>
            </a:r>
            <a:r>
              <a:rPr lang="en-US" dirty="0" err="1">
                <a:latin typeface="Courier New"/>
                <a:cs typeface="Courier New"/>
              </a:rPr>
              <a:t>numer</a:t>
            </a:r>
            <a:r>
              <a:rPr lang="en-US" dirty="0">
                <a:latin typeface="Monaco"/>
                <a:cs typeface="Monaco"/>
              </a:rPr>
              <a:t> </a:t>
            </a:r>
            <a:r>
              <a:rPr lang="en-US" dirty="0"/>
              <a:t>and </a:t>
            </a:r>
            <a:r>
              <a:rPr lang="en-US" dirty="0" err="1">
                <a:latin typeface="Courier New"/>
                <a:cs typeface="Courier New"/>
              </a:rPr>
              <a:t>denom</a:t>
            </a:r>
            <a:r>
              <a:rPr lang="en-US" dirty="0">
                <a:latin typeface="Monaco"/>
                <a:cs typeface="Monaco"/>
              </a:rPr>
              <a:t> </a:t>
            </a:r>
            <a:r>
              <a:rPr lang="en-US" dirty="0"/>
              <a:t>to represent the numerator and denominator of that instance</a:t>
            </a:r>
            <a:r>
              <a:rPr lang="fr-FR" dirty="0"/>
              <a:t>'</a:t>
            </a:r>
            <a:r>
              <a:rPr lang="en-US" dirty="0"/>
              <a:t>s values</a:t>
            </a:r>
          </a:p>
        </p:txBody>
      </p:sp>
    </p:spTree>
    <p:extLst>
      <p:ext uri="{BB962C8B-B14F-4D97-AF65-F5344CB8AC3E}">
        <p14:creationId xmlns:p14="http://schemas.microsoft.com/office/powerpoint/2010/main" val="2533148702"/>
      </p:ext>
    </p:extLst>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provide addition</a:t>
            </a:r>
          </a:p>
        </p:txBody>
      </p:sp>
      <p:sp>
        <p:nvSpPr>
          <p:cNvPr id="3" name="Content Placeholder 2"/>
          <p:cNvSpPr>
            <a:spLocks noGrp="1"/>
          </p:cNvSpPr>
          <p:nvPr>
            <p:ph idx="1"/>
          </p:nvPr>
        </p:nvSpPr>
        <p:spPr/>
        <p:txBody>
          <a:bodyPr/>
          <a:lstStyle/>
          <a:p>
            <a:pPr>
              <a:buNone/>
            </a:pPr>
            <a:r>
              <a:rPr lang="en-US" dirty="0"/>
              <a:t>Remember how we add fractions:</a:t>
            </a:r>
          </a:p>
          <a:p>
            <a:r>
              <a:rPr lang="en-US" dirty="0"/>
              <a:t>if the denominator is the same, add the numerators</a:t>
            </a:r>
          </a:p>
          <a:p>
            <a:r>
              <a:rPr lang="en-US" dirty="0"/>
              <a:t>if not, find a new common denominator that each denominator divides without remainder.</a:t>
            </a:r>
          </a:p>
          <a:p>
            <a:r>
              <a:rPr lang="en-US" dirty="0"/>
              <a:t>modify the numerators and add</a:t>
            </a:r>
          </a:p>
        </p:txBody>
      </p:sp>
    </p:spTree>
    <p:extLst>
      <p:ext uri="{BB962C8B-B14F-4D97-AF65-F5344CB8AC3E}">
        <p14:creationId xmlns:p14="http://schemas.microsoft.com/office/powerpoint/2010/main" val="3410300115"/>
      </p:ext>
    </p:extLst>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lcm and </a:t>
            </a:r>
            <a:r>
              <a:rPr lang="en-US" dirty="0" err="1"/>
              <a:t>gcd</a:t>
            </a:r>
            <a:endParaRPr lang="en-US" dirty="0"/>
          </a:p>
        </p:txBody>
      </p:sp>
      <p:sp>
        <p:nvSpPr>
          <p:cNvPr id="3" name="Content Placeholder 2"/>
          <p:cNvSpPr>
            <a:spLocks noGrp="1"/>
          </p:cNvSpPr>
          <p:nvPr>
            <p:ph idx="1"/>
          </p:nvPr>
        </p:nvSpPr>
        <p:spPr/>
        <p:txBody>
          <a:bodyPr/>
          <a:lstStyle/>
          <a:p>
            <a:r>
              <a:rPr lang="en-US" dirty="0"/>
              <a:t>the least common multiple (lcm) finds the smallest number that each denominator divides without remainder</a:t>
            </a:r>
          </a:p>
          <a:p>
            <a:r>
              <a:rPr lang="en-US" dirty="0"/>
              <a:t>the greatest common divisor (</a:t>
            </a:r>
            <a:r>
              <a:rPr lang="en-US" dirty="0" err="1"/>
              <a:t>gcd</a:t>
            </a:r>
            <a:r>
              <a:rPr lang="en-US" dirty="0"/>
              <a:t>) finds the largest number two numbers can divide into without remainder</a:t>
            </a:r>
          </a:p>
        </p:txBody>
      </p:sp>
    </p:spTree>
    <p:extLst>
      <p:ext uri="{BB962C8B-B14F-4D97-AF65-F5344CB8AC3E}">
        <p14:creationId xmlns:p14="http://schemas.microsoft.com/office/powerpoint/2010/main" val="2939609276"/>
      </p:ext>
    </p:extLst>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LCM in terms of GCD</a:t>
            </a:r>
          </a:p>
        </p:txBody>
      </p:sp>
      <p:graphicFrame>
        <p:nvGraphicFramePr>
          <p:cNvPr id="5" name="Content Placeholder 4"/>
          <p:cNvGraphicFramePr>
            <a:graphicFrameLocks noGrp="1" noChangeAspect="1"/>
          </p:cNvGraphicFramePr>
          <p:nvPr>
            <p:ph idx="1"/>
            <p:extLst>
              <p:ext uri="{D42A27DB-BD31-4B8C-83A1-F6EECF244321}">
                <p14:modId xmlns:p14="http://schemas.microsoft.com/office/powerpoint/2010/main" val="2024272508"/>
              </p:ext>
            </p:extLst>
          </p:nvPr>
        </p:nvGraphicFramePr>
        <p:xfrm>
          <a:off x="1143000" y="1828800"/>
          <a:ext cx="4051300" cy="1143000"/>
        </p:xfrm>
        <a:graphic>
          <a:graphicData uri="http://schemas.openxmlformats.org/presentationml/2006/ole">
            <mc:AlternateContent xmlns:mc="http://schemas.openxmlformats.org/markup-compatibility/2006">
              <mc:Choice xmlns:v="urn:schemas-microsoft-com:vml" Requires="v">
                <p:oleObj spid="_x0000_s6145" name="Equation" r:id="rId3" imgW="1471680" imgH="411120" progId="Equation.3">
                  <p:embed/>
                </p:oleObj>
              </mc:Choice>
              <mc:Fallback>
                <p:oleObj name="Equation" r:id="rId3" imgW="1471680" imgH="411120" progId="Equation.3">
                  <p:embed/>
                  <p:pic>
                    <p:nvPicPr>
                      <p:cNvPr id="5" name="Content Placeholder 4"/>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3000" y="1828800"/>
                        <a:ext cx="4051300" cy="11430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1" name="TextBox 10"/>
          <p:cNvSpPr txBox="1"/>
          <p:nvPr/>
        </p:nvSpPr>
        <p:spPr>
          <a:xfrm>
            <a:off x="609600" y="3886200"/>
            <a:ext cx="5591394" cy="584776"/>
          </a:xfrm>
          <a:prstGeom prst="rect">
            <a:avLst/>
          </a:prstGeom>
          <a:noFill/>
        </p:spPr>
        <p:txBody>
          <a:bodyPr wrap="none" rtlCol="0">
            <a:spAutoFit/>
          </a:bodyPr>
          <a:lstStyle/>
          <a:p>
            <a:r>
              <a:rPr lang="en-US" sz="3200" dirty="0">
                <a:solidFill>
                  <a:srgbClr val="000000"/>
                </a:solidFill>
              </a:rPr>
              <a:t>OK, how to find the </a:t>
            </a:r>
            <a:r>
              <a:rPr lang="en-US" sz="3200" dirty="0" err="1">
                <a:solidFill>
                  <a:srgbClr val="000000"/>
                </a:solidFill>
              </a:rPr>
              <a:t>gcd</a:t>
            </a:r>
            <a:r>
              <a:rPr lang="en-US" sz="3200" dirty="0">
                <a:solidFill>
                  <a:srgbClr val="000000"/>
                </a:solidFill>
              </a:rPr>
              <a:t> then?</a:t>
            </a:r>
          </a:p>
        </p:txBody>
      </p:sp>
    </p:spTree>
    <p:extLst>
      <p:ext uri="{BB962C8B-B14F-4D97-AF65-F5344CB8AC3E}">
        <p14:creationId xmlns:p14="http://schemas.microsoft.com/office/powerpoint/2010/main" val="219324575"/>
      </p:ext>
    </p:extLst>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GCD and Euclid</a:t>
            </a:r>
          </a:p>
        </p:txBody>
      </p:sp>
      <p:sp>
        <p:nvSpPr>
          <p:cNvPr id="3" name="Content Placeholder 2"/>
          <p:cNvSpPr>
            <a:spLocks noGrp="1"/>
          </p:cNvSpPr>
          <p:nvPr>
            <p:ph idx="1"/>
          </p:nvPr>
        </p:nvSpPr>
        <p:spPr/>
        <p:txBody>
          <a:bodyPr/>
          <a:lstStyle/>
          <a:p>
            <a:r>
              <a:rPr lang="en-US" dirty="0"/>
              <a:t>One of the earliest algorithms recorded was the GCD by Euclid in his book Elements around 300 B.C.</a:t>
            </a:r>
          </a:p>
          <a:p>
            <a:pPr lvl="1"/>
            <a:r>
              <a:rPr lang="en-US" dirty="0"/>
              <a:t>He originally defined it in terms of geometry but the result is the same</a:t>
            </a:r>
          </a:p>
        </p:txBody>
      </p:sp>
    </p:spTree>
    <p:extLst>
      <p:ext uri="{BB962C8B-B14F-4D97-AF65-F5344CB8AC3E}">
        <p14:creationId xmlns:p14="http://schemas.microsoft.com/office/powerpoint/2010/main" val="1249099080"/>
      </p:ext>
    </p:extLst>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12.4-12.6</a:t>
            </a:r>
          </a:p>
        </p:txBody>
      </p:sp>
    </p:spTree>
    <p:extLst>
      <p:ext uri="{BB962C8B-B14F-4D97-AF65-F5344CB8AC3E}">
        <p14:creationId xmlns:p14="http://schemas.microsoft.com/office/powerpoint/2010/main" val="17228260"/>
      </p:ext>
    </p:extLst>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The Algorithm</a:t>
            </a:r>
          </a:p>
        </p:txBody>
      </p:sp>
      <p:sp>
        <p:nvSpPr>
          <p:cNvPr id="4" name="Content Placeholder 3"/>
          <p:cNvSpPr>
            <a:spLocks noGrp="1"/>
          </p:cNvSpPr>
          <p:nvPr>
            <p:ph idx="1"/>
          </p:nvPr>
        </p:nvSpPr>
        <p:spPr/>
        <p:txBody>
          <a:bodyPr/>
          <a:lstStyle/>
          <a:p>
            <a:pPr marL="0" indent="0">
              <a:buNone/>
            </a:pPr>
            <a:r>
              <a:rPr lang="en-US" dirty="0"/>
              <a:t>GCD(</a:t>
            </a:r>
            <a:r>
              <a:rPr lang="en-US" dirty="0" err="1"/>
              <a:t>a,b</a:t>
            </a:r>
            <a:r>
              <a:rPr lang="en-US" dirty="0"/>
              <a:t>)</a:t>
            </a:r>
          </a:p>
          <a:p>
            <a:pPr marL="514350" indent="-514350">
              <a:buFont typeface="+mj-lt"/>
              <a:buAutoNum type="arabicPeriod"/>
            </a:pPr>
            <a:r>
              <a:rPr lang="en-US" dirty="0"/>
              <a:t>If one of the numbers is 0, return the other and halt</a:t>
            </a:r>
          </a:p>
          <a:p>
            <a:pPr marL="514350" indent="-514350">
              <a:buFont typeface="+mj-lt"/>
              <a:buAutoNum type="arabicPeriod"/>
            </a:pPr>
            <a:r>
              <a:rPr lang="en-US" dirty="0"/>
              <a:t>Otherwise, find the integer remainder of the larger number divided by the smaller number</a:t>
            </a:r>
          </a:p>
          <a:p>
            <a:pPr marL="514350" indent="-514350">
              <a:buFont typeface="+mj-lt"/>
              <a:buAutoNum type="arabicPeriod"/>
            </a:pPr>
            <a:r>
              <a:rPr lang="en-US" dirty="0"/>
              <a:t>Reapply GCD(</a:t>
            </a:r>
            <a:r>
              <a:rPr lang="en-US" dirty="0" err="1"/>
              <a:t>a,b</a:t>
            </a:r>
            <a:r>
              <a:rPr lang="en-US" dirty="0"/>
              <a:t>) with a </a:t>
            </a:r>
            <a:r>
              <a:rPr lang="en-US" dirty="0">
                <a:sym typeface="Wingdings"/>
              </a:rPr>
              <a:t> smaller and b the remainder from step 2)</a:t>
            </a:r>
            <a:endParaRPr lang="en-US" dirty="0"/>
          </a:p>
        </p:txBody>
      </p:sp>
    </p:spTree>
    <p:extLst>
      <p:ext uri="{BB962C8B-B14F-4D97-AF65-F5344CB8AC3E}">
        <p14:creationId xmlns:p14="http://schemas.microsoft.com/office/powerpoint/2010/main" val="4281726120"/>
      </p:ext>
    </p:extLst>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4619" y="533400"/>
            <a:ext cx="9090025" cy="2667000"/>
          </a:xfrm>
          <a:prstGeom prst="rect">
            <a:avLst/>
          </a:prstGeom>
        </p:spPr>
      </p:pic>
      <p:pic>
        <p:nvPicPr>
          <p:cNvPr id="7" name="Picture 6"/>
          <p:cNvPicPr>
            <a:picLocks noChangeAspect="1"/>
          </p:cNvPicPr>
          <p:nvPr/>
        </p:nvPicPr>
        <p:blipFill>
          <a:blip r:embed="rId3"/>
          <a:stretch>
            <a:fillRect/>
          </a:stretch>
        </p:blipFill>
        <p:spPr>
          <a:xfrm>
            <a:off x="0" y="3810000"/>
            <a:ext cx="8955578" cy="1219200"/>
          </a:xfrm>
          <a:prstGeom prst="rect">
            <a:avLst/>
          </a:prstGeom>
        </p:spPr>
      </p:pic>
    </p:spTree>
    <p:extLst>
      <p:ext uri="{BB962C8B-B14F-4D97-AF65-F5344CB8AC3E}">
        <p14:creationId xmlns:p14="http://schemas.microsoft.com/office/powerpoint/2010/main" val="3562701346"/>
      </p:ext>
    </p:extLst>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pPr marL="0" indent="0">
              <a:buNone/>
            </a:pPr>
            <a:r>
              <a:rPr lang="en-US" dirty="0"/>
              <a:t>Just the add, from Code Listing 12.6 </a:t>
            </a:r>
          </a:p>
        </p:txBody>
      </p:sp>
      <p:pic>
        <p:nvPicPr>
          <p:cNvPr id="5" name="Picture 4"/>
          <p:cNvPicPr>
            <a:picLocks noChangeAspect="1"/>
          </p:cNvPicPr>
          <p:nvPr/>
        </p:nvPicPr>
        <p:blipFill>
          <a:blip r:embed="rId2"/>
          <a:stretch>
            <a:fillRect/>
          </a:stretch>
        </p:blipFill>
        <p:spPr>
          <a:xfrm>
            <a:off x="27550" y="1429325"/>
            <a:ext cx="5401125" cy="990600"/>
          </a:xfrm>
          <a:prstGeom prst="rect">
            <a:avLst/>
          </a:prstGeom>
        </p:spPr>
      </p:pic>
      <p:pic>
        <p:nvPicPr>
          <p:cNvPr id="6" name="Picture 5"/>
          <p:cNvPicPr>
            <a:picLocks noChangeAspect="1"/>
          </p:cNvPicPr>
          <p:nvPr/>
        </p:nvPicPr>
        <p:blipFill>
          <a:blip r:embed="rId3"/>
          <a:stretch>
            <a:fillRect/>
          </a:stretch>
        </p:blipFill>
        <p:spPr>
          <a:xfrm>
            <a:off x="-1" y="2133600"/>
            <a:ext cx="9144001" cy="3887305"/>
          </a:xfrm>
          <a:prstGeom prst="rect">
            <a:avLst/>
          </a:prstGeom>
        </p:spPr>
      </p:pic>
    </p:spTree>
    <p:extLst>
      <p:ext uri="{BB962C8B-B14F-4D97-AF65-F5344CB8AC3E}">
        <p14:creationId xmlns:p14="http://schemas.microsoft.com/office/powerpoint/2010/main" val="33216784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a:xfrm>
            <a:off x="685800" y="228600"/>
            <a:ext cx="7772400" cy="1143000"/>
          </a:xfrm>
        </p:spPr>
        <p:txBody>
          <a:bodyPr/>
          <a:lstStyle/>
          <a:p>
            <a:pPr eaLnBrk="1" hangingPunct="1"/>
            <a:r>
              <a:rPr lang="en-US">
                <a:ea typeface="ＭＳ Ｐゴシック" pitchFamily="-109" charset="-128"/>
                <a:cs typeface="ＭＳ Ｐゴシック" pitchFamily="-109" charset="-128"/>
              </a:rPr>
              <a:t>Python name conventions</a:t>
            </a:r>
          </a:p>
        </p:txBody>
      </p:sp>
      <p:sp>
        <p:nvSpPr>
          <p:cNvPr id="47107" name="Rectangle 3"/>
          <p:cNvSpPr>
            <a:spLocks noGrp="1" noChangeArrowheads="1"/>
          </p:cNvSpPr>
          <p:nvPr>
            <p:ph idx="1"/>
          </p:nvPr>
        </p:nvSpPr>
        <p:spPr>
          <a:xfrm>
            <a:off x="0" y="1295400"/>
            <a:ext cx="9144000" cy="4495800"/>
          </a:xfrm>
        </p:spPr>
        <p:txBody>
          <a:bodyPr/>
          <a:lstStyle/>
          <a:p>
            <a:pPr eaLnBrk="1" hangingPunct="1">
              <a:lnSpc>
                <a:spcPct val="90000"/>
              </a:lnSpc>
            </a:pPr>
            <a:r>
              <a:rPr lang="en-US" dirty="0">
                <a:ea typeface="ＭＳ Ｐゴシック" pitchFamily="-109" charset="-128"/>
                <a:cs typeface="ＭＳ Ｐゴシック" pitchFamily="-109" charset="-128"/>
              </a:rPr>
              <a:t>must begin with a letter or underscore _</a:t>
            </a:r>
          </a:p>
          <a:p>
            <a:pPr lvl="1" eaLnBrk="1" hangingPunct="1">
              <a:lnSpc>
                <a:spcPct val="90000"/>
              </a:lnSpc>
            </a:pPr>
            <a:r>
              <a:rPr lang="en-US" dirty="0">
                <a:latin typeface="Courier New" pitchFamily="-109" charset="0"/>
              </a:rPr>
              <a:t>Ab_123</a:t>
            </a:r>
            <a:r>
              <a:rPr lang="en-US" dirty="0"/>
              <a:t> is OK, but </a:t>
            </a:r>
            <a:r>
              <a:rPr lang="en-US" dirty="0">
                <a:solidFill>
                  <a:srgbClr val="000000"/>
                </a:solidFill>
                <a:latin typeface="Courier New" pitchFamily="-109" charset="0"/>
              </a:rPr>
              <a:t>123_ABC</a:t>
            </a:r>
            <a:r>
              <a:rPr lang="en-US" dirty="0"/>
              <a:t> is not.</a:t>
            </a:r>
          </a:p>
          <a:p>
            <a:pPr eaLnBrk="1" hangingPunct="1">
              <a:lnSpc>
                <a:spcPct val="90000"/>
              </a:lnSpc>
            </a:pPr>
            <a:r>
              <a:rPr lang="en-US" dirty="0">
                <a:ea typeface="ＭＳ Ｐゴシック" pitchFamily="-109" charset="-128"/>
                <a:cs typeface="ＭＳ Ｐゴシック" pitchFamily="-109" charset="-128"/>
              </a:rPr>
              <a:t>may contain letters, digits, and underscores</a:t>
            </a:r>
          </a:p>
          <a:p>
            <a:pPr lvl="1" eaLnBrk="1" hangingPunct="1">
              <a:lnSpc>
                <a:spcPct val="90000"/>
              </a:lnSpc>
            </a:pPr>
            <a:r>
              <a:rPr lang="en-US" dirty="0">
                <a:solidFill>
                  <a:srgbClr val="000000"/>
                </a:solidFill>
                <a:latin typeface="Courier New" pitchFamily="-109" charset="0"/>
              </a:rPr>
              <a:t>this_is_an_identifier_123</a:t>
            </a:r>
          </a:p>
          <a:p>
            <a:pPr eaLnBrk="1" hangingPunct="1">
              <a:lnSpc>
                <a:spcPct val="90000"/>
              </a:lnSpc>
            </a:pPr>
            <a:r>
              <a:rPr lang="en-US" dirty="0">
                <a:ea typeface="ＭＳ Ｐゴシック" pitchFamily="-109" charset="-128"/>
                <a:cs typeface="ＭＳ Ｐゴシック" pitchFamily="-109" charset="-128"/>
              </a:rPr>
              <a:t>may be of any length</a:t>
            </a:r>
          </a:p>
          <a:p>
            <a:pPr eaLnBrk="1" hangingPunct="1">
              <a:lnSpc>
                <a:spcPct val="90000"/>
              </a:lnSpc>
            </a:pPr>
            <a:r>
              <a:rPr lang="en-US" dirty="0">
                <a:ea typeface="ＭＳ Ｐゴシック" pitchFamily="-109" charset="-128"/>
                <a:cs typeface="ＭＳ Ｐゴシック" pitchFamily="-109" charset="-128"/>
              </a:rPr>
              <a:t>upper and lower case letters are different</a:t>
            </a:r>
          </a:p>
          <a:p>
            <a:pPr lvl="1" eaLnBrk="1" hangingPunct="1">
              <a:lnSpc>
                <a:spcPct val="90000"/>
              </a:lnSpc>
            </a:pPr>
            <a:r>
              <a:rPr lang="en-US" dirty="0" err="1">
                <a:solidFill>
                  <a:srgbClr val="000000"/>
                </a:solidFill>
                <a:latin typeface="Courier New" pitchFamily="-109" charset="0"/>
              </a:rPr>
              <a:t>Length_Of_Rope</a:t>
            </a:r>
            <a:r>
              <a:rPr lang="en-US" dirty="0"/>
              <a:t> is not </a:t>
            </a:r>
            <a:r>
              <a:rPr lang="en-US" dirty="0" err="1">
                <a:solidFill>
                  <a:srgbClr val="000000"/>
                </a:solidFill>
                <a:latin typeface="Courier New" pitchFamily="-109" charset="0"/>
              </a:rPr>
              <a:t>length_of_rope</a:t>
            </a:r>
            <a:endParaRPr lang="en-US" dirty="0">
              <a:solidFill>
                <a:srgbClr val="000000"/>
              </a:solidFill>
              <a:latin typeface="Courier New" pitchFamily="-109" charset="0"/>
            </a:endParaRPr>
          </a:p>
          <a:p>
            <a:pPr eaLnBrk="1" hangingPunct="1">
              <a:lnSpc>
                <a:spcPct val="90000"/>
              </a:lnSpc>
            </a:pPr>
            <a:r>
              <a:rPr lang="en-US" dirty="0">
                <a:ea typeface="Arial" pitchFamily="-109" charset="0"/>
                <a:cs typeface="Arial" pitchFamily="-109" charset="0"/>
              </a:rPr>
              <a:t>names starting with </a:t>
            </a:r>
            <a:r>
              <a:rPr lang="en-US" dirty="0">
                <a:solidFill>
                  <a:srgbClr val="660066"/>
                </a:solidFill>
                <a:latin typeface="Courier New"/>
                <a:ea typeface="Arial" pitchFamily="-109" charset="0"/>
                <a:cs typeface="Courier New"/>
              </a:rPr>
              <a:t>_</a:t>
            </a:r>
            <a:r>
              <a:rPr lang="en-US" dirty="0">
                <a:solidFill>
                  <a:srgbClr val="660066"/>
                </a:solidFill>
                <a:ea typeface="Arial" pitchFamily="-109" charset="0"/>
                <a:cs typeface="Arial" pitchFamily="-109" charset="0"/>
              </a:rPr>
              <a:t>  </a:t>
            </a:r>
            <a:r>
              <a:rPr lang="en-US" dirty="0">
                <a:ea typeface="Arial" pitchFamily="-109" charset="0"/>
                <a:cs typeface="Arial" pitchFamily="-109" charset="0"/>
              </a:rPr>
              <a:t>(underline) have special meaning. Be careful!</a:t>
            </a:r>
          </a:p>
          <a:p>
            <a:pPr lvl="1" eaLnBrk="1" hangingPunct="1">
              <a:lnSpc>
                <a:spcPct val="90000"/>
              </a:lnSpc>
            </a:pPr>
            <a:endParaRPr lang="en-US" dirty="0"/>
          </a:p>
        </p:txBody>
      </p:sp>
    </p:spTree>
    <p:extLst>
      <p:ext uri="{BB962C8B-B14F-4D97-AF65-F5344CB8AC3E}">
        <p14:creationId xmlns:p14="http://schemas.microsoft.com/office/powerpoint/2010/main" val="932064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7107">
                                            <p:txEl>
                                              <p:pRg st="0" end="0"/>
                                            </p:txEl>
                                          </p:spTgt>
                                        </p:tgtEl>
                                        <p:attrNameLst>
                                          <p:attrName>style.visibility</p:attrName>
                                        </p:attrNameLst>
                                      </p:cBhvr>
                                      <p:to>
                                        <p:strVal val="visible"/>
                                      </p:to>
                                    </p:set>
                                    <p:anim calcmode="lin" valueType="num">
                                      <p:cBhvr additive="base">
                                        <p:cTn id="7" dur="500" fill="hold"/>
                                        <p:tgtEl>
                                          <p:spTgt spid="4710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710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7107">
                                            <p:txEl>
                                              <p:pRg st="1" end="1"/>
                                            </p:txEl>
                                          </p:spTgt>
                                        </p:tgtEl>
                                        <p:attrNameLst>
                                          <p:attrName>style.visibility</p:attrName>
                                        </p:attrNameLst>
                                      </p:cBhvr>
                                      <p:to>
                                        <p:strVal val="visible"/>
                                      </p:to>
                                    </p:set>
                                    <p:anim calcmode="lin" valueType="num">
                                      <p:cBhvr additive="base">
                                        <p:cTn id="13" dur="500" fill="hold"/>
                                        <p:tgtEl>
                                          <p:spTgt spid="4710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710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47107">
                                            <p:txEl>
                                              <p:pRg st="2" end="2"/>
                                            </p:txEl>
                                          </p:spTgt>
                                        </p:tgtEl>
                                        <p:attrNameLst>
                                          <p:attrName>style.visibility</p:attrName>
                                        </p:attrNameLst>
                                      </p:cBhvr>
                                      <p:to>
                                        <p:strVal val="visible"/>
                                      </p:to>
                                    </p:set>
                                    <p:anim calcmode="lin" valueType="num">
                                      <p:cBhvr additive="base">
                                        <p:cTn id="19" dur="500" fill="hold"/>
                                        <p:tgtEl>
                                          <p:spTgt spid="4710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710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47107">
                                            <p:txEl>
                                              <p:pRg st="3" end="3"/>
                                            </p:txEl>
                                          </p:spTgt>
                                        </p:tgtEl>
                                        <p:attrNameLst>
                                          <p:attrName>style.visibility</p:attrName>
                                        </p:attrNameLst>
                                      </p:cBhvr>
                                      <p:to>
                                        <p:strVal val="visible"/>
                                      </p:to>
                                    </p:set>
                                    <p:anim calcmode="lin" valueType="num">
                                      <p:cBhvr additive="base">
                                        <p:cTn id="25" dur="500" fill="hold"/>
                                        <p:tgtEl>
                                          <p:spTgt spid="47107">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47107">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47107">
                                            <p:txEl>
                                              <p:pRg st="4" end="4"/>
                                            </p:txEl>
                                          </p:spTgt>
                                        </p:tgtEl>
                                        <p:attrNameLst>
                                          <p:attrName>style.visibility</p:attrName>
                                        </p:attrNameLst>
                                      </p:cBhvr>
                                      <p:to>
                                        <p:strVal val="visible"/>
                                      </p:to>
                                    </p:set>
                                    <p:anim calcmode="lin" valueType="num">
                                      <p:cBhvr additive="base">
                                        <p:cTn id="31" dur="500" fill="hold"/>
                                        <p:tgtEl>
                                          <p:spTgt spid="47107">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4710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47107">
                                            <p:txEl>
                                              <p:pRg st="5" end="5"/>
                                            </p:txEl>
                                          </p:spTgt>
                                        </p:tgtEl>
                                        <p:attrNameLst>
                                          <p:attrName>style.visibility</p:attrName>
                                        </p:attrNameLst>
                                      </p:cBhvr>
                                      <p:to>
                                        <p:strVal val="visible"/>
                                      </p:to>
                                    </p:set>
                                    <p:anim calcmode="lin" valueType="num">
                                      <p:cBhvr additive="base">
                                        <p:cTn id="37" dur="500" fill="hold"/>
                                        <p:tgtEl>
                                          <p:spTgt spid="47107">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47107">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47107">
                                            <p:txEl>
                                              <p:pRg st="6" end="6"/>
                                            </p:txEl>
                                          </p:spTgt>
                                        </p:tgtEl>
                                        <p:attrNameLst>
                                          <p:attrName>style.visibility</p:attrName>
                                        </p:attrNameLst>
                                      </p:cBhvr>
                                      <p:to>
                                        <p:strVal val="visible"/>
                                      </p:to>
                                    </p:set>
                                    <p:anim calcmode="lin" valueType="num">
                                      <p:cBhvr additive="base">
                                        <p:cTn id="43" dur="500" fill="hold"/>
                                        <p:tgtEl>
                                          <p:spTgt spid="47107">
                                            <p:txEl>
                                              <p:pRg st="6" end="6"/>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47107">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47107">
                                            <p:txEl>
                                              <p:pRg st="7" end="7"/>
                                            </p:txEl>
                                          </p:spTgt>
                                        </p:tgtEl>
                                        <p:attrNameLst>
                                          <p:attrName>style.visibility</p:attrName>
                                        </p:attrNameLst>
                                      </p:cBhvr>
                                      <p:to>
                                        <p:strVal val="visible"/>
                                      </p:to>
                                    </p:set>
                                    <p:anim calcmode="lin" valueType="num">
                                      <p:cBhvr additive="base">
                                        <p:cTn id="49" dur="500" fill="hold"/>
                                        <p:tgtEl>
                                          <p:spTgt spid="47107">
                                            <p:txEl>
                                              <p:pRg st="7" end="7"/>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47107">
                                            <p:txEl>
                                              <p:pRg st="7" end="7"/>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07" grpId="0" build="p" bldLvl="2" autoUpdateAnimBg="0"/>
    </p:bldLst>
  </p:timing>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Equality</a:t>
            </a:r>
          </a:p>
        </p:txBody>
      </p:sp>
      <p:sp>
        <p:nvSpPr>
          <p:cNvPr id="4" name="Content Placeholder 3"/>
          <p:cNvSpPr>
            <a:spLocks noGrp="1"/>
          </p:cNvSpPr>
          <p:nvPr>
            <p:ph idx="1"/>
          </p:nvPr>
        </p:nvSpPr>
        <p:spPr/>
        <p:txBody>
          <a:bodyPr/>
          <a:lstStyle/>
          <a:p>
            <a:r>
              <a:rPr lang="en-US" dirty="0"/>
              <a:t>The equality method is </a:t>
            </a:r>
            <a:r>
              <a:rPr lang="en-US" dirty="0">
                <a:latin typeface="Monaco"/>
                <a:cs typeface="Monaco"/>
              </a:rPr>
              <a:t>__</a:t>
            </a:r>
            <a:r>
              <a:rPr lang="en-US" dirty="0" err="1">
                <a:latin typeface="Monaco"/>
                <a:cs typeface="Monaco"/>
              </a:rPr>
              <a:t>eq</a:t>
            </a:r>
            <a:r>
              <a:rPr lang="en-US" dirty="0">
                <a:latin typeface="Monaco"/>
                <a:cs typeface="Monaco"/>
              </a:rPr>
              <a:t>__</a:t>
            </a:r>
          </a:p>
          <a:p>
            <a:r>
              <a:rPr lang="en-US" dirty="0"/>
              <a:t>It is invoked with the == operator</a:t>
            </a:r>
          </a:p>
          <a:p>
            <a:pPr marL="457200" lvl="1" indent="0">
              <a:buNone/>
            </a:pPr>
            <a:r>
              <a:rPr lang="en-US" dirty="0"/>
              <a:t>½ == ½ is equivalent to </a:t>
            </a:r>
            <a:r>
              <a:rPr lang="en-US" dirty="0">
                <a:latin typeface="Monaco"/>
                <a:cs typeface="Monaco"/>
              </a:rPr>
              <a:t>½.__eq__(½) </a:t>
            </a:r>
          </a:p>
          <a:p>
            <a:r>
              <a:rPr lang="en-US" dirty="0"/>
              <a:t>It should be able to deal with non-reduced fractions:</a:t>
            </a:r>
          </a:p>
          <a:p>
            <a:pPr marL="457200" lvl="1" indent="0">
              <a:buNone/>
            </a:pPr>
            <a:r>
              <a:rPr lang="en-US" sz="3200" dirty="0"/>
              <a:t>½ == ½  is True</a:t>
            </a:r>
          </a:p>
          <a:p>
            <a:pPr marL="457200" lvl="1" indent="0">
              <a:buNone/>
            </a:pPr>
            <a:r>
              <a:rPr lang="en-US" dirty="0"/>
              <a:t>so is  2/4 == 3/6</a:t>
            </a:r>
          </a:p>
        </p:txBody>
      </p:sp>
    </p:spTree>
    <p:extLst>
      <p:ext uri="{BB962C8B-B14F-4D97-AF65-F5344CB8AC3E}">
        <p14:creationId xmlns:p14="http://schemas.microsoft.com/office/powerpoint/2010/main" val="2368074651"/>
      </p:ext>
    </p:extLst>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12.7</a:t>
            </a:r>
          </a:p>
        </p:txBody>
      </p:sp>
    </p:spTree>
    <p:extLst>
      <p:ext uri="{BB962C8B-B14F-4D97-AF65-F5344CB8AC3E}">
        <p14:creationId xmlns:p14="http://schemas.microsoft.com/office/powerpoint/2010/main" val="1925787720"/>
      </p:ext>
    </p:extLst>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stretch>
            <a:fillRect/>
          </a:stretch>
        </p:blipFill>
        <p:spPr>
          <a:xfrm>
            <a:off x="163095" y="1295400"/>
            <a:ext cx="8644912" cy="3810000"/>
          </a:xfrm>
        </p:spPr>
      </p:pic>
    </p:spTree>
    <p:extLst>
      <p:ext uri="{BB962C8B-B14F-4D97-AF65-F5344CB8AC3E}">
        <p14:creationId xmlns:p14="http://schemas.microsoft.com/office/powerpoint/2010/main" val="2351254383"/>
      </p:ext>
    </p:extLst>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Fitting in</a:t>
            </a:r>
          </a:p>
        </p:txBody>
      </p:sp>
      <p:sp>
        <p:nvSpPr>
          <p:cNvPr id="4" name="Content Placeholder 3"/>
          <p:cNvSpPr>
            <a:spLocks noGrp="1"/>
          </p:cNvSpPr>
          <p:nvPr>
            <p:ph idx="1"/>
          </p:nvPr>
        </p:nvSpPr>
        <p:spPr/>
        <p:txBody>
          <a:bodyPr/>
          <a:lstStyle/>
          <a:p>
            <a:r>
              <a:rPr lang="en-US" dirty="0"/>
              <a:t>What is amazing about the traces of these methods is how many of them are called in service of the overall goal.</a:t>
            </a:r>
          </a:p>
          <a:p>
            <a:r>
              <a:rPr lang="en-US" dirty="0"/>
              <a:t>All we did was provide the basic pieces and Python orchestrates how they all fit together!</a:t>
            </a:r>
          </a:p>
          <a:p>
            <a:r>
              <a:rPr lang="en-US" dirty="0"/>
              <a:t>Rule 9 rules!</a:t>
            </a:r>
          </a:p>
        </p:txBody>
      </p:sp>
    </p:spTree>
    <p:extLst>
      <p:ext uri="{BB962C8B-B14F-4D97-AF65-F5344CB8AC3E}">
        <p14:creationId xmlns:p14="http://schemas.microsoft.com/office/powerpoint/2010/main" val="4280574352"/>
      </p:ext>
    </p:extLst>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What doesn't work</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524184446"/>
      </p:ext>
    </p:extLst>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p:txBody>
          <a:bodyPr/>
          <a:lstStyle/>
          <a:p>
            <a:r>
              <a:rPr lang="en-US"/>
              <a:t>So r1+r2, but what about</a:t>
            </a:r>
          </a:p>
        </p:txBody>
      </p:sp>
      <p:sp>
        <p:nvSpPr>
          <p:cNvPr id="25604" name="Rectangle 3"/>
          <p:cNvSpPr>
            <a:spLocks noGrp="1" noChangeArrowheads="1"/>
          </p:cNvSpPr>
          <p:nvPr>
            <p:ph idx="1"/>
          </p:nvPr>
        </p:nvSpPr>
        <p:spPr/>
        <p:txBody>
          <a:bodyPr/>
          <a:lstStyle/>
          <a:p>
            <a:r>
              <a:rPr lang="en-US" dirty="0"/>
              <a:t>We said the add we defined would work for two </a:t>
            </a:r>
            <a:r>
              <a:rPr lang="en-US" dirty="0" err="1"/>
              <a:t>rationals</a:t>
            </a:r>
            <a:r>
              <a:rPr lang="en-US" dirty="0"/>
              <a:t>, but what about?</a:t>
            </a:r>
          </a:p>
          <a:p>
            <a:endParaRPr lang="en-US" dirty="0"/>
          </a:p>
          <a:p>
            <a:pPr>
              <a:buNone/>
            </a:pPr>
            <a:r>
              <a:rPr lang="en-US" dirty="0">
                <a:latin typeface="Courier New"/>
                <a:cs typeface="Courier New"/>
              </a:rPr>
              <a:t>r1 + 1</a:t>
            </a:r>
            <a:r>
              <a:rPr lang="en-US" dirty="0"/>
              <a:t>	# Rational plus an integer</a:t>
            </a:r>
          </a:p>
          <a:p>
            <a:pPr>
              <a:buNone/>
            </a:pPr>
            <a:r>
              <a:rPr lang="en-US" dirty="0">
                <a:latin typeface="Courier New"/>
                <a:cs typeface="Courier New"/>
              </a:rPr>
              <a:t>1 + r1</a:t>
            </a:r>
            <a:r>
              <a:rPr lang="en-US" dirty="0"/>
              <a:t>	# </a:t>
            </a:r>
            <a:r>
              <a:rPr lang="en-US" dirty="0" err="1"/>
              <a:t>commutativity</a:t>
            </a:r>
            <a:endParaRPr lang="en-US" dirty="0"/>
          </a:p>
          <a:p>
            <a:endParaRPr lang="en-US" dirty="0"/>
          </a:p>
          <a:p>
            <a:r>
              <a:rPr lang="en-US" dirty="0"/>
              <a:t>Neither works right now. How to fix?</a:t>
            </a:r>
          </a:p>
        </p:txBody>
      </p:sp>
    </p:spTree>
    <p:extLst>
      <p:ext uri="{BB962C8B-B14F-4D97-AF65-F5344CB8AC3E}">
        <p14:creationId xmlns:p14="http://schemas.microsoft.com/office/powerpoint/2010/main" val="1819132857"/>
      </p:ext>
    </p:extLst>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p:cNvSpPr>
            <a:spLocks noGrp="1" noChangeArrowheads="1"/>
          </p:cNvSpPr>
          <p:nvPr>
            <p:ph type="title"/>
          </p:nvPr>
        </p:nvSpPr>
        <p:spPr/>
        <p:txBody>
          <a:bodyPr/>
          <a:lstStyle/>
          <a:p>
            <a:r>
              <a:rPr lang="en-US"/>
              <a:t>r1 + 1</a:t>
            </a:r>
          </a:p>
        </p:txBody>
      </p:sp>
      <p:sp>
        <p:nvSpPr>
          <p:cNvPr id="27652" name="Rectangle 3"/>
          <p:cNvSpPr>
            <a:spLocks noGrp="1" noChangeArrowheads="1"/>
          </p:cNvSpPr>
          <p:nvPr>
            <p:ph idx="1"/>
          </p:nvPr>
        </p:nvSpPr>
        <p:spPr>
          <a:xfrm>
            <a:off x="457200" y="1219200"/>
            <a:ext cx="8229600" cy="4525963"/>
          </a:xfrm>
        </p:spPr>
        <p:txBody>
          <a:bodyPr/>
          <a:lstStyle/>
          <a:p>
            <a:r>
              <a:rPr lang="en-US" dirty="0"/>
              <a:t>What</a:t>
            </a:r>
            <a:r>
              <a:rPr lang="fr-FR" dirty="0"/>
              <a:t>'</a:t>
            </a:r>
            <a:r>
              <a:rPr lang="en-US" dirty="0"/>
              <a:t>s the problem?</a:t>
            </a:r>
          </a:p>
          <a:p>
            <a:pPr lvl="1"/>
            <a:r>
              <a:rPr lang="en-US" dirty="0"/>
              <a:t>add expects another rational number as the second argument. </a:t>
            </a:r>
          </a:p>
          <a:p>
            <a:pPr lvl="1"/>
            <a:r>
              <a:rPr lang="en-US" dirty="0"/>
              <a:t>Python used to have a coercion operator, but that is deprecated</a:t>
            </a:r>
          </a:p>
          <a:p>
            <a:pPr lvl="2"/>
            <a:r>
              <a:rPr lang="en-US" dirty="0"/>
              <a:t>coerce: force conversion to another type</a:t>
            </a:r>
          </a:p>
          <a:p>
            <a:pPr lvl="2"/>
            <a:r>
              <a:rPr lang="en-US" dirty="0"/>
              <a:t>deprecate: </a:t>
            </a:r>
            <a:r>
              <a:rPr lang="fr-FR" dirty="0"/>
              <a:t>'</a:t>
            </a:r>
            <a:r>
              <a:rPr lang="en-US" dirty="0"/>
              <a:t>disapproval</a:t>
            </a:r>
            <a:r>
              <a:rPr lang="fr-FR" dirty="0"/>
              <a:t>'</a:t>
            </a:r>
            <a:r>
              <a:rPr lang="en-US" dirty="0"/>
              <a:t>, an approach that is no longer supported</a:t>
            </a:r>
          </a:p>
          <a:p>
            <a:pPr lvl="1"/>
            <a:r>
              <a:rPr lang="en-US" dirty="0"/>
              <a:t>Our constructor would support conversion of an </a:t>
            </a:r>
            <a:r>
              <a:rPr lang="en-US" dirty="0" err="1"/>
              <a:t>int</a:t>
            </a:r>
            <a:r>
              <a:rPr lang="en-US" dirty="0"/>
              <a:t> to a Rational, how/where to do this?</a:t>
            </a:r>
          </a:p>
        </p:txBody>
      </p:sp>
    </p:spTree>
    <p:extLst>
      <p:ext uri="{BB962C8B-B14F-4D97-AF65-F5344CB8AC3E}">
        <p14:creationId xmlns:p14="http://schemas.microsoft.com/office/powerpoint/2010/main" val="4022502768"/>
      </p:ext>
    </p:extLst>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lstStyle/>
          <a:p>
            <a:r>
              <a:rPr lang="en-US" dirty="0"/>
              <a:t>Introspection in </a:t>
            </a:r>
            <a:r>
              <a:rPr lang="en-US" dirty="0">
                <a:latin typeface="Monaco"/>
                <a:cs typeface="Monaco"/>
              </a:rPr>
              <a:t>__add__</a:t>
            </a:r>
          </a:p>
        </p:txBody>
      </p:sp>
      <p:sp>
        <p:nvSpPr>
          <p:cNvPr id="29700" name="Rectangle 3"/>
          <p:cNvSpPr>
            <a:spLocks noGrp="1" noChangeArrowheads="1"/>
          </p:cNvSpPr>
          <p:nvPr>
            <p:ph idx="1"/>
          </p:nvPr>
        </p:nvSpPr>
        <p:spPr/>
        <p:txBody>
          <a:bodyPr/>
          <a:lstStyle/>
          <a:p>
            <a:r>
              <a:rPr lang="en-US"/>
              <a:t>the add operator is going to have to check the types of the parameter and then decide what should be done</a:t>
            </a:r>
          </a:p>
          <a:p>
            <a:r>
              <a:rPr lang="en-US"/>
              <a:t>if the type is an integer, convert it. If it is a Rational, do what we did before. Anything else that is to be allowed needs to be checked</a:t>
            </a:r>
          </a:p>
        </p:txBody>
      </p:sp>
    </p:spTree>
    <p:extLst>
      <p:ext uri="{BB962C8B-B14F-4D97-AF65-F5344CB8AC3E}">
        <p14:creationId xmlns:p14="http://schemas.microsoft.com/office/powerpoint/2010/main" val="154086984"/>
      </p:ext>
    </p:extLst>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a:t>Code Listing 12.8</a:t>
            </a:r>
          </a:p>
        </p:txBody>
      </p:sp>
    </p:spTree>
    <p:extLst>
      <p:ext uri="{BB962C8B-B14F-4D97-AF65-F5344CB8AC3E}">
        <p14:creationId xmlns:p14="http://schemas.microsoft.com/office/powerpoint/2010/main" val="2765221940"/>
      </p:ext>
    </p:extLst>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0891" y="3276600"/>
            <a:ext cx="8881419" cy="1752600"/>
          </a:xfrm>
          <a:prstGeom prst="rect">
            <a:avLst/>
          </a:prstGeom>
        </p:spPr>
      </p:pic>
      <p:pic>
        <p:nvPicPr>
          <p:cNvPr id="5" name="Picture 4"/>
          <p:cNvPicPr>
            <a:picLocks noChangeAspect="1"/>
          </p:cNvPicPr>
          <p:nvPr/>
        </p:nvPicPr>
        <p:blipFill>
          <a:blip r:embed="rId3"/>
          <a:stretch>
            <a:fillRect/>
          </a:stretch>
        </p:blipFill>
        <p:spPr>
          <a:xfrm>
            <a:off x="0" y="685800"/>
            <a:ext cx="8735878" cy="2895600"/>
          </a:xfrm>
          <a:prstGeom prst="rect">
            <a:avLst/>
          </a:prstGeom>
        </p:spPr>
      </p:pic>
    </p:spTree>
    <p:extLst>
      <p:ext uri="{BB962C8B-B14F-4D97-AF65-F5344CB8AC3E}">
        <p14:creationId xmlns:p14="http://schemas.microsoft.com/office/powerpoint/2010/main" val="409366093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Naming conventions</a:t>
            </a:r>
          </a:p>
        </p:txBody>
      </p:sp>
      <p:sp>
        <p:nvSpPr>
          <p:cNvPr id="3" name="Content Placeholder 2"/>
          <p:cNvSpPr>
            <a:spLocks noGrp="1"/>
          </p:cNvSpPr>
          <p:nvPr>
            <p:ph idx="1"/>
          </p:nvPr>
        </p:nvSpPr>
        <p:spPr/>
        <p:txBody>
          <a:bodyPr/>
          <a:lstStyle/>
          <a:p>
            <a:r>
              <a:rPr lang="en-US" dirty="0"/>
              <a:t>Fully described by PEP8 or Google Style Guide for Python </a:t>
            </a:r>
          </a:p>
          <a:p>
            <a:pPr lvl="1"/>
            <a:r>
              <a:rPr lang="en-US" sz="2000" dirty="0">
                <a:hlinkClick r:id="rId2"/>
              </a:rPr>
              <a:t>https://github.com/google/styleguide/blob/gh-pages/</a:t>
            </a:r>
            <a:r>
              <a:rPr lang="en-US" sz="2000">
                <a:hlinkClick r:id="rId2"/>
              </a:rPr>
              <a:t>pyguide.md</a:t>
            </a:r>
            <a:endParaRPr lang="en-US" sz="2000" dirty="0"/>
          </a:p>
          <a:p>
            <a:r>
              <a:rPr lang="en-US" sz="2800" dirty="0"/>
              <a:t>the standard way for most things named in python is </a:t>
            </a:r>
            <a:r>
              <a:rPr lang="en-US" sz="2800" b="1" u="sng" dirty="0"/>
              <a:t>lower with under</a:t>
            </a:r>
            <a:r>
              <a:rPr lang="en-US" sz="2800" dirty="0"/>
              <a:t>, lower case with separate words joined by an underline:</a:t>
            </a:r>
          </a:p>
          <a:p>
            <a:pPr lvl="1"/>
            <a:r>
              <a:rPr lang="en-US" sz="2400" dirty="0" err="1"/>
              <a:t>this_is_a_var</a:t>
            </a:r>
            <a:endParaRPr lang="en-US" sz="2400" dirty="0"/>
          </a:p>
          <a:p>
            <a:pPr lvl="1"/>
            <a:r>
              <a:rPr lang="en-US" sz="2400" dirty="0" err="1"/>
              <a:t>my_list</a:t>
            </a:r>
            <a:endParaRPr lang="en-US" sz="2400" dirty="0"/>
          </a:p>
          <a:p>
            <a:pPr lvl="1"/>
            <a:r>
              <a:rPr lang="en-US" sz="2400" dirty="0" err="1"/>
              <a:t>square_root_function</a:t>
            </a:r>
            <a:endParaRPr lang="en-US" sz="2400" dirty="0"/>
          </a:p>
        </p:txBody>
      </p:sp>
    </p:spTree>
    <p:extLst>
      <p:ext uri="{BB962C8B-B14F-4D97-AF65-F5344CB8AC3E}">
        <p14:creationId xmlns:p14="http://schemas.microsoft.com/office/powerpoint/2010/main" val="3217211152"/>
      </p:ext>
    </p:extLst>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2"/>
          <p:cNvSpPr>
            <a:spLocks noGrp="1" noChangeArrowheads="1"/>
          </p:cNvSpPr>
          <p:nvPr>
            <p:ph type="title"/>
          </p:nvPr>
        </p:nvSpPr>
        <p:spPr/>
        <p:txBody>
          <a:bodyPr/>
          <a:lstStyle/>
          <a:p>
            <a:r>
              <a:rPr lang="en-US"/>
              <a:t>what about 1 + r1</a:t>
            </a:r>
          </a:p>
        </p:txBody>
      </p:sp>
      <p:sp>
        <p:nvSpPr>
          <p:cNvPr id="33796" name="Rectangle 3"/>
          <p:cNvSpPr>
            <a:spLocks noGrp="1" noChangeArrowheads="1"/>
          </p:cNvSpPr>
          <p:nvPr>
            <p:ph idx="1"/>
          </p:nvPr>
        </p:nvSpPr>
        <p:spPr/>
        <p:txBody>
          <a:bodyPr/>
          <a:lstStyle/>
          <a:p>
            <a:r>
              <a:rPr lang="en-US" dirty="0"/>
              <a:t>What</a:t>
            </a:r>
            <a:r>
              <a:rPr lang="fr-FR" dirty="0"/>
              <a:t>'</a:t>
            </a:r>
            <a:r>
              <a:rPr lang="en-US" dirty="0"/>
              <a:t>s the problem</a:t>
            </a:r>
          </a:p>
          <a:p>
            <a:pPr lvl="1"/>
            <a:r>
              <a:rPr lang="en-US" dirty="0"/>
              <a:t>mapping is wrong</a:t>
            </a:r>
          </a:p>
          <a:p>
            <a:pPr lvl="1"/>
            <a:r>
              <a:rPr lang="en-US" dirty="0"/>
              <a:t>1 + r1 maps to 1.__add__(r1)</a:t>
            </a:r>
          </a:p>
          <a:p>
            <a:pPr lvl="1"/>
            <a:r>
              <a:rPr lang="en-US" dirty="0"/>
              <a:t>no such method for integers (and besides, it would be a real pain to have to add a new method to every type we want to include)</a:t>
            </a:r>
          </a:p>
          <a:p>
            <a:pPr lvl="1"/>
            <a:r>
              <a:rPr lang="en-US" dirty="0"/>
              <a:t>user should expect that this should work. Addition is commutative!</a:t>
            </a:r>
          </a:p>
        </p:txBody>
      </p:sp>
    </p:spTree>
    <p:extLst>
      <p:ext uri="{BB962C8B-B14F-4D97-AF65-F5344CB8AC3E}">
        <p14:creationId xmlns:p14="http://schemas.microsoft.com/office/powerpoint/2010/main" val="485685932"/>
      </p:ext>
    </p:extLst>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2"/>
          <p:cNvSpPr>
            <a:spLocks noGrp="1" noChangeArrowheads="1"/>
          </p:cNvSpPr>
          <p:nvPr>
            <p:ph type="title"/>
          </p:nvPr>
        </p:nvSpPr>
        <p:spPr/>
        <p:txBody>
          <a:bodyPr/>
          <a:lstStyle/>
          <a:p>
            <a:r>
              <a:rPr lang="en-US"/>
              <a:t>radd method</a:t>
            </a:r>
          </a:p>
        </p:txBody>
      </p:sp>
      <p:sp>
        <p:nvSpPr>
          <p:cNvPr id="35844" name="Rectangle 3"/>
          <p:cNvSpPr>
            <a:spLocks noGrp="1" noChangeArrowheads="1"/>
          </p:cNvSpPr>
          <p:nvPr>
            <p:ph idx="1"/>
          </p:nvPr>
        </p:nvSpPr>
        <p:spPr/>
        <p:txBody>
          <a:bodyPr/>
          <a:lstStyle/>
          <a:p>
            <a:r>
              <a:rPr lang="en-US" dirty="0"/>
              <a:t>Python allows the definition of an </a:t>
            </a:r>
            <a:r>
              <a:rPr lang="en-US" dirty="0">
                <a:latin typeface="Monaco"/>
                <a:cs typeface="Monaco"/>
              </a:rPr>
              <a:t>__</a:t>
            </a:r>
            <a:r>
              <a:rPr lang="en-US" dirty="0" err="1">
                <a:latin typeface="Monaco"/>
                <a:cs typeface="Monaco"/>
              </a:rPr>
              <a:t>radd</a:t>
            </a:r>
            <a:r>
              <a:rPr lang="en-US" dirty="0">
                <a:latin typeface="Monaco"/>
                <a:cs typeface="Monaco"/>
              </a:rPr>
              <a:t>__</a:t>
            </a:r>
            <a:r>
              <a:rPr lang="en-US" dirty="0"/>
              <a:t> method</a:t>
            </a:r>
          </a:p>
          <a:p>
            <a:r>
              <a:rPr lang="en-US" dirty="0"/>
              <a:t>The </a:t>
            </a:r>
            <a:r>
              <a:rPr lang="en-US" dirty="0">
                <a:latin typeface="Monaco"/>
                <a:cs typeface="Monaco"/>
              </a:rPr>
              <a:t>__</a:t>
            </a:r>
            <a:r>
              <a:rPr lang="en-US" dirty="0" err="1">
                <a:latin typeface="Monaco"/>
                <a:cs typeface="Monaco"/>
              </a:rPr>
              <a:t>radd</a:t>
            </a:r>
            <a:r>
              <a:rPr lang="en-US" dirty="0">
                <a:latin typeface="Monaco"/>
                <a:cs typeface="Monaco"/>
              </a:rPr>
              <a:t>__ </a:t>
            </a:r>
            <a:r>
              <a:rPr lang="en-US" dirty="0"/>
              <a:t>method is called when the </a:t>
            </a:r>
            <a:r>
              <a:rPr lang="en-US" dirty="0">
                <a:latin typeface="Monaco"/>
                <a:cs typeface="Monaco"/>
              </a:rPr>
              <a:t>__add__ </a:t>
            </a:r>
            <a:r>
              <a:rPr lang="en-US" dirty="0"/>
              <a:t>method fails because of a type mismatch</a:t>
            </a:r>
          </a:p>
          <a:p>
            <a:r>
              <a:rPr lang="en-US" dirty="0">
                <a:latin typeface="Monaco"/>
                <a:cs typeface="Monaco"/>
              </a:rPr>
              <a:t>__</a:t>
            </a:r>
            <a:r>
              <a:rPr lang="en-US" dirty="0" err="1">
                <a:latin typeface="Monaco"/>
                <a:cs typeface="Monaco"/>
              </a:rPr>
              <a:t>radd</a:t>
            </a:r>
            <a:r>
              <a:rPr lang="en-US" dirty="0">
                <a:latin typeface="Monaco"/>
                <a:cs typeface="Monaco"/>
              </a:rPr>
              <a:t>__ </a:t>
            </a:r>
            <a:r>
              <a:rPr lang="en-US" dirty="0"/>
              <a:t>reverses the two arguments in the call</a:t>
            </a:r>
          </a:p>
          <a:p>
            <a:endParaRPr lang="en-US" dirty="0"/>
          </a:p>
        </p:txBody>
      </p:sp>
    </p:spTree>
    <p:extLst>
      <p:ext uri="{BB962C8B-B14F-4D97-AF65-F5344CB8AC3E}">
        <p14:creationId xmlns:p14="http://schemas.microsoft.com/office/powerpoint/2010/main" val="4208322773"/>
      </p:ext>
    </p:extLst>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Rectangle 2"/>
          <p:cNvSpPr>
            <a:spLocks noGrp="1" noChangeArrowheads="1"/>
          </p:cNvSpPr>
          <p:nvPr>
            <p:ph type="title"/>
          </p:nvPr>
        </p:nvSpPr>
        <p:spPr/>
        <p:txBody>
          <a:bodyPr/>
          <a:lstStyle/>
          <a:p>
            <a:r>
              <a:rPr lang="en-US"/>
              <a:t>__radd__ vs __add__</a:t>
            </a:r>
          </a:p>
        </p:txBody>
      </p:sp>
      <p:sp>
        <p:nvSpPr>
          <p:cNvPr id="37892" name="Rectangle 3"/>
          <p:cNvSpPr>
            <a:spLocks noGrp="1" noChangeArrowheads="1"/>
          </p:cNvSpPr>
          <p:nvPr>
            <p:ph idx="1"/>
          </p:nvPr>
        </p:nvSpPr>
        <p:spPr/>
        <p:txBody>
          <a:bodyPr/>
          <a:lstStyle/>
          <a:p>
            <a:r>
              <a:rPr lang="en-US" dirty="0"/>
              <a:t>1 + r1</a:t>
            </a:r>
          </a:p>
          <a:p>
            <a:endParaRPr lang="en-US" dirty="0"/>
          </a:p>
          <a:p>
            <a:pPr marL="457200" lvl="1" indent="0">
              <a:buNone/>
            </a:pPr>
            <a:r>
              <a:rPr lang="en-US" dirty="0"/>
              <a:t>  try 1.</a:t>
            </a:r>
            <a:r>
              <a:rPr lang="en-US" dirty="0">
                <a:latin typeface="Monaco"/>
                <a:cs typeface="Monaco"/>
              </a:rPr>
              <a:t>__add__</a:t>
            </a:r>
            <a:r>
              <a:rPr lang="en-US" dirty="0"/>
              <a:t>(r1), failure</a:t>
            </a:r>
          </a:p>
          <a:p>
            <a:pPr marL="457200" lvl="1" indent="0">
              <a:buNone/>
            </a:pPr>
            <a:r>
              <a:rPr lang="en-US" dirty="0"/>
              <a:t>  look for an </a:t>
            </a:r>
            <a:r>
              <a:rPr lang="en-US" dirty="0">
                <a:latin typeface="Monaco"/>
                <a:cs typeface="Monaco"/>
              </a:rPr>
              <a:t>__</a:t>
            </a:r>
            <a:r>
              <a:rPr lang="en-US" dirty="0" err="1">
                <a:latin typeface="Monaco"/>
                <a:cs typeface="Monaco"/>
              </a:rPr>
              <a:t>radd</a:t>
            </a:r>
            <a:r>
              <a:rPr lang="en-US" dirty="0">
                <a:latin typeface="Monaco"/>
                <a:cs typeface="Monaco"/>
              </a:rPr>
              <a:t>__ </a:t>
            </a:r>
            <a:r>
              <a:rPr lang="en-US" dirty="0"/>
              <a:t>if it exists, remap</a:t>
            </a:r>
          </a:p>
          <a:p>
            <a:r>
              <a:rPr lang="en-US" dirty="0"/>
              <a:t>1 + r1</a:t>
            </a:r>
          </a:p>
          <a:p>
            <a:endParaRPr lang="en-US" dirty="0"/>
          </a:p>
          <a:p>
            <a:pPr marL="457200" lvl="1" indent="0">
              <a:buNone/>
            </a:pPr>
            <a:r>
              <a:rPr lang="en-US" dirty="0"/>
              <a:t>  r1.</a:t>
            </a:r>
            <a:r>
              <a:rPr lang="en-US" dirty="0">
                <a:latin typeface="Monaco"/>
                <a:cs typeface="Monaco"/>
              </a:rPr>
              <a:t>__radd__</a:t>
            </a:r>
            <a:r>
              <a:rPr lang="en-US" dirty="0"/>
              <a:t>(1)</a:t>
            </a:r>
          </a:p>
          <a:p>
            <a:pPr lvl="1"/>
            <a:endParaRPr lang="en-US" dirty="0"/>
          </a:p>
        </p:txBody>
      </p:sp>
      <p:sp>
        <p:nvSpPr>
          <p:cNvPr id="37893" name="Oval 4"/>
          <p:cNvSpPr>
            <a:spLocks noChangeArrowheads="1"/>
          </p:cNvSpPr>
          <p:nvPr/>
        </p:nvSpPr>
        <p:spPr bwMode="auto">
          <a:xfrm>
            <a:off x="838200" y="1752600"/>
            <a:ext cx="381000" cy="4572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37894" name="Oval 5"/>
          <p:cNvSpPr>
            <a:spLocks noChangeArrowheads="1"/>
          </p:cNvSpPr>
          <p:nvPr/>
        </p:nvSpPr>
        <p:spPr bwMode="auto">
          <a:xfrm>
            <a:off x="1524000" y="1752600"/>
            <a:ext cx="533400" cy="4572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37895" name="Line 6"/>
          <p:cNvSpPr>
            <a:spLocks noChangeShapeType="1"/>
          </p:cNvSpPr>
          <p:nvPr/>
        </p:nvSpPr>
        <p:spPr bwMode="auto">
          <a:xfrm>
            <a:off x="1143000" y="2209800"/>
            <a:ext cx="685800" cy="685800"/>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a:p>
        </p:txBody>
      </p:sp>
      <p:sp>
        <p:nvSpPr>
          <p:cNvPr id="37896" name="Line 7"/>
          <p:cNvSpPr>
            <a:spLocks noChangeShapeType="1"/>
          </p:cNvSpPr>
          <p:nvPr/>
        </p:nvSpPr>
        <p:spPr bwMode="auto">
          <a:xfrm>
            <a:off x="1981200" y="2133600"/>
            <a:ext cx="1600200" cy="762000"/>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a:p>
        </p:txBody>
      </p:sp>
      <p:sp>
        <p:nvSpPr>
          <p:cNvPr id="37897" name="Oval 8"/>
          <p:cNvSpPr>
            <a:spLocks noChangeArrowheads="1"/>
          </p:cNvSpPr>
          <p:nvPr/>
        </p:nvSpPr>
        <p:spPr bwMode="auto">
          <a:xfrm>
            <a:off x="838200" y="3810000"/>
            <a:ext cx="381000" cy="6096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37898" name="Oval 9"/>
          <p:cNvSpPr>
            <a:spLocks noChangeArrowheads="1"/>
          </p:cNvSpPr>
          <p:nvPr/>
        </p:nvSpPr>
        <p:spPr bwMode="auto">
          <a:xfrm>
            <a:off x="1447800" y="3810000"/>
            <a:ext cx="609600" cy="6096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37899" name="Line 10"/>
          <p:cNvSpPr>
            <a:spLocks noChangeShapeType="1"/>
          </p:cNvSpPr>
          <p:nvPr/>
        </p:nvSpPr>
        <p:spPr bwMode="auto">
          <a:xfrm flipH="1">
            <a:off x="1371600" y="4419600"/>
            <a:ext cx="304800" cy="685800"/>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a:p>
        </p:txBody>
      </p:sp>
      <p:sp>
        <p:nvSpPr>
          <p:cNvPr id="37900" name="Line 11"/>
          <p:cNvSpPr>
            <a:spLocks noChangeShapeType="1"/>
          </p:cNvSpPr>
          <p:nvPr/>
        </p:nvSpPr>
        <p:spPr bwMode="auto">
          <a:xfrm>
            <a:off x="1143000" y="4343400"/>
            <a:ext cx="2209800" cy="762000"/>
          </a:xfrm>
          <a:prstGeom prst="line">
            <a:avLst/>
          </a:prstGeom>
          <a:noFill/>
          <a:ln w="9525">
            <a:solidFill>
              <a:schemeClr val="tx1"/>
            </a:solidFill>
            <a:round/>
            <a:headEnd/>
            <a:tailEnd type="triangle" w="med" len="med"/>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2918553813"/>
      </p:ext>
    </p:extLst>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p:cNvSpPr>
            <a:spLocks noGrp="1" noChangeArrowheads="1"/>
          </p:cNvSpPr>
          <p:nvPr>
            <p:ph type="title"/>
          </p:nvPr>
        </p:nvSpPr>
        <p:spPr/>
        <p:txBody>
          <a:bodyPr/>
          <a:lstStyle/>
          <a:p>
            <a:r>
              <a:rPr lang="en-US"/>
              <a:t>radd</a:t>
            </a:r>
          </a:p>
        </p:txBody>
      </p:sp>
      <p:sp>
        <p:nvSpPr>
          <p:cNvPr id="39940" name="Rectangle 3"/>
          <p:cNvSpPr>
            <a:spLocks noGrp="1" noChangeArrowheads="1"/>
          </p:cNvSpPr>
          <p:nvPr>
            <p:ph idx="1"/>
          </p:nvPr>
        </p:nvSpPr>
        <p:spPr>
          <a:xfrm>
            <a:off x="457200" y="1143000"/>
            <a:ext cx="8229600" cy="4525963"/>
          </a:xfrm>
        </p:spPr>
        <p:txBody>
          <a:bodyPr/>
          <a:lstStyle/>
          <a:p>
            <a:r>
              <a:rPr lang="en-US" dirty="0"/>
              <a:t>essentially, all we need </a:t>
            </a:r>
            <a:r>
              <a:rPr lang="en-US" dirty="0">
                <a:latin typeface="Monaco"/>
                <a:cs typeface="Monaco"/>
              </a:rPr>
              <a:t>__</a:t>
            </a:r>
            <a:r>
              <a:rPr lang="en-US" dirty="0" err="1">
                <a:latin typeface="Monaco"/>
                <a:cs typeface="Monaco"/>
              </a:rPr>
              <a:t>radd</a:t>
            </a:r>
            <a:r>
              <a:rPr lang="en-US" dirty="0">
                <a:latin typeface="Monaco"/>
                <a:cs typeface="Monaco"/>
              </a:rPr>
              <a:t>__</a:t>
            </a:r>
            <a:r>
              <a:rPr lang="en-US" dirty="0"/>
              <a:t> to do is remap the parameters.</a:t>
            </a:r>
          </a:p>
          <a:p>
            <a:r>
              <a:rPr lang="en-US" dirty="0"/>
              <a:t>after that, it is just add all over again, so we call </a:t>
            </a:r>
            <a:r>
              <a:rPr lang="en-US" dirty="0">
                <a:latin typeface="Monaco"/>
                <a:cs typeface="Monaco"/>
              </a:rPr>
              <a:t>__add__</a:t>
            </a:r>
            <a:r>
              <a:rPr lang="en-US" dirty="0"/>
              <a:t> directly</a:t>
            </a:r>
          </a:p>
          <a:p>
            <a:r>
              <a:rPr lang="en-US" dirty="0"/>
              <a:t>means we only have to maintain </a:t>
            </a:r>
            <a:r>
              <a:rPr lang="en-US" dirty="0">
                <a:latin typeface="Monaco"/>
                <a:cs typeface="Monaco"/>
              </a:rPr>
              <a:t>__add__</a:t>
            </a:r>
            <a:r>
              <a:rPr lang="en-US" dirty="0"/>
              <a:t> if any changes are required</a:t>
            </a:r>
          </a:p>
          <a:p>
            <a:pPr>
              <a:buNone/>
            </a:pPr>
            <a:r>
              <a:rPr lang="en-US" dirty="0">
                <a:latin typeface="Monaco"/>
                <a:cs typeface="Monaco"/>
              </a:rPr>
              <a:t> def __</a:t>
            </a:r>
            <a:r>
              <a:rPr lang="en-US" dirty="0" err="1">
                <a:latin typeface="Monaco"/>
                <a:cs typeface="Monaco"/>
              </a:rPr>
              <a:t>radd__(self,f</a:t>
            </a:r>
            <a:r>
              <a:rPr lang="en-US" dirty="0">
                <a:latin typeface="Monaco"/>
                <a:cs typeface="Monaco"/>
              </a:rPr>
              <a:t>):</a:t>
            </a:r>
          </a:p>
          <a:p>
            <a:pPr>
              <a:buNone/>
            </a:pPr>
            <a:r>
              <a:rPr lang="en-US" dirty="0">
                <a:latin typeface="Monaco"/>
                <a:cs typeface="Monaco"/>
              </a:rPr>
              <a:t>    return </a:t>
            </a:r>
            <a:r>
              <a:rPr lang="en-US" dirty="0" err="1">
                <a:latin typeface="Monaco"/>
                <a:cs typeface="Monaco"/>
              </a:rPr>
              <a:t>self.__add__(f</a:t>
            </a:r>
            <a:r>
              <a:rPr lang="en-US" dirty="0">
                <a:latin typeface="Monaco"/>
                <a:cs typeface="Monaco"/>
              </a:rPr>
              <a:t>)</a:t>
            </a:r>
          </a:p>
        </p:txBody>
      </p:sp>
    </p:spTree>
    <p:extLst>
      <p:ext uri="{BB962C8B-B14F-4D97-AF65-F5344CB8AC3E}">
        <p14:creationId xmlns:p14="http://schemas.microsoft.com/office/powerpoint/2010/main" val="661092676"/>
      </p:ext>
    </p:extLst>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Inheritance</a:t>
            </a:r>
            <a:br>
              <a:rPr lang="en-US" dirty="0"/>
            </a:br>
            <a:r>
              <a:rPr lang="en-US" dirty="0"/>
              <a:t>(</a:t>
            </a:r>
            <a:r>
              <a:rPr lang="en-US" dirty="0" err="1">
                <a:solidFill>
                  <a:srgbClr val="FF0000"/>
                </a:solidFill>
              </a:rPr>
              <a:t>erfðir</a:t>
            </a:r>
            <a:r>
              <a:rPr lang="en-US" dirty="0"/>
              <a:t>)</a:t>
            </a:r>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21856600"/>
      </p:ext>
    </p:extLst>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Grp="1" noChangeArrowheads="1"/>
          </p:cNvSpPr>
          <p:nvPr>
            <p:ph type="title"/>
          </p:nvPr>
        </p:nvSpPr>
        <p:spPr/>
        <p:txBody>
          <a:bodyPr/>
          <a:lstStyle/>
          <a:p>
            <a:r>
              <a:rPr lang="en-US"/>
              <a:t>Class-Instance relations</a:t>
            </a:r>
          </a:p>
        </p:txBody>
      </p:sp>
      <p:sp>
        <p:nvSpPr>
          <p:cNvPr id="17412" name="Rectangle 3"/>
          <p:cNvSpPr>
            <a:spLocks noGrp="1" noChangeArrowheads="1"/>
          </p:cNvSpPr>
          <p:nvPr>
            <p:ph idx="1"/>
          </p:nvPr>
        </p:nvSpPr>
        <p:spPr/>
        <p:txBody>
          <a:bodyPr/>
          <a:lstStyle/>
          <a:p>
            <a:r>
              <a:rPr lang="en-US"/>
              <a:t>Remember the relationship between a class and its instances</a:t>
            </a:r>
          </a:p>
          <a:p>
            <a:pPr lvl="1"/>
            <a:r>
              <a:rPr lang="en-US"/>
              <a:t>a class can have many instances, each made initially from the constructor of the class</a:t>
            </a:r>
          </a:p>
          <a:p>
            <a:pPr lvl="1"/>
            <a:r>
              <a:rPr lang="en-US"/>
              <a:t>the methods an instance can call are initially shared by all instances of a class</a:t>
            </a:r>
          </a:p>
        </p:txBody>
      </p:sp>
    </p:spTree>
    <p:extLst>
      <p:ext uri="{BB962C8B-B14F-4D97-AF65-F5344CB8AC3E}">
        <p14:creationId xmlns:p14="http://schemas.microsoft.com/office/powerpoint/2010/main" val="2396939016"/>
      </p:ext>
    </p:extLst>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r>
              <a:rPr lang="en-US" dirty="0"/>
              <a:t>Class-Class relations</a:t>
            </a:r>
          </a:p>
        </p:txBody>
      </p:sp>
      <p:sp>
        <p:nvSpPr>
          <p:cNvPr id="18436" name="Rectangle 3"/>
          <p:cNvSpPr>
            <a:spLocks noGrp="1" noChangeArrowheads="1"/>
          </p:cNvSpPr>
          <p:nvPr>
            <p:ph idx="1"/>
          </p:nvPr>
        </p:nvSpPr>
        <p:spPr/>
        <p:txBody>
          <a:bodyPr/>
          <a:lstStyle/>
          <a:p>
            <a:r>
              <a:rPr lang="en-US" dirty="0"/>
              <a:t>Classes can also have a separate relationship with other classes</a:t>
            </a:r>
          </a:p>
          <a:p>
            <a:r>
              <a:rPr lang="en-US" dirty="0"/>
              <a:t>the relationships forms a hierarchy</a:t>
            </a:r>
          </a:p>
          <a:p>
            <a:pPr lvl="1"/>
            <a:r>
              <a:rPr lang="en-US" b="1" i="1" dirty="0"/>
              <a:t>hierarchy</a:t>
            </a:r>
            <a:r>
              <a:rPr lang="en-US" dirty="0"/>
              <a:t>: A body of persons or things ranked in grades, orders or classes, one above another</a:t>
            </a:r>
          </a:p>
        </p:txBody>
      </p:sp>
    </p:spTree>
    <p:extLst>
      <p:ext uri="{BB962C8B-B14F-4D97-AF65-F5344CB8AC3E}">
        <p14:creationId xmlns:p14="http://schemas.microsoft.com/office/powerpoint/2010/main" val="1927693240"/>
      </p:ext>
    </p:extLst>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r>
              <a:rPr lang="en-US" dirty="0"/>
              <a:t>computer science </a:t>
            </a:r>
            <a:r>
              <a:rPr lang="fr-FR" dirty="0"/>
              <a:t>'</a:t>
            </a:r>
            <a:r>
              <a:rPr lang="en-US" dirty="0"/>
              <a:t>trees</a:t>
            </a:r>
            <a:r>
              <a:rPr lang="fr-FR" dirty="0"/>
              <a:t>'</a:t>
            </a:r>
            <a:endParaRPr lang="en-US" dirty="0"/>
          </a:p>
        </p:txBody>
      </p:sp>
      <p:sp>
        <p:nvSpPr>
          <p:cNvPr id="19460" name="Rectangle 3"/>
          <p:cNvSpPr>
            <a:spLocks noGrp="1" noChangeArrowheads="1"/>
          </p:cNvSpPr>
          <p:nvPr>
            <p:ph idx="1"/>
          </p:nvPr>
        </p:nvSpPr>
        <p:spPr/>
        <p:txBody>
          <a:bodyPr/>
          <a:lstStyle/>
          <a:p>
            <a:r>
              <a:rPr lang="en-US" dirty="0"/>
              <a:t>the hierarchy forms what is called a tree in computer science. Odd </a:t>
            </a:r>
            <a:r>
              <a:rPr lang="fr-FR" dirty="0"/>
              <a:t>'</a:t>
            </a:r>
            <a:r>
              <a:rPr lang="en-US" dirty="0"/>
              <a:t>tree</a:t>
            </a:r>
            <a:r>
              <a:rPr lang="fr-FR" dirty="0"/>
              <a:t>'</a:t>
            </a:r>
            <a:r>
              <a:rPr lang="en-US" dirty="0"/>
              <a:t> though</a:t>
            </a:r>
          </a:p>
        </p:txBody>
      </p:sp>
      <p:sp>
        <p:nvSpPr>
          <p:cNvPr id="19461" name="Text Box 4"/>
          <p:cNvSpPr txBox="1">
            <a:spLocks noChangeArrowheads="1"/>
          </p:cNvSpPr>
          <p:nvPr/>
        </p:nvSpPr>
        <p:spPr bwMode="auto">
          <a:xfrm>
            <a:off x="4243388" y="2819400"/>
            <a:ext cx="709612" cy="457200"/>
          </a:xfrm>
          <a:prstGeom prst="rect">
            <a:avLst/>
          </a:prstGeom>
          <a:noFill/>
          <a:ln w="9525">
            <a:noFill/>
            <a:miter lim="800000"/>
            <a:headEnd/>
            <a:tailEnd/>
          </a:ln>
        </p:spPr>
        <p:txBody>
          <a:bodyPr wrap="none">
            <a:prstTxWarp prst="textNoShape">
              <a:avLst/>
            </a:prstTxWarp>
            <a:spAutoFit/>
          </a:bodyPr>
          <a:lstStyle/>
          <a:p>
            <a:r>
              <a:rPr lang="en-US" dirty="0"/>
              <a:t>root</a:t>
            </a:r>
          </a:p>
        </p:txBody>
      </p:sp>
      <p:sp>
        <p:nvSpPr>
          <p:cNvPr id="19462" name="Text Box 5"/>
          <p:cNvSpPr txBox="1">
            <a:spLocks noChangeArrowheads="1"/>
          </p:cNvSpPr>
          <p:nvPr/>
        </p:nvSpPr>
        <p:spPr bwMode="auto">
          <a:xfrm>
            <a:off x="2590800" y="3581400"/>
            <a:ext cx="590550" cy="457200"/>
          </a:xfrm>
          <a:prstGeom prst="rect">
            <a:avLst/>
          </a:prstGeom>
          <a:noFill/>
          <a:ln w="9525">
            <a:noFill/>
            <a:miter lim="800000"/>
            <a:headEnd/>
            <a:tailEnd/>
          </a:ln>
        </p:spPr>
        <p:txBody>
          <a:bodyPr wrap="none">
            <a:prstTxWarp prst="textNoShape">
              <a:avLst/>
            </a:prstTxWarp>
            <a:spAutoFit/>
          </a:bodyPr>
          <a:lstStyle/>
          <a:p>
            <a:r>
              <a:rPr lang="en-US"/>
              <a:t>left</a:t>
            </a:r>
          </a:p>
        </p:txBody>
      </p:sp>
      <p:sp>
        <p:nvSpPr>
          <p:cNvPr id="19463" name="Text Box 6"/>
          <p:cNvSpPr txBox="1">
            <a:spLocks noChangeArrowheads="1"/>
          </p:cNvSpPr>
          <p:nvPr/>
        </p:nvSpPr>
        <p:spPr bwMode="auto">
          <a:xfrm>
            <a:off x="5622925" y="3552825"/>
            <a:ext cx="777875" cy="457200"/>
          </a:xfrm>
          <a:prstGeom prst="rect">
            <a:avLst/>
          </a:prstGeom>
          <a:noFill/>
          <a:ln w="9525">
            <a:noFill/>
            <a:miter lim="800000"/>
            <a:headEnd/>
            <a:tailEnd/>
          </a:ln>
        </p:spPr>
        <p:txBody>
          <a:bodyPr wrap="none">
            <a:prstTxWarp prst="textNoShape">
              <a:avLst/>
            </a:prstTxWarp>
            <a:spAutoFit/>
          </a:bodyPr>
          <a:lstStyle/>
          <a:p>
            <a:r>
              <a:rPr lang="en-US"/>
              <a:t>right</a:t>
            </a:r>
          </a:p>
        </p:txBody>
      </p:sp>
      <p:sp>
        <p:nvSpPr>
          <p:cNvPr id="19464" name="Text Box 7"/>
          <p:cNvSpPr txBox="1">
            <a:spLocks noChangeArrowheads="1"/>
          </p:cNvSpPr>
          <p:nvPr/>
        </p:nvSpPr>
        <p:spPr bwMode="auto">
          <a:xfrm>
            <a:off x="1660525" y="4495800"/>
            <a:ext cx="844550" cy="457200"/>
          </a:xfrm>
          <a:prstGeom prst="rect">
            <a:avLst/>
          </a:prstGeom>
          <a:noFill/>
          <a:ln w="9525">
            <a:noFill/>
            <a:miter lim="800000"/>
            <a:headEnd/>
            <a:tailEnd/>
          </a:ln>
        </p:spPr>
        <p:txBody>
          <a:bodyPr wrap="none">
            <a:prstTxWarp prst="textNoShape">
              <a:avLst/>
            </a:prstTxWarp>
            <a:spAutoFit/>
          </a:bodyPr>
          <a:lstStyle/>
          <a:p>
            <a:r>
              <a:rPr lang="en-US"/>
              <a:t>leaf1</a:t>
            </a:r>
          </a:p>
        </p:txBody>
      </p:sp>
      <p:sp>
        <p:nvSpPr>
          <p:cNvPr id="19465" name="Text Box 8"/>
          <p:cNvSpPr txBox="1">
            <a:spLocks noChangeArrowheads="1"/>
          </p:cNvSpPr>
          <p:nvPr/>
        </p:nvSpPr>
        <p:spPr bwMode="auto">
          <a:xfrm>
            <a:off x="3124200" y="4495800"/>
            <a:ext cx="844550" cy="457200"/>
          </a:xfrm>
          <a:prstGeom prst="rect">
            <a:avLst/>
          </a:prstGeom>
          <a:noFill/>
          <a:ln w="9525">
            <a:noFill/>
            <a:miter lim="800000"/>
            <a:headEnd/>
            <a:tailEnd/>
          </a:ln>
        </p:spPr>
        <p:txBody>
          <a:bodyPr wrap="none">
            <a:prstTxWarp prst="textNoShape">
              <a:avLst/>
            </a:prstTxWarp>
            <a:spAutoFit/>
          </a:bodyPr>
          <a:lstStyle/>
          <a:p>
            <a:r>
              <a:rPr lang="en-US"/>
              <a:t>leaf2</a:t>
            </a:r>
          </a:p>
        </p:txBody>
      </p:sp>
      <p:sp>
        <p:nvSpPr>
          <p:cNvPr id="19466" name="Text Box 9"/>
          <p:cNvSpPr txBox="1">
            <a:spLocks noChangeArrowheads="1"/>
          </p:cNvSpPr>
          <p:nvPr/>
        </p:nvSpPr>
        <p:spPr bwMode="auto">
          <a:xfrm>
            <a:off x="4860925" y="4495800"/>
            <a:ext cx="844550" cy="457200"/>
          </a:xfrm>
          <a:prstGeom prst="rect">
            <a:avLst/>
          </a:prstGeom>
          <a:noFill/>
          <a:ln w="9525">
            <a:noFill/>
            <a:miter lim="800000"/>
            <a:headEnd/>
            <a:tailEnd/>
          </a:ln>
        </p:spPr>
        <p:txBody>
          <a:bodyPr wrap="none">
            <a:prstTxWarp prst="textNoShape">
              <a:avLst/>
            </a:prstTxWarp>
            <a:spAutoFit/>
          </a:bodyPr>
          <a:lstStyle/>
          <a:p>
            <a:r>
              <a:rPr lang="en-US"/>
              <a:t>leaf3</a:t>
            </a:r>
          </a:p>
        </p:txBody>
      </p:sp>
      <p:sp>
        <p:nvSpPr>
          <p:cNvPr id="19467" name="Text Box 10"/>
          <p:cNvSpPr txBox="1">
            <a:spLocks noChangeArrowheads="1"/>
          </p:cNvSpPr>
          <p:nvPr/>
        </p:nvSpPr>
        <p:spPr bwMode="auto">
          <a:xfrm>
            <a:off x="6096000" y="4495800"/>
            <a:ext cx="844550" cy="457200"/>
          </a:xfrm>
          <a:prstGeom prst="rect">
            <a:avLst/>
          </a:prstGeom>
          <a:noFill/>
          <a:ln w="9525">
            <a:noFill/>
            <a:miter lim="800000"/>
            <a:headEnd/>
            <a:tailEnd/>
          </a:ln>
        </p:spPr>
        <p:txBody>
          <a:bodyPr wrap="none">
            <a:prstTxWarp prst="textNoShape">
              <a:avLst/>
            </a:prstTxWarp>
            <a:spAutoFit/>
          </a:bodyPr>
          <a:lstStyle/>
          <a:p>
            <a:r>
              <a:rPr lang="en-US"/>
              <a:t>leaf4</a:t>
            </a:r>
          </a:p>
        </p:txBody>
      </p:sp>
      <p:sp>
        <p:nvSpPr>
          <p:cNvPr id="19468" name="Line 11"/>
          <p:cNvSpPr>
            <a:spLocks noChangeShapeType="1"/>
          </p:cNvSpPr>
          <p:nvPr/>
        </p:nvSpPr>
        <p:spPr bwMode="auto">
          <a:xfrm flipH="1">
            <a:off x="3048000" y="3276600"/>
            <a:ext cx="1447800" cy="381000"/>
          </a:xfrm>
          <a:prstGeom prst="line">
            <a:avLst/>
          </a:prstGeom>
          <a:noFill/>
          <a:ln w="9525">
            <a:solidFill>
              <a:schemeClr val="tx1"/>
            </a:solidFill>
            <a:round/>
            <a:headEnd/>
            <a:tailEnd/>
          </a:ln>
        </p:spPr>
        <p:txBody>
          <a:bodyPr wrap="none" anchor="ctr">
            <a:prstTxWarp prst="textNoShape">
              <a:avLst/>
            </a:prstTxWarp>
          </a:bodyPr>
          <a:lstStyle/>
          <a:p>
            <a:endParaRPr lang="en-US"/>
          </a:p>
        </p:txBody>
      </p:sp>
      <p:sp>
        <p:nvSpPr>
          <p:cNvPr id="19469" name="Line 12"/>
          <p:cNvSpPr>
            <a:spLocks noChangeShapeType="1"/>
          </p:cNvSpPr>
          <p:nvPr/>
        </p:nvSpPr>
        <p:spPr bwMode="auto">
          <a:xfrm>
            <a:off x="4495800" y="3276600"/>
            <a:ext cx="1219200" cy="381000"/>
          </a:xfrm>
          <a:prstGeom prst="line">
            <a:avLst/>
          </a:prstGeom>
          <a:noFill/>
          <a:ln w="9525">
            <a:solidFill>
              <a:schemeClr val="tx1"/>
            </a:solidFill>
            <a:round/>
            <a:headEnd/>
            <a:tailEnd/>
          </a:ln>
        </p:spPr>
        <p:txBody>
          <a:bodyPr wrap="none" anchor="ctr">
            <a:prstTxWarp prst="textNoShape">
              <a:avLst/>
            </a:prstTxWarp>
          </a:bodyPr>
          <a:lstStyle/>
          <a:p>
            <a:endParaRPr lang="en-US"/>
          </a:p>
        </p:txBody>
      </p:sp>
      <p:sp>
        <p:nvSpPr>
          <p:cNvPr id="19470" name="Line 13"/>
          <p:cNvSpPr>
            <a:spLocks noChangeShapeType="1"/>
          </p:cNvSpPr>
          <p:nvPr/>
        </p:nvSpPr>
        <p:spPr bwMode="auto">
          <a:xfrm flipH="1">
            <a:off x="5334000" y="3962400"/>
            <a:ext cx="609600" cy="609600"/>
          </a:xfrm>
          <a:prstGeom prst="line">
            <a:avLst/>
          </a:prstGeom>
          <a:noFill/>
          <a:ln w="9525">
            <a:solidFill>
              <a:schemeClr val="tx1"/>
            </a:solidFill>
            <a:round/>
            <a:headEnd/>
            <a:tailEnd/>
          </a:ln>
        </p:spPr>
        <p:txBody>
          <a:bodyPr wrap="none" anchor="ctr">
            <a:prstTxWarp prst="textNoShape">
              <a:avLst/>
            </a:prstTxWarp>
          </a:bodyPr>
          <a:lstStyle/>
          <a:p>
            <a:endParaRPr lang="en-US"/>
          </a:p>
        </p:txBody>
      </p:sp>
      <p:sp>
        <p:nvSpPr>
          <p:cNvPr id="19471" name="Line 14"/>
          <p:cNvSpPr>
            <a:spLocks noChangeShapeType="1"/>
          </p:cNvSpPr>
          <p:nvPr/>
        </p:nvSpPr>
        <p:spPr bwMode="auto">
          <a:xfrm>
            <a:off x="5943600" y="3962400"/>
            <a:ext cx="457200" cy="609600"/>
          </a:xfrm>
          <a:prstGeom prst="line">
            <a:avLst/>
          </a:prstGeom>
          <a:noFill/>
          <a:ln w="9525">
            <a:solidFill>
              <a:schemeClr val="tx1"/>
            </a:solidFill>
            <a:round/>
            <a:headEnd/>
            <a:tailEnd/>
          </a:ln>
        </p:spPr>
        <p:txBody>
          <a:bodyPr wrap="none" anchor="ctr">
            <a:prstTxWarp prst="textNoShape">
              <a:avLst/>
            </a:prstTxWarp>
          </a:bodyPr>
          <a:lstStyle/>
          <a:p>
            <a:endParaRPr lang="en-US"/>
          </a:p>
        </p:txBody>
      </p:sp>
      <p:sp>
        <p:nvSpPr>
          <p:cNvPr id="19472" name="Line 15"/>
          <p:cNvSpPr>
            <a:spLocks noChangeShapeType="1"/>
          </p:cNvSpPr>
          <p:nvPr/>
        </p:nvSpPr>
        <p:spPr bwMode="auto">
          <a:xfrm flipH="1">
            <a:off x="2209800" y="3962400"/>
            <a:ext cx="609600" cy="609600"/>
          </a:xfrm>
          <a:prstGeom prst="line">
            <a:avLst/>
          </a:prstGeom>
          <a:noFill/>
          <a:ln w="9525">
            <a:solidFill>
              <a:schemeClr val="tx1"/>
            </a:solidFill>
            <a:round/>
            <a:headEnd/>
            <a:tailEnd/>
          </a:ln>
        </p:spPr>
        <p:txBody>
          <a:bodyPr wrap="none" anchor="ctr">
            <a:prstTxWarp prst="textNoShape">
              <a:avLst/>
            </a:prstTxWarp>
          </a:bodyPr>
          <a:lstStyle/>
          <a:p>
            <a:endParaRPr lang="en-US"/>
          </a:p>
        </p:txBody>
      </p:sp>
      <p:sp>
        <p:nvSpPr>
          <p:cNvPr id="19473" name="Line 16"/>
          <p:cNvSpPr>
            <a:spLocks noChangeShapeType="1"/>
          </p:cNvSpPr>
          <p:nvPr/>
        </p:nvSpPr>
        <p:spPr bwMode="auto">
          <a:xfrm>
            <a:off x="2819400" y="3962400"/>
            <a:ext cx="609600" cy="609600"/>
          </a:xfrm>
          <a:prstGeom prst="line">
            <a:avLst/>
          </a:prstGeom>
          <a:noFill/>
          <a:ln w="9525">
            <a:solidFill>
              <a:schemeClr val="tx1"/>
            </a:solidFill>
            <a:round/>
            <a:headEnd/>
            <a:tailEnd/>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2624305066"/>
      </p:ext>
    </p:extLst>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p:cNvSpPr>
            <a:spLocks noGrp="1" noChangeArrowheads="1"/>
          </p:cNvSpPr>
          <p:nvPr>
            <p:ph type="title"/>
          </p:nvPr>
        </p:nvSpPr>
        <p:spPr/>
        <p:txBody>
          <a:bodyPr/>
          <a:lstStyle/>
          <a:p>
            <a:r>
              <a:rPr lang="en-US"/>
              <a:t>Classes related by a hierarchy</a:t>
            </a:r>
          </a:p>
        </p:txBody>
      </p:sp>
      <p:sp>
        <p:nvSpPr>
          <p:cNvPr id="20484" name="Rectangle 3"/>
          <p:cNvSpPr>
            <a:spLocks noGrp="1" noChangeArrowheads="1"/>
          </p:cNvSpPr>
          <p:nvPr>
            <p:ph idx="1"/>
          </p:nvPr>
        </p:nvSpPr>
        <p:spPr/>
        <p:txBody>
          <a:bodyPr/>
          <a:lstStyle/>
          <a:p>
            <a:r>
              <a:rPr lang="en-US" dirty="0"/>
              <a:t>when we create a class, which is itself another object, we can state how it is related to other classes</a:t>
            </a:r>
          </a:p>
          <a:p>
            <a:r>
              <a:rPr lang="en-US" dirty="0"/>
              <a:t>the relationship we can indicate is the class that is </a:t>
            </a:r>
            <a:r>
              <a:rPr lang="fr-FR" dirty="0"/>
              <a:t>'</a:t>
            </a:r>
            <a:r>
              <a:rPr lang="en-US" dirty="0"/>
              <a:t>above</a:t>
            </a:r>
            <a:r>
              <a:rPr lang="fr-FR" dirty="0"/>
              <a:t>'</a:t>
            </a:r>
            <a:r>
              <a:rPr lang="en-US" dirty="0"/>
              <a:t> it in the hierarchy</a:t>
            </a:r>
          </a:p>
        </p:txBody>
      </p:sp>
    </p:spTree>
    <p:extLst>
      <p:ext uri="{BB962C8B-B14F-4D97-AF65-F5344CB8AC3E}">
        <p14:creationId xmlns:p14="http://schemas.microsoft.com/office/powerpoint/2010/main" val="3072280301"/>
      </p:ext>
    </p:extLst>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p:cNvSpPr>
            <a:spLocks noGrp="1" noChangeArrowheads="1"/>
          </p:cNvSpPr>
          <p:nvPr>
            <p:ph type="title"/>
          </p:nvPr>
        </p:nvSpPr>
        <p:spPr/>
        <p:txBody>
          <a:bodyPr/>
          <a:lstStyle/>
          <a:p>
            <a:r>
              <a:rPr lang="en-US" dirty="0"/>
              <a:t>class statement</a:t>
            </a:r>
          </a:p>
        </p:txBody>
      </p:sp>
      <p:sp>
        <p:nvSpPr>
          <p:cNvPr id="21508" name="Rectangle 3"/>
          <p:cNvSpPr>
            <a:spLocks noGrp="1" noChangeArrowheads="1"/>
          </p:cNvSpPr>
          <p:nvPr>
            <p:ph idx="1"/>
          </p:nvPr>
        </p:nvSpPr>
        <p:spPr>
          <a:xfrm>
            <a:off x="457200" y="2743200"/>
            <a:ext cx="8229600" cy="3382963"/>
          </a:xfrm>
        </p:spPr>
        <p:txBody>
          <a:bodyPr/>
          <a:lstStyle/>
          <a:p>
            <a:pPr>
              <a:buNone/>
            </a:pPr>
            <a:r>
              <a:rPr lang="en-US" dirty="0">
                <a:latin typeface="Courier New"/>
                <a:cs typeface="Courier New"/>
              </a:rPr>
              <a:t>class </a:t>
            </a:r>
            <a:r>
              <a:rPr lang="en-US" dirty="0" err="1">
                <a:latin typeface="Courier New"/>
                <a:cs typeface="Courier New"/>
              </a:rPr>
              <a:t>MyClass</a:t>
            </a:r>
            <a:r>
              <a:rPr lang="en-US" dirty="0">
                <a:latin typeface="Courier New"/>
                <a:cs typeface="Courier New"/>
              </a:rPr>
              <a:t> (</a:t>
            </a:r>
            <a:r>
              <a:rPr lang="en-US" dirty="0" err="1">
                <a:latin typeface="Courier New"/>
                <a:cs typeface="Courier New"/>
              </a:rPr>
              <a:t>SuperClass</a:t>
            </a:r>
            <a:r>
              <a:rPr lang="en-US" dirty="0">
                <a:latin typeface="Courier New"/>
                <a:cs typeface="Courier New"/>
              </a:rPr>
              <a:t>): </a:t>
            </a:r>
          </a:p>
          <a:p>
            <a:pPr>
              <a:buNone/>
            </a:pPr>
            <a:r>
              <a:rPr lang="en-US" dirty="0">
                <a:latin typeface="Courier New"/>
                <a:cs typeface="Courier New"/>
              </a:rPr>
              <a:t>    pass</a:t>
            </a:r>
          </a:p>
          <a:p>
            <a:r>
              <a:rPr lang="en-US" dirty="0"/>
              <a:t>The top class in Python is called </a:t>
            </a:r>
            <a:r>
              <a:rPr lang="en-US" dirty="0">
                <a:solidFill>
                  <a:srgbClr val="660066"/>
                </a:solidFill>
                <a:latin typeface="Courier New"/>
                <a:cs typeface="Courier New"/>
              </a:rPr>
              <a:t>object</a:t>
            </a:r>
            <a:r>
              <a:rPr lang="en-US" dirty="0"/>
              <a:t>.</a:t>
            </a:r>
          </a:p>
          <a:p>
            <a:r>
              <a:rPr lang="en-US" dirty="0"/>
              <a:t>it is predefined by Python, always exists </a:t>
            </a:r>
          </a:p>
          <a:p>
            <a:r>
              <a:rPr lang="en-US" dirty="0"/>
              <a:t>use </a:t>
            </a:r>
            <a:r>
              <a:rPr lang="en-US" dirty="0">
                <a:solidFill>
                  <a:srgbClr val="660066"/>
                </a:solidFill>
                <a:latin typeface="Courier New"/>
                <a:cs typeface="Courier New"/>
              </a:rPr>
              <a:t>object</a:t>
            </a:r>
            <a:r>
              <a:rPr lang="en-US" dirty="0">
                <a:solidFill>
                  <a:srgbClr val="660066"/>
                </a:solidFill>
              </a:rPr>
              <a:t> </a:t>
            </a:r>
            <a:r>
              <a:rPr lang="en-US" dirty="0"/>
              <a:t>when you have no </a:t>
            </a:r>
            <a:r>
              <a:rPr lang="en-US" dirty="0" err="1"/>
              <a:t>superclass</a:t>
            </a:r>
            <a:endParaRPr lang="en-US" dirty="0"/>
          </a:p>
        </p:txBody>
      </p:sp>
      <p:sp>
        <p:nvSpPr>
          <p:cNvPr id="21509" name="Oval 4"/>
          <p:cNvSpPr>
            <a:spLocks noChangeArrowheads="1"/>
          </p:cNvSpPr>
          <p:nvPr/>
        </p:nvSpPr>
        <p:spPr bwMode="auto">
          <a:xfrm>
            <a:off x="4114800" y="2743200"/>
            <a:ext cx="2590800" cy="60960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21510" name="Text Box 5"/>
          <p:cNvSpPr txBox="1">
            <a:spLocks noChangeArrowheads="1"/>
          </p:cNvSpPr>
          <p:nvPr/>
        </p:nvSpPr>
        <p:spPr bwMode="auto">
          <a:xfrm>
            <a:off x="4267200" y="1371600"/>
            <a:ext cx="4215993" cy="954107"/>
          </a:xfrm>
          <a:prstGeom prst="rect">
            <a:avLst/>
          </a:prstGeom>
          <a:noFill/>
          <a:ln w="9525">
            <a:noFill/>
            <a:miter lim="800000"/>
            <a:headEnd/>
            <a:tailEnd/>
          </a:ln>
        </p:spPr>
        <p:txBody>
          <a:bodyPr wrap="none">
            <a:prstTxWarp prst="textNoShape">
              <a:avLst/>
            </a:prstTxWarp>
            <a:spAutoFit/>
          </a:bodyPr>
          <a:lstStyle/>
          <a:p>
            <a:r>
              <a:rPr lang="en-US" sz="2800" dirty="0"/>
              <a:t>name of the class above</a:t>
            </a:r>
          </a:p>
          <a:p>
            <a:r>
              <a:rPr lang="en-US" sz="2800" dirty="0"/>
              <a:t>this class in the hierarchy</a:t>
            </a:r>
          </a:p>
        </p:txBody>
      </p:sp>
      <p:sp>
        <p:nvSpPr>
          <p:cNvPr id="21511" name="Line 6"/>
          <p:cNvSpPr>
            <a:spLocks noChangeShapeType="1"/>
          </p:cNvSpPr>
          <p:nvPr/>
        </p:nvSpPr>
        <p:spPr bwMode="auto">
          <a:xfrm flipH="1">
            <a:off x="5943600" y="2286000"/>
            <a:ext cx="609600" cy="457200"/>
          </a:xfrm>
          <a:prstGeom prst="line">
            <a:avLst/>
          </a:prstGeom>
          <a:ln>
            <a:headEnd/>
            <a:tailEnd type="triangle" w="med" len="med"/>
          </a:ln>
        </p:spPr>
        <p:style>
          <a:lnRef idx="3">
            <a:schemeClr val="dk1"/>
          </a:lnRef>
          <a:fillRef idx="0">
            <a:schemeClr val="dk1"/>
          </a:fillRef>
          <a:effectRef idx="2">
            <a:schemeClr val="dk1"/>
          </a:effectRef>
          <a:fontRef idx="minor">
            <a:schemeClr val="tx1"/>
          </a:fontRef>
        </p:style>
        <p:txBody>
          <a:bodyPr wrap="none" anchor="ctr">
            <a:prstTxWarp prst="textNoShape">
              <a:avLst/>
            </a:prstTxWarp>
          </a:bodyPr>
          <a:lstStyle/>
          <a:p>
            <a:endParaRPr lang="en-US"/>
          </a:p>
        </p:txBody>
      </p:sp>
    </p:spTree>
    <p:extLst>
      <p:ext uri="{BB962C8B-B14F-4D97-AF65-F5344CB8AC3E}">
        <p14:creationId xmlns:p14="http://schemas.microsoft.com/office/powerpoint/2010/main" val="234897897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 4</a:t>
            </a:r>
          </a:p>
        </p:txBody>
      </p:sp>
      <p:sp>
        <p:nvSpPr>
          <p:cNvPr id="3" name="Content Placeholder 2"/>
          <p:cNvSpPr>
            <a:spLocks noGrp="1"/>
          </p:cNvSpPr>
          <p:nvPr>
            <p:ph idx="1"/>
          </p:nvPr>
        </p:nvSpPr>
        <p:spPr/>
        <p:txBody>
          <a:bodyPr/>
          <a:lstStyle/>
          <a:p>
            <a:pPr marL="0" indent="0">
              <a:buNone/>
            </a:pPr>
            <a:r>
              <a:rPr lang="en-US" i="1" dirty="0"/>
              <a:t>A foolish consistency is the hobgoblin of little minds</a:t>
            </a:r>
          </a:p>
          <a:p>
            <a:pPr marL="0" indent="0">
              <a:buNone/>
            </a:pPr>
            <a:r>
              <a:rPr lang="en-US" dirty="0"/>
              <a:t>Quote from Ralph Waldo Emerson</a:t>
            </a:r>
          </a:p>
          <a:p>
            <a:pPr marL="0" indent="0">
              <a:buNone/>
            </a:pPr>
            <a:endParaRPr lang="en-US" dirty="0"/>
          </a:p>
          <a:p>
            <a:pPr marL="0" indent="0">
              <a:buNone/>
            </a:pPr>
            <a:r>
              <a:rPr lang="en-US" dirty="0"/>
              <a:t>We name things using conventions, but admit that, under the right circumstances, we do what is necessary to help readability.</a:t>
            </a:r>
          </a:p>
        </p:txBody>
      </p:sp>
    </p:spTree>
    <p:extLst>
      <p:ext uri="{BB962C8B-B14F-4D97-AF65-F5344CB8AC3E}">
        <p14:creationId xmlns:p14="http://schemas.microsoft.com/office/powerpoint/2010/main" val="2625369330"/>
      </p:ext>
    </p:extLst>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495873" y="1295400"/>
            <a:ext cx="7992406" cy="3810000"/>
          </a:xfrm>
        </p:spPr>
      </p:pic>
    </p:spTree>
    <p:extLst>
      <p:ext uri="{BB962C8B-B14F-4D97-AF65-F5344CB8AC3E}">
        <p14:creationId xmlns:p14="http://schemas.microsoft.com/office/powerpoint/2010/main" val="641390123"/>
      </p:ext>
    </p:extLst>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Code Listing 12.10</a:t>
            </a:r>
          </a:p>
        </p:txBody>
      </p:sp>
    </p:spTree>
    <p:extLst>
      <p:ext uri="{BB962C8B-B14F-4D97-AF65-F5344CB8AC3E}">
        <p14:creationId xmlns:p14="http://schemas.microsoft.com/office/powerpoint/2010/main" val="2588273546"/>
      </p:ext>
    </p:extLst>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2"/>
          <a:stretch>
            <a:fillRect/>
          </a:stretch>
        </p:blipFill>
        <p:spPr>
          <a:xfrm>
            <a:off x="402383" y="1143000"/>
            <a:ext cx="8425542" cy="4267200"/>
          </a:xfrm>
        </p:spPr>
      </p:pic>
    </p:spTree>
    <p:extLst>
      <p:ext uri="{BB962C8B-B14F-4D97-AF65-F5344CB8AC3E}">
        <p14:creationId xmlns:p14="http://schemas.microsoft.com/office/powerpoint/2010/main" val="2910746700"/>
      </p:ext>
    </p:extLst>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p:cNvSpPr>
            <a:spLocks noGrp="1" noChangeArrowheads="1"/>
          </p:cNvSpPr>
          <p:nvPr>
            <p:ph type="title"/>
          </p:nvPr>
        </p:nvSpPr>
        <p:spPr/>
        <p:txBody>
          <a:bodyPr/>
          <a:lstStyle/>
          <a:p>
            <a:r>
              <a:rPr lang="en-US"/>
              <a:t>is-a, super and sub class</a:t>
            </a:r>
          </a:p>
        </p:txBody>
      </p:sp>
      <p:sp>
        <p:nvSpPr>
          <p:cNvPr id="23556" name="Rectangle 3"/>
          <p:cNvSpPr>
            <a:spLocks noGrp="1" noChangeArrowheads="1"/>
          </p:cNvSpPr>
          <p:nvPr>
            <p:ph idx="1"/>
          </p:nvPr>
        </p:nvSpPr>
        <p:spPr/>
        <p:txBody>
          <a:bodyPr/>
          <a:lstStyle/>
          <a:p>
            <a:r>
              <a:rPr lang="en-US" dirty="0"/>
              <a:t>the class hierarchy imposes an </a:t>
            </a:r>
            <a:r>
              <a:rPr lang="en-US" b="1" i="1" dirty="0"/>
              <a:t>is-a</a:t>
            </a:r>
            <a:r>
              <a:rPr lang="fr-FR" b="1" i="1" dirty="0"/>
              <a:t> </a:t>
            </a:r>
            <a:r>
              <a:rPr lang="en-US" dirty="0"/>
              <a:t>relationship between classes</a:t>
            </a:r>
          </a:p>
          <a:p>
            <a:pPr lvl="1"/>
            <a:r>
              <a:rPr lang="en-US" dirty="0" err="1"/>
              <a:t>MyChildClass</a:t>
            </a:r>
            <a:r>
              <a:rPr lang="en-US" dirty="0"/>
              <a:t> </a:t>
            </a:r>
            <a:r>
              <a:rPr lang="en-US" b="1" i="1" dirty="0"/>
              <a:t>is-a</a:t>
            </a:r>
            <a:r>
              <a:rPr lang="en-US" dirty="0"/>
              <a:t> (or is a kind of) </a:t>
            </a:r>
            <a:r>
              <a:rPr lang="en-US" dirty="0" err="1"/>
              <a:t>MyClass</a:t>
            </a:r>
            <a:endParaRPr lang="en-US" dirty="0"/>
          </a:p>
          <a:p>
            <a:pPr lvl="1"/>
            <a:r>
              <a:rPr lang="en-US" dirty="0" err="1"/>
              <a:t>MyClass</a:t>
            </a:r>
            <a:r>
              <a:rPr lang="en-US" dirty="0"/>
              <a:t> </a:t>
            </a:r>
            <a:r>
              <a:rPr lang="en-US" b="1" i="1" dirty="0"/>
              <a:t>is-a </a:t>
            </a:r>
            <a:r>
              <a:rPr lang="en-US" dirty="0"/>
              <a:t>(or is a kind of) object</a:t>
            </a:r>
          </a:p>
          <a:p>
            <a:pPr lvl="1"/>
            <a:r>
              <a:rPr lang="en-US" dirty="0"/>
              <a:t>object has as a subclass </a:t>
            </a:r>
            <a:r>
              <a:rPr lang="en-US" dirty="0" err="1"/>
              <a:t>MyClass</a:t>
            </a:r>
            <a:endParaRPr lang="en-US" dirty="0"/>
          </a:p>
          <a:p>
            <a:pPr lvl="1"/>
            <a:r>
              <a:rPr lang="en-US" dirty="0" err="1"/>
              <a:t>MyChildClass</a:t>
            </a:r>
            <a:r>
              <a:rPr lang="en-US" dirty="0"/>
              <a:t> has as a superclass </a:t>
            </a:r>
            <a:r>
              <a:rPr lang="en-US" dirty="0" err="1"/>
              <a:t>MyClass</a:t>
            </a:r>
            <a:endParaRPr lang="en-US" dirty="0"/>
          </a:p>
          <a:p>
            <a:endParaRPr lang="en-US" dirty="0"/>
          </a:p>
        </p:txBody>
      </p:sp>
    </p:spTree>
    <p:extLst>
      <p:ext uri="{BB962C8B-B14F-4D97-AF65-F5344CB8AC3E}">
        <p14:creationId xmlns:p14="http://schemas.microsoft.com/office/powerpoint/2010/main" val="3991461187"/>
      </p:ext>
    </p:extLst>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lang="en-US"/>
              <a:t>um, so what?</a:t>
            </a:r>
          </a:p>
        </p:txBody>
      </p:sp>
      <p:sp>
        <p:nvSpPr>
          <p:cNvPr id="24580" name="Rectangle 3"/>
          <p:cNvSpPr>
            <a:spLocks noGrp="1" noChangeArrowheads="1"/>
          </p:cNvSpPr>
          <p:nvPr>
            <p:ph idx="1"/>
          </p:nvPr>
        </p:nvSpPr>
        <p:spPr/>
        <p:txBody>
          <a:bodyPr/>
          <a:lstStyle/>
          <a:p>
            <a:r>
              <a:rPr lang="en-US" dirty="0"/>
              <a:t>the hope of such an arrangement is the saving/re-use of code</a:t>
            </a:r>
          </a:p>
          <a:p>
            <a:r>
              <a:rPr lang="en-US" dirty="0"/>
              <a:t>superclass code contains general code that is applicable to many subclasses</a:t>
            </a:r>
          </a:p>
          <a:p>
            <a:r>
              <a:rPr lang="en-US" dirty="0"/>
              <a:t>subclass uses superclass code (via sharing) but specializes code for itself when necessary</a:t>
            </a:r>
          </a:p>
        </p:txBody>
      </p:sp>
    </p:spTree>
    <p:extLst>
      <p:ext uri="{BB962C8B-B14F-4D97-AF65-F5344CB8AC3E}">
        <p14:creationId xmlns:p14="http://schemas.microsoft.com/office/powerpoint/2010/main" val="2546191935"/>
      </p:ext>
    </p:extLst>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 for objects, the full story</a:t>
            </a:r>
          </a:p>
        </p:txBody>
      </p:sp>
      <p:sp>
        <p:nvSpPr>
          <p:cNvPr id="3" name="Content Placeholder 2"/>
          <p:cNvSpPr>
            <a:spLocks noGrp="1"/>
          </p:cNvSpPr>
          <p:nvPr>
            <p:ph idx="1"/>
          </p:nvPr>
        </p:nvSpPr>
        <p:spPr/>
        <p:txBody>
          <a:bodyPr/>
          <a:lstStyle/>
          <a:p>
            <a:pPr marL="514350" indent="-514350">
              <a:buFont typeface="+mj-lt"/>
              <a:buAutoNum type="arabicPeriod"/>
            </a:pPr>
            <a:r>
              <a:rPr lang="en-US" dirty="0"/>
              <a:t>Look in the object for the attribute</a:t>
            </a:r>
          </a:p>
          <a:p>
            <a:pPr marL="514350" indent="-514350">
              <a:buFont typeface="+mj-lt"/>
              <a:buAutoNum type="arabicPeriod"/>
            </a:pPr>
            <a:r>
              <a:rPr lang="en-US" dirty="0"/>
              <a:t>If not in the object, look to the object's class for the attribute</a:t>
            </a:r>
          </a:p>
          <a:p>
            <a:pPr marL="514350" indent="-514350">
              <a:buFont typeface="+mj-lt"/>
              <a:buAutoNum type="arabicPeriod"/>
            </a:pPr>
            <a:r>
              <a:rPr lang="en-US" dirty="0"/>
              <a:t>If not in the object's class, look up the hierarchy of that class for the attribute</a:t>
            </a:r>
          </a:p>
          <a:p>
            <a:pPr marL="514350" indent="-514350">
              <a:buFont typeface="+mj-lt"/>
              <a:buAutoNum type="arabicPeriod"/>
            </a:pPr>
            <a:r>
              <a:rPr lang="en-US" dirty="0"/>
              <a:t>If you hit object, then the attribute does not exist</a:t>
            </a:r>
          </a:p>
        </p:txBody>
      </p:sp>
    </p:spTree>
    <p:extLst>
      <p:ext uri="{BB962C8B-B14F-4D97-AF65-F5344CB8AC3E}">
        <p14:creationId xmlns:p14="http://schemas.microsoft.com/office/powerpoint/2010/main" val="2802398399"/>
      </p:ext>
    </p:extLst>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639462" y="1066800"/>
            <a:ext cx="8003060" cy="4419600"/>
          </a:xfrm>
        </p:spPr>
      </p:pic>
    </p:spTree>
    <p:extLst>
      <p:ext uri="{BB962C8B-B14F-4D97-AF65-F5344CB8AC3E}">
        <p14:creationId xmlns:p14="http://schemas.microsoft.com/office/powerpoint/2010/main" val="4027742782"/>
      </p:ext>
    </p:extLst>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p:cNvSpPr>
            <a:spLocks noGrp="1" noChangeArrowheads="1"/>
          </p:cNvSpPr>
          <p:nvPr>
            <p:ph type="title"/>
          </p:nvPr>
        </p:nvSpPr>
        <p:spPr>
          <a:xfrm>
            <a:off x="152400" y="274638"/>
            <a:ext cx="8229600" cy="1143000"/>
          </a:xfrm>
        </p:spPr>
        <p:txBody>
          <a:bodyPr/>
          <a:lstStyle/>
          <a:p>
            <a:r>
              <a:rPr lang="en-US" dirty="0"/>
              <a:t>Inheritance is powerful but also can be complicated</a:t>
            </a:r>
          </a:p>
        </p:txBody>
      </p:sp>
      <p:sp>
        <p:nvSpPr>
          <p:cNvPr id="26628" name="Rectangle 3"/>
          <p:cNvSpPr>
            <a:spLocks noGrp="1" noChangeArrowheads="1"/>
          </p:cNvSpPr>
          <p:nvPr>
            <p:ph idx="1"/>
          </p:nvPr>
        </p:nvSpPr>
        <p:spPr/>
        <p:txBody>
          <a:bodyPr/>
          <a:lstStyle/>
          <a:p>
            <a:r>
              <a:rPr lang="en-US" dirty="0"/>
              <a:t>many powerful aspects of OOP are revealed through uses of inheritance</a:t>
            </a:r>
          </a:p>
          <a:p>
            <a:r>
              <a:rPr lang="en-US" dirty="0"/>
              <a:t>However, some of that is a bit detailed and hard to work with. Definitely worth checking out but a bit beyond us and our first class</a:t>
            </a:r>
          </a:p>
        </p:txBody>
      </p:sp>
    </p:spTree>
    <p:extLst>
      <p:ext uri="{BB962C8B-B14F-4D97-AF65-F5344CB8AC3E}">
        <p14:creationId xmlns:p14="http://schemas.microsoft.com/office/powerpoint/2010/main" val="1933754383"/>
      </p:ext>
    </p:extLst>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The Standard Model</a:t>
            </a:r>
          </a:p>
        </p:txBody>
      </p:sp>
    </p:spTree>
    <p:extLst>
      <p:ext uri="{BB962C8B-B14F-4D97-AF65-F5344CB8AC3E}">
        <p14:creationId xmlns:p14="http://schemas.microsoft.com/office/powerpoint/2010/main" val="2226540141"/>
      </p:ext>
    </p:extLst>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p:cNvSpPr>
            <a:spLocks noGrp="1" noChangeArrowheads="1"/>
          </p:cNvSpPr>
          <p:nvPr>
            <p:ph type="title"/>
          </p:nvPr>
        </p:nvSpPr>
        <p:spPr/>
        <p:txBody>
          <a:bodyPr/>
          <a:lstStyle/>
          <a:p>
            <a:r>
              <a:rPr lang="en-US"/>
              <a:t>builtins are objects too</a:t>
            </a:r>
          </a:p>
        </p:txBody>
      </p:sp>
      <p:sp>
        <p:nvSpPr>
          <p:cNvPr id="27652" name="Rectangle 3"/>
          <p:cNvSpPr>
            <a:spLocks noGrp="1" noChangeArrowheads="1"/>
          </p:cNvSpPr>
          <p:nvPr>
            <p:ph idx="1"/>
          </p:nvPr>
        </p:nvSpPr>
        <p:spPr/>
        <p:txBody>
          <a:bodyPr/>
          <a:lstStyle/>
          <a:p>
            <a:r>
              <a:rPr lang="en-US"/>
              <a:t>One nice way, easy way, to use inheritance is to note that all the builtin types are objects also</a:t>
            </a:r>
          </a:p>
          <a:p>
            <a:r>
              <a:rPr lang="en-US"/>
              <a:t>thus you can inherit the properties of builtin types then modify how they get used in your subclass</a:t>
            </a:r>
          </a:p>
          <a:p>
            <a:r>
              <a:rPr lang="en-US"/>
              <a:t>you can also use any of the types you pull in as modules</a:t>
            </a:r>
          </a:p>
        </p:txBody>
      </p:sp>
    </p:spTree>
    <p:extLst>
      <p:ext uri="{BB962C8B-B14F-4D97-AF65-F5344CB8AC3E}">
        <p14:creationId xmlns:p14="http://schemas.microsoft.com/office/powerpoint/2010/main" val="122695491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Variable (</a:t>
            </a:r>
            <a:r>
              <a:rPr lang="en-US" dirty="0" err="1">
                <a:solidFill>
                  <a:srgbClr val="FF0000"/>
                </a:solidFill>
              </a:rPr>
              <a:t>breyta</a:t>
            </a:r>
            <a:r>
              <a:rPr lang="en-US" dirty="0"/>
              <a:t>)</a:t>
            </a:r>
          </a:p>
        </p:txBody>
      </p:sp>
      <p:sp>
        <p:nvSpPr>
          <p:cNvPr id="3" name="Content Placeholder 2"/>
          <p:cNvSpPr>
            <a:spLocks noGrp="1"/>
          </p:cNvSpPr>
          <p:nvPr>
            <p:ph idx="1"/>
          </p:nvPr>
        </p:nvSpPr>
        <p:spPr/>
        <p:txBody>
          <a:bodyPr/>
          <a:lstStyle/>
          <a:p>
            <a:r>
              <a:rPr lang="en-US" dirty="0"/>
              <a:t>A variable is a name we designate to represent an object (number, data structure, function, etc.) in our program</a:t>
            </a:r>
          </a:p>
          <a:p>
            <a:r>
              <a:rPr lang="en-US" dirty="0"/>
              <a:t>We use names to make our program more readable, so that the object is easily understood in the program</a:t>
            </a:r>
          </a:p>
        </p:txBody>
      </p:sp>
    </p:spTree>
    <p:extLst>
      <p:ext uri="{BB962C8B-B14F-4D97-AF65-F5344CB8AC3E}">
        <p14:creationId xmlns:p14="http://schemas.microsoft.com/office/powerpoint/2010/main" val="2432264517"/>
      </p:ext>
    </p:extLst>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2"/>
          <p:cNvSpPr>
            <a:spLocks noGrp="1" noChangeArrowheads="1"/>
          </p:cNvSpPr>
          <p:nvPr>
            <p:ph type="title"/>
          </p:nvPr>
        </p:nvSpPr>
        <p:spPr/>
        <p:txBody>
          <a:bodyPr/>
          <a:lstStyle/>
          <a:p>
            <a:r>
              <a:rPr lang="en-US"/>
              <a:t>specializing a method</a:t>
            </a:r>
          </a:p>
        </p:txBody>
      </p:sp>
      <p:sp>
        <p:nvSpPr>
          <p:cNvPr id="28676" name="Rectangle 3"/>
          <p:cNvSpPr>
            <a:spLocks noGrp="1" noChangeArrowheads="1"/>
          </p:cNvSpPr>
          <p:nvPr>
            <p:ph idx="1"/>
          </p:nvPr>
        </p:nvSpPr>
        <p:spPr/>
        <p:txBody>
          <a:bodyPr/>
          <a:lstStyle/>
          <a:p>
            <a:r>
              <a:rPr lang="en-US" dirty="0"/>
              <a:t>One technical detail. Normal method calls are called </a:t>
            </a:r>
            <a:r>
              <a:rPr lang="en-US" b="1" i="1" dirty="0"/>
              <a:t>bound methods</a:t>
            </a:r>
            <a:r>
              <a:rPr lang="en-US" dirty="0"/>
              <a:t>. Bound methods have an instance in front of the method call and automatically pass self</a:t>
            </a:r>
          </a:p>
          <a:p>
            <a:pPr>
              <a:buNone/>
            </a:pPr>
            <a:r>
              <a:rPr lang="en-US" dirty="0" err="1">
                <a:latin typeface="Courier New"/>
                <a:cs typeface="Courier New"/>
              </a:rPr>
              <a:t>my_inst</a:t>
            </a:r>
            <a:r>
              <a:rPr lang="en-US" dirty="0">
                <a:latin typeface="Courier New"/>
                <a:cs typeface="Courier New"/>
              </a:rPr>
              <a:t> = </a:t>
            </a:r>
            <a:r>
              <a:rPr lang="en-US" dirty="0" err="1">
                <a:latin typeface="Courier New"/>
                <a:cs typeface="Courier New"/>
              </a:rPr>
              <a:t>MyClass</a:t>
            </a:r>
            <a:r>
              <a:rPr lang="en-US" dirty="0">
                <a:latin typeface="Courier New"/>
                <a:cs typeface="Courier New"/>
              </a:rPr>
              <a:t>()</a:t>
            </a:r>
          </a:p>
          <a:p>
            <a:pPr>
              <a:buNone/>
            </a:pPr>
            <a:r>
              <a:rPr lang="en-US" dirty="0" err="1">
                <a:latin typeface="Courier New"/>
                <a:cs typeface="Courier New"/>
              </a:rPr>
              <a:t>my_inst.method</a:t>
            </a:r>
            <a:r>
              <a:rPr lang="en-US" dirty="0">
                <a:latin typeface="Courier New"/>
                <a:cs typeface="Courier New"/>
              </a:rPr>
              <a:t>(arg1,arg2)</a:t>
            </a:r>
          </a:p>
          <a:p>
            <a:r>
              <a:rPr lang="en-US" dirty="0" err="1">
                <a:latin typeface="Courier New"/>
                <a:cs typeface="Courier New"/>
              </a:rPr>
              <a:t>my_inst</a:t>
            </a:r>
            <a:r>
              <a:rPr lang="en-US" dirty="0"/>
              <a:t> is an instance, so the method is bound</a:t>
            </a:r>
          </a:p>
        </p:txBody>
      </p:sp>
    </p:spTree>
    <p:extLst>
      <p:ext uri="{BB962C8B-B14F-4D97-AF65-F5344CB8AC3E}">
        <p14:creationId xmlns:p14="http://schemas.microsoft.com/office/powerpoint/2010/main" val="3327881388"/>
      </p:ext>
    </p:extLst>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p:cNvSpPr>
            <a:spLocks noGrp="1" noChangeArrowheads="1"/>
          </p:cNvSpPr>
          <p:nvPr>
            <p:ph type="title"/>
          </p:nvPr>
        </p:nvSpPr>
        <p:spPr/>
        <p:txBody>
          <a:bodyPr/>
          <a:lstStyle/>
          <a:p>
            <a:r>
              <a:rPr lang="en-US"/>
              <a:t>unbound methods</a:t>
            </a:r>
          </a:p>
        </p:txBody>
      </p:sp>
      <p:sp>
        <p:nvSpPr>
          <p:cNvPr id="29700" name="Rectangle 3"/>
          <p:cNvSpPr>
            <a:spLocks noGrp="1" noChangeArrowheads="1"/>
          </p:cNvSpPr>
          <p:nvPr>
            <p:ph idx="1"/>
          </p:nvPr>
        </p:nvSpPr>
        <p:spPr/>
        <p:txBody>
          <a:bodyPr/>
          <a:lstStyle/>
          <a:p>
            <a:pPr marL="0" indent="0">
              <a:buNone/>
            </a:pPr>
            <a:r>
              <a:rPr lang="en-US" dirty="0"/>
              <a:t>it is also possible to call a method without Python binding </a:t>
            </a:r>
            <a:r>
              <a:rPr lang="en-US" dirty="0">
                <a:solidFill>
                  <a:srgbClr val="660066"/>
                </a:solidFill>
                <a:latin typeface="Courier New"/>
                <a:cs typeface="Courier New"/>
              </a:rPr>
              <a:t>self</a:t>
            </a:r>
            <a:r>
              <a:rPr lang="en-US" dirty="0"/>
              <a:t>. In that case, the user has to do it.</a:t>
            </a:r>
          </a:p>
          <a:p>
            <a:r>
              <a:rPr lang="en-US" dirty="0"/>
              <a:t>unbound methods are called as part of the class but </a:t>
            </a:r>
            <a:r>
              <a:rPr lang="en-US" dirty="0">
                <a:solidFill>
                  <a:srgbClr val="660066"/>
                </a:solidFill>
                <a:latin typeface="Courier New"/>
                <a:cs typeface="Courier New"/>
              </a:rPr>
              <a:t>self</a:t>
            </a:r>
            <a:r>
              <a:rPr lang="en-US" dirty="0">
                <a:solidFill>
                  <a:srgbClr val="660066"/>
                </a:solidFill>
              </a:rPr>
              <a:t> </a:t>
            </a:r>
            <a:r>
              <a:rPr lang="en-US" dirty="0"/>
              <a:t>passed by the user</a:t>
            </a:r>
          </a:p>
          <a:p>
            <a:pPr>
              <a:buNone/>
            </a:pPr>
            <a:r>
              <a:rPr lang="en-US" sz="2800" dirty="0" err="1">
                <a:latin typeface="Courier New"/>
                <a:cs typeface="Courier New"/>
              </a:rPr>
              <a:t>my_inst</a:t>
            </a:r>
            <a:r>
              <a:rPr lang="en-US" sz="2800" dirty="0">
                <a:latin typeface="Courier New"/>
                <a:cs typeface="Courier New"/>
              </a:rPr>
              <a:t> = </a:t>
            </a:r>
            <a:r>
              <a:rPr lang="en-US" sz="2800" dirty="0" err="1">
                <a:latin typeface="Courier New"/>
                <a:cs typeface="Courier New"/>
              </a:rPr>
              <a:t>MyClass</a:t>
            </a:r>
            <a:r>
              <a:rPr lang="en-US" sz="2800" dirty="0">
                <a:latin typeface="Courier New"/>
                <a:cs typeface="Courier New"/>
              </a:rPr>
              <a:t>()</a:t>
            </a:r>
          </a:p>
          <a:p>
            <a:pPr>
              <a:buNone/>
            </a:pPr>
            <a:r>
              <a:rPr lang="en-US" sz="2800" dirty="0" err="1">
                <a:latin typeface="Courier New"/>
                <a:cs typeface="Courier New"/>
              </a:rPr>
              <a:t>MyClass.method</a:t>
            </a:r>
            <a:r>
              <a:rPr lang="en-US" sz="2800" dirty="0">
                <a:latin typeface="Courier New"/>
                <a:cs typeface="Courier New"/>
              </a:rPr>
              <a:t>(</a:t>
            </a:r>
            <a:r>
              <a:rPr lang="en-US" sz="2800" dirty="0" err="1">
                <a:latin typeface="Courier New"/>
                <a:cs typeface="Courier New"/>
              </a:rPr>
              <a:t>my_inst</a:t>
            </a:r>
            <a:r>
              <a:rPr lang="en-US" sz="2800" dirty="0">
                <a:latin typeface="Courier New"/>
                <a:cs typeface="Courier New"/>
              </a:rPr>
              <a:t>, arg2, arg3)</a:t>
            </a:r>
          </a:p>
          <a:p>
            <a:pPr marL="457200" lvl="1" indent="0">
              <a:buNone/>
            </a:pPr>
            <a:r>
              <a:rPr lang="en-US" dirty="0">
                <a:solidFill>
                  <a:srgbClr val="660066"/>
                </a:solidFill>
                <a:latin typeface="Courier New"/>
                <a:cs typeface="Courier New"/>
              </a:rPr>
              <a:t>self</a:t>
            </a:r>
            <a:r>
              <a:rPr lang="en-US" dirty="0">
                <a:solidFill>
                  <a:srgbClr val="660066"/>
                </a:solidFill>
              </a:rPr>
              <a:t> </a:t>
            </a:r>
            <a:r>
              <a:rPr lang="en-US" dirty="0"/>
              <a:t>is passed </a:t>
            </a:r>
            <a:r>
              <a:rPr lang="en-US" b="1" dirty="0"/>
              <a:t>explicitly </a:t>
            </a:r>
            <a:r>
              <a:rPr lang="en-US" dirty="0"/>
              <a:t>(</a:t>
            </a:r>
            <a:r>
              <a:rPr lang="en-US" dirty="0" err="1">
                <a:latin typeface="Courier New"/>
                <a:cs typeface="Courier New"/>
              </a:rPr>
              <a:t>my_inst</a:t>
            </a:r>
            <a:r>
              <a:rPr lang="en-US" dirty="0">
                <a:latin typeface="Courier New"/>
                <a:cs typeface="Courier New"/>
              </a:rPr>
              <a:t> </a:t>
            </a:r>
            <a:r>
              <a:rPr lang="en-US" dirty="0"/>
              <a:t>here)!</a:t>
            </a:r>
          </a:p>
        </p:txBody>
      </p:sp>
    </p:spTree>
    <p:extLst>
      <p:ext uri="{BB962C8B-B14F-4D97-AF65-F5344CB8AC3E}">
        <p14:creationId xmlns:p14="http://schemas.microsoft.com/office/powerpoint/2010/main" val="2430762914"/>
      </p:ext>
    </p:extLst>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ChangeArrowheads="1"/>
          </p:cNvSpPr>
          <p:nvPr>
            <p:ph type="title"/>
          </p:nvPr>
        </p:nvSpPr>
        <p:spPr/>
        <p:txBody>
          <a:bodyPr/>
          <a:lstStyle/>
          <a:p>
            <a:r>
              <a:rPr lang="en-US"/>
              <a:t>Why???</a:t>
            </a:r>
          </a:p>
        </p:txBody>
      </p:sp>
      <p:sp>
        <p:nvSpPr>
          <p:cNvPr id="30724" name="Rectangle 3"/>
          <p:cNvSpPr>
            <a:spLocks noGrp="1" noChangeArrowheads="1"/>
          </p:cNvSpPr>
          <p:nvPr>
            <p:ph idx="1"/>
          </p:nvPr>
        </p:nvSpPr>
        <p:spPr/>
        <p:txBody>
          <a:bodyPr/>
          <a:lstStyle/>
          <a:p>
            <a:r>
              <a:rPr lang="en-US" dirty="0"/>
              <a:t>Consider an example. We want to specialize a new class as a subclass of list. </a:t>
            </a:r>
          </a:p>
          <a:p>
            <a:pPr>
              <a:buNone/>
            </a:pPr>
            <a:r>
              <a:rPr lang="en-US" dirty="0"/>
              <a:t>	</a:t>
            </a:r>
            <a:r>
              <a:rPr lang="en-US" dirty="0">
                <a:latin typeface="Courier New"/>
                <a:cs typeface="Courier New"/>
              </a:rPr>
              <a:t>class </a:t>
            </a:r>
            <a:r>
              <a:rPr lang="en-US" dirty="0" err="1">
                <a:latin typeface="Courier New"/>
                <a:cs typeface="Courier New"/>
              </a:rPr>
              <a:t>MyClass</a:t>
            </a:r>
            <a:r>
              <a:rPr lang="en-US" dirty="0">
                <a:latin typeface="Courier New"/>
                <a:cs typeface="Courier New"/>
              </a:rPr>
              <a:t>(list):</a:t>
            </a:r>
          </a:p>
          <a:p>
            <a:r>
              <a:rPr lang="en-US" dirty="0"/>
              <a:t>easy enough, but we want to make sure that we get our new class instances initialized the way they are supposed to, by calling </a:t>
            </a:r>
            <a:r>
              <a:rPr lang="en-US" dirty="0">
                <a:latin typeface="Monaco"/>
                <a:cs typeface="Monaco"/>
              </a:rPr>
              <a:t>__init__ </a:t>
            </a:r>
            <a:r>
              <a:rPr lang="en-US" dirty="0"/>
              <a:t>of the super class</a:t>
            </a:r>
          </a:p>
        </p:txBody>
      </p:sp>
    </p:spTree>
    <p:extLst>
      <p:ext uri="{BB962C8B-B14F-4D97-AF65-F5344CB8AC3E}">
        <p14:creationId xmlns:p14="http://schemas.microsoft.com/office/powerpoint/2010/main" val="2974307699"/>
      </p:ext>
    </p:extLst>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2"/>
          <p:cNvSpPr>
            <a:spLocks noGrp="1" noChangeArrowheads="1"/>
          </p:cNvSpPr>
          <p:nvPr>
            <p:ph type="title"/>
          </p:nvPr>
        </p:nvSpPr>
        <p:spPr/>
        <p:txBody>
          <a:bodyPr/>
          <a:lstStyle/>
          <a:p>
            <a:pPr eaLnBrk="1" hangingPunct="1"/>
            <a:r>
              <a:rPr lang="en-US" dirty="0">
                <a:ea typeface="ＭＳ Ｐゴシック" pitchFamily="-108" charset="-128"/>
                <a:cs typeface="ＭＳ Ｐゴシック" pitchFamily="-108" charset="-128"/>
              </a:rPr>
              <a:t>Why call the super class </a:t>
            </a:r>
            <a:r>
              <a:rPr lang="en-US" dirty="0" err="1">
                <a:ea typeface="ＭＳ Ｐゴシック" pitchFamily="-108" charset="-128"/>
                <a:cs typeface="ＭＳ Ｐゴシック" pitchFamily="-108" charset="-128"/>
              </a:rPr>
              <a:t>init</a:t>
            </a:r>
            <a:r>
              <a:rPr lang="en-US" dirty="0">
                <a:ea typeface="ＭＳ Ｐゴシック" pitchFamily="-108" charset="-128"/>
                <a:cs typeface="ＭＳ Ｐゴシック" pitchFamily="-108" charset="-128"/>
              </a:rPr>
              <a:t>?</a:t>
            </a:r>
          </a:p>
        </p:txBody>
      </p:sp>
      <p:sp>
        <p:nvSpPr>
          <p:cNvPr id="31748" name="Rectangle 3"/>
          <p:cNvSpPr>
            <a:spLocks noGrp="1" noChangeArrowheads="1"/>
          </p:cNvSpPr>
          <p:nvPr>
            <p:ph idx="1"/>
          </p:nvPr>
        </p:nvSpPr>
        <p:spPr/>
        <p:txBody>
          <a:bodyPr/>
          <a:lstStyle/>
          <a:p>
            <a:pPr marL="0" indent="0" eaLnBrk="1" hangingPunct="1">
              <a:buNone/>
            </a:pPr>
            <a:r>
              <a:rPr lang="en-US" dirty="0">
                <a:ea typeface="ＭＳ Ｐゴシック" pitchFamily="-108" charset="-128"/>
                <a:cs typeface="ＭＳ Ｐゴシック" pitchFamily="-108" charset="-128"/>
              </a:rPr>
              <a:t>If we don</a:t>
            </a:r>
            <a:r>
              <a:rPr lang="fr-FR" dirty="0">
                <a:ea typeface="ＭＳ Ｐゴシック" pitchFamily="-108" charset="-128"/>
                <a:cs typeface="ＭＳ Ｐゴシック" pitchFamily="-108" charset="-128"/>
              </a:rPr>
              <a:t>'</a:t>
            </a:r>
            <a:r>
              <a:rPr lang="en-US" dirty="0">
                <a:ea typeface="ＭＳ Ｐゴシック" pitchFamily="-108" charset="-128"/>
                <a:cs typeface="ＭＳ Ｐゴシック" pitchFamily="-108" charset="-128"/>
              </a:rPr>
              <a:t>t explicitly say so, our class may inherit stuff from the super class, but we must make sure we call it in the proper context. For example, our </a:t>
            </a:r>
            <a:r>
              <a:rPr lang="en-US" dirty="0">
                <a:latin typeface="Monaco"/>
                <a:ea typeface="ＭＳ Ｐゴシック" pitchFamily="-108" charset="-128"/>
                <a:cs typeface="Monaco"/>
              </a:rPr>
              <a:t>__</a:t>
            </a:r>
            <a:r>
              <a:rPr lang="en-US" dirty="0" err="1">
                <a:latin typeface="Monaco"/>
                <a:ea typeface="ＭＳ Ｐゴシック" pitchFamily="-108" charset="-128"/>
                <a:cs typeface="Monaco"/>
              </a:rPr>
              <a:t>init</a:t>
            </a:r>
            <a:r>
              <a:rPr lang="en-US" dirty="0">
                <a:latin typeface="Monaco"/>
                <a:ea typeface="ＭＳ Ｐゴシック" pitchFamily="-108" charset="-128"/>
                <a:cs typeface="Monaco"/>
              </a:rPr>
              <a:t>__</a:t>
            </a:r>
            <a:r>
              <a:rPr lang="en-US" dirty="0">
                <a:ea typeface="ＭＳ Ｐゴシック" pitchFamily="-108" charset="-128"/>
                <a:cs typeface="ＭＳ Ｐゴシック" pitchFamily="-108" charset="-128"/>
              </a:rPr>
              <a:t> would be:</a:t>
            </a:r>
          </a:p>
          <a:p>
            <a:pPr eaLnBrk="1" hangingPunct="1">
              <a:buFont typeface="Wingdings" pitchFamily="-108" charset="2"/>
              <a:buNone/>
            </a:pPr>
            <a:r>
              <a:rPr lang="en-US" sz="2400" dirty="0" err="1">
                <a:latin typeface="Monaco" pitchFamily="-108" charset="0"/>
                <a:ea typeface="Monaco" pitchFamily="-108" charset="0"/>
                <a:cs typeface="Monaco" pitchFamily="-108" charset="0"/>
              </a:rPr>
              <a:t>def</a:t>
            </a:r>
            <a:r>
              <a:rPr lang="en-US" sz="2400" dirty="0">
                <a:latin typeface="Monaco" pitchFamily="-108" charset="0"/>
                <a:ea typeface="Monaco" pitchFamily="-108" charset="0"/>
                <a:cs typeface="Monaco" pitchFamily="-108" charset="0"/>
              </a:rPr>
              <a:t> __</a:t>
            </a:r>
            <a:r>
              <a:rPr lang="en-US" sz="2400" dirty="0" err="1">
                <a:latin typeface="Monaco" pitchFamily="-108" charset="0"/>
                <a:ea typeface="Monaco" pitchFamily="-108" charset="0"/>
                <a:cs typeface="Monaco" pitchFamily="-108" charset="0"/>
              </a:rPr>
              <a:t>init</a:t>
            </a:r>
            <a:r>
              <a:rPr lang="en-US" sz="2400" dirty="0">
                <a:latin typeface="Monaco" pitchFamily="-108" charset="0"/>
                <a:ea typeface="Monaco" pitchFamily="-108" charset="0"/>
                <a:cs typeface="Monaco" pitchFamily="-108" charset="0"/>
              </a:rPr>
              <a:t>__(self):</a:t>
            </a:r>
          </a:p>
          <a:p>
            <a:pPr eaLnBrk="1" hangingPunct="1">
              <a:buFont typeface="Wingdings" pitchFamily="-108" charset="2"/>
              <a:buNone/>
            </a:pPr>
            <a:r>
              <a:rPr lang="en-US" sz="2400" dirty="0">
                <a:latin typeface="Monaco" pitchFamily="-108" charset="0"/>
                <a:ea typeface="Monaco" pitchFamily="-108" charset="0"/>
                <a:cs typeface="Monaco" pitchFamily="-108" charset="0"/>
              </a:rPr>
              <a:t>   list.__</a:t>
            </a:r>
            <a:r>
              <a:rPr lang="en-US" sz="2400" dirty="0" err="1">
                <a:latin typeface="Monaco" pitchFamily="-108" charset="0"/>
                <a:ea typeface="Monaco" pitchFamily="-108" charset="0"/>
                <a:cs typeface="Monaco" pitchFamily="-108" charset="0"/>
              </a:rPr>
              <a:t>init</a:t>
            </a:r>
            <a:r>
              <a:rPr lang="en-US" sz="2400" dirty="0">
                <a:latin typeface="Monaco" pitchFamily="-108" charset="0"/>
                <a:ea typeface="Monaco" pitchFamily="-108" charset="0"/>
                <a:cs typeface="Monaco" pitchFamily="-108" charset="0"/>
              </a:rPr>
              <a:t>__(self)</a:t>
            </a:r>
          </a:p>
          <a:p>
            <a:pPr eaLnBrk="1" hangingPunct="1">
              <a:buFont typeface="Wingdings" pitchFamily="-108" charset="2"/>
              <a:buNone/>
            </a:pPr>
            <a:r>
              <a:rPr lang="en-US" sz="2400" dirty="0">
                <a:latin typeface="Monaco" pitchFamily="-108" charset="0"/>
                <a:ea typeface="Monaco" pitchFamily="-108" charset="0"/>
                <a:cs typeface="Monaco" pitchFamily="-108" charset="0"/>
              </a:rPr>
              <a:t># do anything else special to </a:t>
            </a:r>
            <a:r>
              <a:rPr lang="en-US" sz="2400" dirty="0" err="1">
                <a:latin typeface="Monaco" pitchFamily="-108" charset="0"/>
                <a:ea typeface="Monaco" pitchFamily="-108" charset="0"/>
                <a:cs typeface="Monaco" pitchFamily="-108" charset="0"/>
              </a:rPr>
              <a:t>MyClass</a:t>
            </a:r>
            <a:endParaRPr lang="en-US" sz="2400" dirty="0">
              <a:latin typeface="Monaco" pitchFamily="-108" charset="0"/>
              <a:ea typeface="Monaco" pitchFamily="-108" charset="0"/>
              <a:cs typeface="Monaco" pitchFamily="-108" charset="0"/>
            </a:endParaRPr>
          </a:p>
        </p:txBody>
      </p:sp>
    </p:spTree>
    <p:extLst>
      <p:ext uri="{BB962C8B-B14F-4D97-AF65-F5344CB8AC3E}">
        <p14:creationId xmlns:p14="http://schemas.microsoft.com/office/powerpoint/2010/main" val="1867825819"/>
      </p:ext>
    </p:extLst>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p:cNvSpPr>
            <a:spLocks noGrp="1" noChangeArrowheads="1"/>
          </p:cNvSpPr>
          <p:nvPr>
            <p:ph type="title"/>
          </p:nvPr>
        </p:nvSpPr>
        <p:spPr/>
        <p:txBody>
          <a:bodyPr/>
          <a:lstStyle/>
          <a:p>
            <a:r>
              <a:rPr lang="en-US"/>
              <a:t>explicit calls to the super</a:t>
            </a:r>
          </a:p>
        </p:txBody>
      </p:sp>
      <p:sp>
        <p:nvSpPr>
          <p:cNvPr id="32772" name="Rectangle 3"/>
          <p:cNvSpPr>
            <a:spLocks noGrp="1" noChangeArrowheads="1"/>
          </p:cNvSpPr>
          <p:nvPr>
            <p:ph idx="1"/>
          </p:nvPr>
        </p:nvSpPr>
        <p:spPr/>
        <p:txBody>
          <a:bodyPr/>
          <a:lstStyle/>
          <a:p>
            <a:r>
              <a:rPr lang="en-US" dirty="0"/>
              <a:t>we explicitly call the super class constructor using an unbound method (why not a bound method????)</a:t>
            </a:r>
          </a:p>
          <a:p>
            <a:r>
              <a:rPr lang="en-US" dirty="0"/>
              <a:t>then, after it completes we can do anything special for our new class</a:t>
            </a:r>
          </a:p>
          <a:p>
            <a:r>
              <a:rPr lang="en-US" dirty="0"/>
              <a:t>We </a:t>
            </a:r>
            <a:r>
              <a:rPr lang="en-US" b="1" dirty="0"/>
              <a:t>specialize </a:t>
            </a:r>
            <a:r>
              <a:rPr lang="en-US" dirty="0"/>
              <a:t>the new class but inherit most of the work from the super. Very clever!</a:t>
            </a:r>
          </a:p>
        </p:txBody>
      </p:sp>
    </p:spTree>
    <p:extLst>
      <p:ext uri="{BB962C8B-B14F-4D97-AF65-F5344CB8AC3E}">
        <p14:creationId xmlns:p14="http://schemas.microsoft.com/office/powerpoint/2010/main" val="130014645"/>
      </p:ext>
    </p:extLst>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2"/>
          <p:cNvSpPr>
            <a:spLocks noGrp="1" noChangeArrowheads="1"/>
          </p:cNvSpPr>
          <p:nvPr>
            <p:ph type="title"/>
          </p:nvPr>
        </p:nvSpPr>
        <p:spPr/>
        <p:txBody>
          <a:bodyPr/>
          <a:lstStyle/>
          <a:p>
            <a:r>
              <a:rPr lang="en-US"/>
              <a:t>Gives us a way to organize code</a:t>
            </a:r>
          </a:p>
        </p:txBody>
      </p:sp>
      <p:sp>
        <p:nvSpPr>
          <p:cNvPr id="33796" name="Rectangle 3"/>
          <p:cNvSpPr>
            <a:spLocks noGrp="1" noChangeArrowheads="1"/>
          </p:cNvSpPr>
          <p:nvPr>
            <p:ph idx="1"/>
          </p:nvPr>
        </p:nvSpPr>
        <p:spPr/>
        <p:txBody>
          <a:bodyPr/>
          <a:lstStyle/>
          <a:p>
            <a:r>
              <a:rPr lang="en-US" b="1" i="1" dirty="0"/>
              <a:t>specialization</a:t>
            </a:r>
            <a:r>
              <a:rPr lang="en-US" dirty="0"/>
              <a:t>. A subclass can inherit code from its </a:t>
            </a:r>
            <a:r>
              <a:rPr lang="en-US" dirty="0" err="1"/>
              <a:t>superclass</a:t>
            </a:r>
            <a:r>
              <a:rPr lang="en-US" dirty="0"/>
              <a:t>, but modify anything that is particular to that subclass</a:t>
            </a:r>
          </a:p>
          <a:p>
            <a:r>
              <a:rPr lang="en-US" b="1" i="1" dirty="0"/>
              <a:t>over-ride</a:t>
            </a:r>
            <a:r>
              <a:rPr lang="en-US" dirty="0"/>
              <a:t>. change a behavior to be specific to a subclass</a:t>
            </a:r>
          </a:p>
          <a:p>
            <a:r>
              <a:rPr lang="en-US" b="1" i="1" dirty="0"/>
              <a:t>reuse-code</a:t>
            </a:r>
            <a:r>
              <a:rPr lang="en-US" dirty="0"/>
              <a:t>. Use code from other classes (without rewriting) to get behavior in our class.</a:t>
            </a:r>
          </a:p>
        </p:txBody>
      </p:sp>
    </p:spTree>
    <p:extLst>
      <p:ext uri="{BB962C8B-B14F-4D97-AF65-F5344CB8AC3E}">
        <p14:creationId xmlns:p14="http://schemas.microsoft.com/office/powerpoint/2010/main" val="2173935259"/>
      </p:ext>
    </p:extLst>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a:t>Reminder, rules so far</a:t>
            </a:r>
          </a:p>
        </p:txBody>
      </p:sp>
      <p:sp>
        <p:nvSpPr>
          <p:cNvPr id="5" name="Content Placeholder 4"/>
          <p:cNvSpPr>
            <a:spLocks noGrp="1"/>
          </p:cNvSpPr>
          <p:nvPr>
            <p:ph idx="1"/>
          </p:nvPr>
        </p:nvSpPr>
        <p:spPr>
          <a:xfrm>
            <a:off x="457200" y="1143000"/>
            <a:ext cx="8229600" cy="4525963"/>
          </a:xfrm>
        </p:spPr>
        <p:txBody>
          <a:bodyPr/>
          <a:lstStyle/>
          <a:p>
            <a:pPr marL="514350" indent="-514350">
              <a:buFontTx/>
              <a:buAutoNum type="arabicPeriod"/>
            </a:pPr>
            <a:r>
              <a:rPr lang="en-US" sz="2400" dirty="0">
                <a:latin typeface="Arial" charset="0"/>
                <a:ea typeface="ＭＳ Ｐゴシック" charset="0"/>
              </a:rPr>
              <a:t>Think before you program!</a:t>
            </a:r>
          </a:p>
          <a:p>
            <a:pPr marL="514350" indent="-514350">
              <a:buFontTx/>
              <a:buAutoNum type="arabicPeriod"/>
            </a:pPr>
            <a:r>
              <a:rPr lang="en-US" sz="2400" dirty="0">
                <a:latin typeface="Arial" charset="0"/>
                <a:ea typeface="ＭＳ Ｐゴシック" charset="0"/>
              </a:rPr>
              <a:t>A program is a human-readable essay on problem solving that also happens to execute on a computer.</a:t>
            </a:r>
          </a:p>
          <a:p>
            <a:pPr marL="514350" indent="-514350">
              <a:buFontTx/>
              <a:buAutoNum type="arabicPeriod"/>
            </a:pPr>
            <a:r>
              <a:rPr lang="en-US" sz="2400" dirty="0">
                <a:latin typeface="Arial" charset="0"/>
                <a:ea typeface="ＭＳ Ｐゴシック" charset="0"/>
              </a:rPr>
              <a:t>The best way to </a:t>
            </a:r>
            <a:r>
              <a:rPr lang="en-US" sz="2400" dirty="0" err="1">
                <a:latin typeface="Arial" charset="0"/>
                <a:ea typeface="ＭＳ Ｐゴシック" charset="0"/>
              </a:rPr>
              <a:t>imporve</a:t>
            </a:r>
            <a:r>
              <a:rPr lang="en-US" sz="2400" dirty="0">
                <a:latin typeface="Arial" charset="0"/>
                <a:ea typeface="ＭＳ Ｐゴシック" charset="0"/>
              </a:rPr>
              <a:t> your programming and problem solving skills is to practice!</a:t>
            </a:r>
          </a:p>
          <a:p>
            <a:pPr marL="514350" indent="-514350">
              <a:buFontTx/>
              <a:buAutoNum type="arabicPeriod"/>
            </a:pPr>
            <a:r>
              <a:rPr lang="en-US" sz="2400" dirty="0">
                <a:latin typeface="Arial" charset="0"/>
                <a:ea typeface="ＭＳ Ｐゴシック" charset="0"/>
              </a:rPr>
              <a:t>A foolish consistency is the hobgoblin of little minds</a:t>
            </a:r>
          </a:p>
          <a:p>
            <a:pPr marL="514350" indent="-514350">
              <a:buFontTx/>
              <a:buAutoNum type="arabicPeriod"/>
            </a:pPr>
            <a:r>
              <a:rPr lang="en-US" sz="2400" dirty="0">
                <a:latin typeface="Arial" charset="0"/>
                <a:ea typeface="ＭＳ Ｐゴシック" charset="0"/>
              </a:rPr>
              <a:t>Test your code, often and thoroughly</a:t>
            </a:r>
          </a:p>
          <a:p>
            <a:pPr marL="514350" indent="-514350">
              <a:buFontTx/>
              <a:buAutoNum type="arabicPeriod"/>
            </a:pPr>
            <a:r>
              <a:rPr lang="en-US" sz="2400" dirty="0">
                <a:latin typeface="Arial" charset="0"/>
                <a:ea typeface="ＭＳ Ｐゴシック" charset="0"/>
              </a:rPr>
              <a:t>If it was hard to write, it is probably hard to read. Add a comment. </a:t>
            </a:r>
          </a:p>
          <a:p>
            <a:pPr marL="514350" indent="-514350">
              <a:buFontTx/>
              <a:buAutoNum type="arabicPeriod"/>
            </a:pPr>
            <a:r>
              <a:rPr lang="en-US" sz="2400" dirty="0">
                <a:latin typeface="Arial" charset="0"/>
                <a:ea typeface="ＭＳ Ｐゴシック" charset="0"/>
              </a:rPr>
              <a:t>All input is evil, unless proven otherwise.</a:t>
            </a:r>
          </a:p>
          <a:p>
            <a:pPr marL="514350" indent="-514350">
              <a:buFontTx/>
              <a:buAutoNum type="arabicPeriod"/>
            </a:pPr>
            <a:r>
              <a:rPr lang="en-US" sz="2400" dirty="0">
                <a:latin typeface="Arial" charset="0"/>
                <a:ea typeface="ＭＳ Ｐゴシック" charset="0"/>
              </a:rPr>
              <a:t>A function should do one thing.</a:t>
            </a:r>
          </a:p>
          <a:p>
            <a:pPr marL="514350" indent="-514350">
              <a:buFontTx/>
              <a:buAutoNum type="arabicPeriod"/>
            </a:pPr>
            <a:r>
              <a:rPr lang="en-US" sz="2400" dirty="0">
                <a:latin typeface="Arial" charset="0"/>
                <a:ea typeface="ＭＳ Ｐゴシック" charset="0"/>
              </a:rPr>
              <a:t>Make sure your class does the right thing.</a:t>
            </a:r>
          </a:p>
          <a:p>
            <a:pPr marL="514350" indent="-514350">
              <a:buFontTx/>
              <a:buAutoNum type="arabicPeriod"/>
            </a:pPr>
            <a:endParaRPr lang="en-US" sz="2400" dirty="0">
              <a:latin typeface="Arial" charset="0"/>
              <a:ea typeface="ＭＳ Ｐゴシック" charset="0"/>
            </a:endParaRPr>
          </a:p>
        </p:txBody>
      </p:sp>
    </p:spTree>
    <p:extLst>
      <p:ext uri="{BB962C8B-B14F-4D97-AF65-F5344CB8AC3E}">
        <p14:creationId xmlns:p14="http://schemas.microsoft.com/office/powerpoint/2010/main" val="40735971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a:xfrm>
            <a:off x="457200" y="457200"/>
            <a:ext cx="8229600" cy="685800"/>
          </a:xfrm>
        </p:spPr>
        <p:txBody>
          <a:bodyPr/>
          <a:lstStyle/>
          <a:p>
            <a:pPr eaLnBrk="1" hangingPunct="1"/>
            <a:r>
              <a:rPr lang="en-US" dirty="0">
                <a:ea typeface="ＭＳ Ｐゴシック" pitchFamily="-109" charset="-128"/>
                <a:cs typeface="ＭＳ Ｐゴシック" pitchFamily="-109" charset="-128"/>
              </a:rPr>
              <a:t>Variable Objects</a:t>
            </a:r>
          </a:p>
        </p:txBody>
      </p:sp>
      <p:sp>
        <p:nvSpPr>
          <p:cNvPr id="84995" name="Rectangle 3"/>
          <p:cNvSpPr>
            <a:spLocks noGrp="1" noChangeArrowheads="1"/>
          </p:cNvSpPr>
          <p:nvPr>
            <p:ph type="body" sz="half" idx="1"/>
          </p:nvPr>
        </p:nvSpPr>
        <p:spPr>
          <a:xfrm>
            <a:off x="304800" y="1066800"/>
            <a:ext cx="8001000" cy="3962400"/>
          </a:xfrm>
        </p:spPr>
        <p:txBody>
          <a:bodyPr/>
          <a:lstStyle/>
          <a:p>
            <a:pPr eaLnBrk="1" hangingPunct="1"/>
            <a:r>
              <a:rPr lang="en-US" sz="2400" dirty="0">
                <a:ea typeface="ＭＳ Ｐゴシック" pitchFamily="-109" charset="-128"/>
                <a:cs typeface="ＭＳ Ｐゴシック" pitchFamily="-109" charset="-128"/>
              </a:rPr>
              <a:t>Python maintains a list of pairs for every variable:</a:t>
            </a:r>
          </a:p>
          <a:p>
            <a:pPr lvl="1" eaLnBrk="1" hangingPunct="1"/>
            <a:r>
              <a:rPr lang="en-US" sz="2000" dirty="0"/>
              <a:t>variable</a:t>
            </a:r>
            <a:r>
              <a:rPr lang="fr-FR" sz="2000" dirty="0"/>
              <a:t>'</a:t>
            </a:r>
            <a:r>
              <a:rPr lang="en-US" sz="2000" dirty="0"/>
              <a:t>s name</a:t>
            </a:r>
          </a:p>
          <a:p>
            <a:pPr lvl="1" eaLnBrk="1" hangingPunct="1"/>
            <a:r>
              <a:rPr lang="en-US" sz="2000" dirty="0"/>
              <a:t>variable</a:t>
            </a:r>
            <a:r>
              <a:rPr lang="fr-FR" sz="2000" dirty="0"/>
              <a:t>'</a:t>
            </a:r>
            <a:r>
              <a:rPr lang="en-US" sz="2000" dirty="0"/>
              <a:t>s value</a:t>
            </a:r>
          </a:p>
          <a:p>
            <a:pPr eaLnBrk="1" hangingPunct="1"/>
            <a:r>
              <a:rPr lang="en-US" sz="2400" dirty="0">
                <a:ea typeface="ＭＳ Ｐゴシック" pitchFamily="-109" charset="-128"/>
                <a:cs typeface="ＭＳ Ｐゴシック" pitchFamily="-109" charset="-128"/>
              </a:rPr>
              <a:t>A variable is </a:t>
            </a:r>
            <a:r>
              <a:rPr lang="en-US" sz="2400" u="sng" dirty="0">
                <a:ea typeface="ＭＳ Ｐゴシック" pitchFamily="-109" charset="-128"/>
                <a:cs typeface="ＭＳ Ｐゴシック" pitchFamily="-109" charset="-128"/>
              </a:rPr>
              <a:t>created when a value is assigned the first time</a:t>
            </a:r>
            <a:r>
              <a:rPr lang="en-US" sz="2400" dirty="0">
                <a:ea typeface="ＭＳ Ｐゴシック" pitchFamily="-109" charset="-128"/>
                <a:cs typeface="ＭＳ Ｐゴシック" pitchFamily="-109" charset="-128"/>
              </a:rPr>
              <a:t>. It associates a name and a value</a:t>
            </a:r>
            <a:endParaRPr lang="en-US" sz="2400" u="sng" dirty="0">
              <a:ea typeface="ＭＳ Ｐゴシック" pitchFamily="-109" charset="-128"/>
              <a:cs typeface="ＭＳ Ｐゴシック" pitchFamily="-109" charset="-128"/>
            </a:endParaRPr>
          </a:p>
          <a:p>
            <a:pPr eaLnBrk="1" hangingPunct="1"/>
            <a:r>
              <a:rPr lang="en-US" sz="2400" dirty="0">
                <a:ea typeface="ＭＳ Ｐゴシック" pitchFamily="-109" charset="-128"/>
                <a:cs typeface="ＭＳ Ｐゴシック" pitchFamily="-109" charset="-128"/>
              </a:rPr>
              <a:t>subsequent assignments update the associated value. </a:t>
            </a:r>
          </a:p>
          <a:p>
            <a:pPr eaLnBrk="1" hangingPunct="1"/>
            <a:r>
              <a:rPr lang="en-US" sz="2400" dirty="0">
                <a:ea typeface="ＭＳ Ｐゴシック" pitchFamily="-109" charset="-128"/>
                <a:cs typeface="ＭＳ Ｐゴシック" pitchFamily="-109" charset="-128"/>
              </a:rPr>
              <a:t>we say name </a:t>
            </a:r>
            <a:r>
              <a:rPr lang="en-US" sz="2400" u="sng" dirty="0">
                <a:ea typeface="ＭＳ Ｐゴシック" pitchFamily="-109" charset="-128"/>
                <a:cs typeface="ＭＳ Ｐゴシック" pitchFamily="-109" charset="-128"/>
              </a:rPr>
              <a:t>references</a:t>
            </a:r>
            <a:r>
              <a:rPr lang="en-US" sz="2400" dirty="0">
                <a:ea typeface="ＭＳ Ｐゴシック" pitchFamily="-109" charset="-128"/>
                <a:cs typeface="ＭＳ Ｐゴシック" pitchFamily="-109" charset="-128"/>
              </a:rPr>
              <a:t> (</a:t>
            </a:r>
            <a:r>
              <a:rPr lang="en-US" sz="2400" dirty="0" err="1">
                <a:solidFill>
                  <a:srgbClr val="FF0000"/>
                </a:solidFill>
                <a:ea typeface="ＭＳ Ｐゴシック" pitchFamily="-109" charset="-128"/>
                <a:cs typeface="ＭＳ Ｐゴシック" pitchFamily="-109" charset="-128"/>
              </a:rPr>
              <a:t>vísar</a:t>
            </a:r>
            <a:r>
              <a:rPr lang="en-US" sz="2400" dirty="0">
                <a:solidFill>
                  <a:srgbClr val="FF0000"/>
                </a:solidFill>
                <a:ea typeface="ＭＳ Ｐゴシック" pitchFamily="-109" charset="-128"/>
                <a:cs typeface="ＭＳ Ｐゴシック" pitchFamily="-109" charset="-128"/>
              </a:rPr>
              <a:t> </a:t>
            </a:r>
            <a:r>
              <a:rPr lang="en-US" sz="2400" dirty="0" err="1">
                <a:solidFill>
                  <a:srgbClr val="FF0000"/>
                </a:solidFill>
                <a:ea typeface="ＭＳ Ｐゴシック" pitchFamily="-109" charset="-128"/>
                <a:cs typeface="ＭＳ Ｐゴシック" pitchFamily="-109" charset="-128"/>
              </a:rPr>
              <a:t>á</a:t>
            </a:r>
            <a:r>
              <a:rPr lang="en-US" sz="2400" dirty="0">
                <a:ea typeface="ＭＳ Ｐゴシック" pitchFamily="-109" charset="-128"/>
                <a:cs typeface="ＭＳ Ｐゴシック" pitchFamily="-109" charset="-128"/>
              </a:rPr>
              <a:t>) value (</a:t>
            </a:r>
            <a:r>
              <a:rPr lang="en-US" sz="2400" dirty="0" err="1">
                <a:solidFill>
                  <a:srgbClr val="FF0000"/>
                </a:solidFill>
                <a:ea typeface="ＭＳ Ｐゴシック" pitchFamily="-109" charset="-128"/>
                <a:cs typeface="ＭＳ Ｐゴシック" pitchFamily="-109" charset="-128"/>
              </a:rPr>
              <a:t>gildi</a:t>
            </a:r>
            <a:r>
              <a:rPr lang="en-US" sz="2400" dirty="0">
                <a:ea typeface="ＭＳ Ｐゴシック" pitchFamily="-109" charset="-128"/>
                <a:cs typeface="ＭＳ Ｐゴシック" pitchFamily="-109" charset="-128"/>
              </a:rPr>
              <a:t>)</a:t>
            </a:r>
          </a:p>
        </p:txBody>
      </p:sp>
      <p:graphicFrame>
        <p:nvGraphicFramePr>
          <p:cNvPr id="51229" name="Group 29"/>
          <p:cNvGraphicFramePr>
            <a:graphicFrameLocks noGrp="1"/>
          </p:cNvGraphicFramePr>
          <p:nvPr>
            <p:ph sz="half" idx="2"/>
            <p:extLst>
              <p:ext uri="{D42A27DB-BD31-4B8C-83A1-F6EECF244321}">
                <p14:modId xmlns:p14="http://schemas.microsoft.com/office/powerpoint/2010/main" val="1554802095"/>
              </p:ext>
            </p:extLst>
          </p:nvPr>
        </p:nvGraphicFramePr>
        <p:xfrm>
          <a:off x="4648200" y="4876800"/>
          <a:ext cx="4038600" cy="1143000"/>
        </p:xfrm>
        <a:graphic>
          <a:graphicData uri="http://schemas.openxmlformats.org/drawingml/2006/table">
            <a:tbl>
              <a:tblPr/>
              <a:tblGrid>
                <a:gridCol w="2019300">
                  <a:extLst>
                    <a:ext uri="{9D8B030D-6E8A-4147-A177-3AD203B41FA5}">
                      <a16:colId xmlns:a16="http://schemas.microsoft.com/office/drawing/2014/main" val="20000"/>
                    </a:ext>
                  </a:extLst>
                </a:gridCol>
                <a:gridCol w="2019300">
                  <a:extLst>
                    <a:ext uri="{9D8B030D-6E8A-4147-A177-3AD203B41FA5}">
                      <a16:colId xmlns:a16="http://schemas.microsoft.com/office/drawing/2014/main" val="20001"/>
                    </a:ext>
                  </a:extLst>
                </a:gridCol>
              </a:tblGrid>
              <a:tr h="571500">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a:ln>
                            <a:noFill/>
                          </a:ln>
                          <a:solidFill>
                            <a:schemeClr val="tx1"/>
                          </a:solidFill>
                          <a:effectLst/>
                          <a:latin typeface="Arial" pitchFamily="-107" charset="0"/>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71500">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dirty="0" err="1">
                          <a:ln>
                            <a:noFill/>
                          </a:ln>
                          <a:solidFill>
                            <a:schemeClr val="tx1"/>
                          </a:solidFill>
                          <a:effectLst/>
                          <a:latin typeface="Courier New"/>
                          <a:cs typeface="Courier New"/>
                        </a:rPr>
                        <a:t>my_int</a:t>
                      </a:r>
                      <a:endParaRPr kumimoji="0" lang="en-US" sz="2800" b="0" i="0" u="none" strike="noStrike" cap="none" normalizeH="0" baseline="0" dirty="0">
                        <a:ln>
                          <a:noFill/>
                        </a:ln>
                        <a:solidFill>
                          <a:schemeClr val="tx1"/>
                        </a:solidFill>
                        <a:effectLst/>
                        <a:latin typeface="Courier New"/>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bg2"/>
                        </a:buClr>
                        <a:buSzPct val="75000"/>
                        <a:buFont typeface="Wingdings" pitchFamily="-107" charset="2"/>
                        <a:buNone/>
                        <a:tabLst/>
                      </a:pPr>
                      <a:r>
                        <a:rPr kumimoji="0" lang="en-US" sz="2800" b="0" i="0" u="none" strike="noStrike" cap="none" normalizeH="0" baseline="0" dirty="0">
                          <a:ln>
                            <a:noFill/>
                          </a:ln>
                          <a:solidFill>
                            <a:schemeClr val="tx1"/>
                          </a:solidFill>
                          <a:effectLst/>
                          <a:latin typeface="Courier New"/>
                          <a:cs typeface="Courier New"/>
                        </a:rPr>
                        <a:t>7</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84996" name="Text Box 7"/>
          <p:cNvSpPr txBox="1">
            <a:spLocks noChangeArrowheads="1"/>
          </p:cNvSpPr>
          <p:nvPr/>
        </p:nvSpPr>
        <p:spPr bwMode="auto">
          <a:xfrm>
            <a:off x="762000" y="5207000"/>
            <a:ext cx="2339453" cy="523220"/>
          </a:xfrm>
          <a:prstGeom prst="rect">
            <a:avLst/>
          </a:prstGeom>
          <a:noFill/>
          <a:ln w="9525">
            <a:noFill/>
            <a:miter lim="800000"/>
            <a:headEnd/>
            <a:tailEnd/>
          </a:ln>
        </p:spPr>
        <p:txBody>
          <a:bodyPr wrap="none">
            <a:prstTxWarp prst="textNoShape">
              <a:avLst/>
            </a:prstTxWarp>
            <a:spAutoFit/>
          </a:bodyPr>
          <a:lstStyle/>
          <a:p>
            <a:r>
              <a:rPr lang="en-US" sz="2800" dirty="0" err="1">
                <a:latin typeface="Courier New"/>
                <a:cs typeface="Courier New"/>
              </a:rPr>
              <a:t>my_int</a:t>
            </a:r>
            <a:r>
              <a:rPr lang="en-US" sz="2800" dirty="0">
                <a:latin typeface="Courier New"/>
                <a:cs typeface="Courier New"/>
              </a:rPr>
              <a:t> = 7</a:t>
            </a:r>
          </a:p>
        </p:txBody>
      </p:sp>
      <p:sp>
        <p:nvSpPr>
          <p:cNvPr id="85008" name="Line 31"/>
          <p:cNvSpPr>
            <a:spLocks noChangeShapeType="1"/>
          </p:cNvSpPr>
          <p:nvPr/>
        </p:nvSpPr>
        <p:spPr bwMode="auto">
          <a:xfrm>
            <a:off x="3048000" y="5486400"/>
            <a:ext cx="914400" cy="0"/>
          </a:xfrm>
          <a:prstGeom prst="line">
            <a:avLst/>
          </a:prstGeom>
          <a:noFill/>
          <a:ln w="9525">
            <a:solidFill>
              <a:schemeClr val="tx1"/>
            </a:solidFill>
            <a:round/>
            <a:headEnd/>
            <a:tailEnd type="triangle" w="med" len="med"/>
          </a:ln>
        </p:spPr>
        <p:txBody>
          <a:bodyPr>
            <a:prstTxWarp prst="textNoShape">
              <a:avLst/>
            </a:prstTxWarp>
          </a:bodyPr>
          <a:lstStyle/>
          <a:p>
            <a:endParaRPr lang="en-US"/>
          </a:p>
        </p:txBody>
      </p:sp>
    </p:spTree>
    <p:extLst>
      <p:ext uri="{BB962C8B-B14F-4D97-AF65-F5344CB8AC3E}">
        <p14:creationId xmlns:p14="http://schemas.microsoft.com/office/powerpoint/2010/main" val="55461297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Namespace (</a:t>
            </a:r>
            <a:r>
              <a:rPr lang="en-US" dirty="0" err="1">
                <a:solidFill>
                  <a:srgbClr val="FF0000"/>
                </a:solidFill>
                <a:ea typeface="ＭＳ Ｐゴシック" pitchFamily="-109" charset="-128"/>
                <a:cs typeface="ＭＳ Ｐゴシック" pitchFamily="-109" charset="-128"/>
              </a:rPr>
              <a:t>nafnasvið</a:t>
            </a:r>
            <a:r>
              <a:rPr lang="en-US" dirty="0">
                <a:ea typeface="ＭＳ Ｐゴシック" pitchFamily="-109" charset="-128"/>
                <a:cs typeface="ＭＳ Ｐゴシック" pitchFamily="-109" charset="-128"/>
              </a:rPr>
              <a:t>)</a:t>
            </a:r>
          </a:p>
        </p:txBody>
      </p:sp>
      <p:sp>
        <p:nvSpPr>
          <p:cNvPr id="87043"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A </a:t>
            </a:r>
            <a:r>
              <a:rPr lang="en-US" b="1" dirty="0">
                <a:ea typeface="ＭＳ Ｐゴシック" pitchFamily="-109" charset="-128"/>
                <a:cs typeface="ＭＳ Ｐゴシック" pitchFamily="-109" charset="-128"/>
              </a:rPr>
              <a:t>namespace</a:t>
            </a:r>
            <a:r>
              <a:rPr lang="en-US" dirty="0">
                <a:ea typeface="ＭＳ Ｐゴシック" pitchFamily="-109" charset="-128"/>
                <a:cs typeface="ＭＳ Ｐゴシック" pitchFamily="-109" charset="-128"/>
              </a:rPr>
              <a:t> is the table that contains the association of a name with a value</a:t>
            </a:r>
          </a:p>
          <a:p>
            <a:pPr eaLnBrk="1" hangingPunct="1"/>
            <a:r>
              <a:rPr lang="en-US" dirty="0">
                <a:ea typeface="ＭＳ Ｐゴシック" pitchFamily="-109" charset="-128"/>
                <a:cs typeface="ＭＳ Ｐゴシック" pitchFamily="-109" charset="-128"/>
              </a:rPr>
              <a:t>We will see more about namespaces as we get further into Python, but it is an essential part of the language.</a:t>
            </a:r>
          </a:p>
        </p:txBody>
      </p:sp>
    </p:spTree>
    <p:extLst>
      <p:ext uri="{BB962C8B-B14F-4D97-AF65-F5344CB8AC3E}">
        <p14:creationId xmlns:p14="http://schemas.microsoft.com/office/powerpoint/2010/main" val="101265536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a:blip r:embed="rId2"/>
          <a:srcRect t="-5790" b="-5790"/>
          <a:stretch>
            <a:fillRect/>
          </a:stretch>
        </p:blipFill>
        <p:spPr>
          <a:xfrm>
            <a:off x="457200" y="457200"/>
            <a:ext cx="8229600" cy="5668963"/>
          </a:xfrm>
        </p:spPr>
      </p:pic>
    </p:spTree>
    <p:extLst>
      <p:ext uri="{BB962C8B-B14F-4D97-AF65-F5344CB8AC3E}">
        <p14:creationId xmlns:p14="http://schemas.microsoft.com/office/powerpoint/2010/main" val="2166822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6" name="Rectangle 2"/>
          <p:cNvSpPr>
            <a:spLocks noGrp="1" noChangeArrowheads="1"/>
          </p:cNvSpPr>
          <p:nvPr>
            <p:ph type="title"/>
          </p:nvPr>
        </p:nvSpPr>
        <p:spPr/>
        <p:txBody>
          <a:bodyPr/>
          <a:lstStyle/>
          <a:p>
            <a:pPr eaLnBrk="1" hangingPunct="1"/>
            <a:r>
              <a:rPr lang="en-US" sz="4000">
                <a:ea typeface="ＭＳ Ｐゴシック" pitchFamily="-111" charset="-128"/>
                <a:cs typeface="ＭＳ Ｐゴシック" pitchFamily="-111" charset="-128"/>
              </a:rPr>
              <a:t>Programming, Syntax and Semantics</a:t>
            </a:r>
          </a:p>
        </p:txBody>
      </p:sp>
      <p:sp>
        <p:nvSpPr>
          <p:cNvPr id="44037" name="Rectangle 3"/>
          <p:cNvSpPr>
            <a:spLocks noGrp="1" noChangeArrowheads="1"/>
          </p:cNvSpPr>
          <p:nvPr>
            <p:ph idx="1"/>
          </p:nvPr>
        </p:nvSpPr>
        <p:spPr/>
        <p:txBody>
          <a:bodyPr/>
          <a:lstStyle/>
          <a:p>
            <a:pPr eaLnBrk="1" hangingPunct="1"/>
            <a:r>
              <a:rPr lang="en-US" dirty="0">
                <a:ea typeface="ＭＳ Ｐゴシック" pitchFamily="-111" charset="-128"/>
                <a:cs typeface="ＭＳ Ｐゴシック" pitchFamily="-111" charset="-128"/>
              </a:rPr>
              <a:t>You have to learn the syntax of a particular programming language</a:t>
            </a:r>
          </a:p>
          <a:p>
            <a:pPr lvl="1" eaLnBrk="1" hangingPunct="1"/>
            <a:r>
              <a:rPr lang="en-US" dirty="0"/>
              <a:t>many details about the language, how to debug and use it</a:t>
            </a:r>
          </a:p>
          <a:p>
            <a:pPr eaLnBrk="1" hangingPunct="1"/>
            <a:r>
              <a:rPr lang="en-US" dirty="0">
                <a:ea typeface="ＭＳ Ｐゴシック" pitchFamily="-111" charset="-128"/>
                <a:cs typeface="ＭＳ Ｐゴシック" pitchFamily="-111" charset="-128"/>
              </a:rPr>
              <a:t>You have to learn about problem solving and how to put it down on computer.</a:t>
            </a:r>
          </a:p>
          <a:p>
            <a:pPr eaLnBrk="1" hangingPunct="1"/>
            <a:r>
              <a:rPr lang="en-US" dirty="0">
                <a:ea typeface="ＭＳ Ｐゴシック" pitchFamily="-111" charset="-128"/>
                <a:cs typeface="ＭＳ Ｐゴシック" pitchFamily="-111" charset="-128"/>
              </a:rPr>
              <a:t>There probably is no better way. It’s hard!</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When = </a:t>
            </a:r>
            <a:r>
              <a:rPr lang="en-US" dirty="0" err="1">
                <a:ea typeface="ＭＳ Ｐゴシック" pitchFamily="-109" charset="-128"/>
                <a:cs typeface="ＭＳ Ｐゴシック" pitchFamily="-109" charset="-128"/>
              </a:rPr>
              <a:t>doesn</a:t>
            </a:r>
            <a:r>
              <a:rPr lang="fr-FR" dirty="0">
                <a:ea typeface="ＭＳ Ｐゴシック" pitchFamily="-109" charset="-128"/>
                <a:cs typeface="ＭＳ Ｐゴシック" pitchFamily="-109" charset="-128"/>
              </a:rPr>
              <a:t>'</a:t>
            </a:r>
            <a:r>
              <a:rPr lang="en-US" dirty="0">
                <a:ea typeface="ＭＳ Ｐゴシック" pitchFamily="-109" charset="-128"/>
                <a:cs typeface="ＭＳ Ｐゴシック" pitchFamily="-109" charset="-128"/>
              </a:rPr>
              <a:t>t mean equal</a:t>
            </a:r>
          </a:p>
        </p:txBody>
      </p:sp>
      <p:sp>
        <p:nvSpPr>
          <p:cNvPr id="80899"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It is most confusing at first to see the following kind of expression:</a:t>
            </a:r>
          </a:p>
          <a:p>
            <a:pPr marL="457200" lvl="1" indent="0" eaLnBrk="1" hangingPunct="1">
              <a:buNone/>
            </a:pPr>
            <a:r>
              <a:rPr lang="en-US" sz="3200" dirty="0" err="1">
                <a:latin typeface="Courier New"/>
                <a:cs typeface="Courier New"/>
              </a:rPr>
              <a:t>my_int</a:t>
            </a:r>
            <a:r>
              <a:rPr lang="en-US" sz="3200" dirty="0">
                <a:latin typeface="Courier New"/>
                <a:cs typeface="Courier New"/>
              </a:rPr>
              <a:t> = </a:t>
            </a:r>
            <a:r>
              <a:rPr lang="en-US" sz="3200" dirty="0" err="1">
                <a:latin typeface="Courier New"/>
                <a:cs typeface="Courier New"/>
              </a:rPr>
              <a:t>my_int</a:t>
            </a:r>
            <a:r>
              <a:rPr lang="en-US" sz="3200" dirty="0">
                <a:latin typeface="Courier New"/>
                <a:cs typeface="Courier New"/>
              </a:rPr>
              <a:t> + 7</a:t>
            </a:r>
          </a:p>
          <a:p>
            <a:pPr eaLnBrk="1" hangingPunct="1"/>
            <a:r>
              <a:rPr lang="en-US" dirty="0">
                <a:ea typeface="ＭＳ Ｐゴシック" pitchFamily="-109" charset="-128"/>
                <a:cs typeface="ＭＳ Ｐゴシック" pitchFamily="-109" charset="-128"/>
              </a:rPr>
              <a:t>You don</a:t>
            </a:r>
            <a:r>
              <a:rPr lang="fr-FR" dirty="0">
                <a:ea typeface="ＭＳ Ｐゴシック" pitchFamily="-109" charset="-128"/>
                <a:cs typeface="ＭＳ Ｐゴシック" pitchFamily="-109" charset="-128"/>
              </a:rPr>
              <a:t>'</a:t>
            </a:r>
            <a:r>
              <a:rPr lang="en-US" dirty="0">
                <a:ea typeface="ＭＳ Ｐゴシック" pitchFamily="-109" charset="-128"/>
                <a:cs typeface="ＭＳ Ｐゴシック" pitchFamily="-109" charset="-128"/>
              </a:rPr>
              <a:t>t have to be a math genius to figure out something is wrong there.</a:t>
            </a:r>
          </a:p>
          <a:p>
            <a:pPr eaLnBrk="1" hangingPunct="1"/>
            <a:r>
              <a:rPr lang="en-US" dirty="0">
                <a:ea typeface="ＭＳ Ｐゴシック" pitchFamily="-109" charset="-128"/>
                <a:cs typeface="ＭＳ Ｐゴシック" pitchFamily="-109" charset="-128"/>
              </a:rPr>
              <a:t>What</a:t>
            </a:r>
            <a:r>
              <a:rPr lang="fr-FR" dirty="0">
                <a:ea typeface="ＭＳ Ｐゴシック" pitchFamily="-109" charset="-128"/>
                <a:cs typeface="ＭＳ Ｐゴシック" pitchFamily="-109" charset="-128"/>
              </a:rPr>
              <a:t>'</a:t>
            </a:r>
            <a:r>
              <a:rPr lang="en-US" dirty="0">
                <a:ea typeface="ＭＳ Ｐゴシック" pitchFamily="-109" charset="-128"/>
                <a:cs typeface="ＭＳ Ｐゴシック" pitchFamily="-109" charset="-128"/>
              </a:rPr>
              <a:t>s wrong is that </a:t>
            </a:r>
            <a:r>
              <a:rPr lang="en-US" dirty="0">
                <a:solidFill>
                  <a:srgbClr val="660066"/>
                </a:solidFill>
                <a:latin typeface="Courier New"/>
                <a:ea typeface="ＭＳ Ｐゴシック" pitchFamily="-109" charset="-128"/>
                <a:cs typeface="Courier New"/>
              </a:rPr>
              <a:t>= </a:t>
            </a:r>
            <a:r>
              <a:rPr lang="en-US" dirty="0" err="1">
                <a:ea typeface="ＭＳ Ｐゴシック" pitchFamily="-109" charset="-128"/>
                <a:cs typeface="ＭＳ Ｐゴシック" pitchFamily="-109" charset="-128"/>
              </a:rPr>
              <a:t>doesn</a:t>
            </a:r>
            <a:r>
              <a:rPr lang="fr-FR" dirty="0">
                <a:ea typeface="ＭＳ Ｐゴシック" pitchFamily="-109" charset="-128"/>
                <a:cs typeface="ＭＳ Ｐゴシック" pitchFamily="-109" charset="-128"/>
              </a:rPr>
              <a:t>'</a:t>
            </a:r>
            <a:r>
              <a:rPr lang="en-US" dirty="0">
                <a:ea typeface="ＭＳ Ｐゴシック" pitchFamily="-109" charset="-128"/>
                <a:cs typeface="ＭＳ Ｐゴシック" pitchFamily="-109" charset="-128"/>
              </a:rPr>
              <a:t>t mean equal</a:t>
            </a:r>
          </a:p>
        </p:txBody>
      </p:sp>
    </p:spTree>
    <p:extLst>
      <p:ext uri="{BB962C8B-B14F-4D97-AF65-F5344CB8AC3E}">
        <p14:creationId xmlns:p14="http://schemas.microsoft.com/office/powerpoint/2010/main" val="231466696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 is assignment</a:t>
            </a:r>
          </a:p>
        </p:txBody>
      </p:sp>
      <p:sp>
        <p:nvSpPr>
          <p:cNvPr id="82947" name="Rectangle 3"/>
          <p:cNvSpPr>
            <a:spLocks noGrp="1" noChangeArrowheads="1"/>
          </p:cNvSpPr>
          <p:nvPr>
            <p:ph idx="1"/>
          </p:nvPr>
        </p:nvSpPr>
        <p:spPr/>
        <p:txBody>
          <a:bodyPr/>
          <a:lstStyle/>
          <a:p>
            <a:pPr eaLnBrk="1" hangingPunct="1">
              <a:lnSpc>
                <a:spcPct val="90000"/>
              </a:lnSpc>
            </a:pPr>
            <a:r>
              <a:rPr lang="en-US" dirty="0">
                <a:ea typeface="ＭＳ Ｐゴシック" pitchFamily="-109" charset="-128"/>
                <a:cs typeface="ＭＳ Ｐゴシック" pitchFamily="-109" charset="-128"/>
              </a:rPr>
              <a:t>In many computer languages, </a:t>
            </a:r>
            <a:r>
              <a:rPr lang="en-US" dirty="0">
                <a:solidFill>
                  <a:srgbClr val="660066"/>
                </a:solidFill>
                <a:latin typeface="Courier New"/>
                <a:ea typeface="ＭＳ Ｐゴシック" pitchFamily="-109" charset="-128"/>
                <a:cs typeface="Courier New"/>
              </a:rPr>
              <a:t>=</a:t>
            </a:r>
            <a:r>
              <a:rPr lang="en-US" dirty="0">
                <a:solidFill>
                  <a:srgbClr val="660066"/>
                </a:solidFill>
                <a:ea typeface="ＭＳ Ｐゴシック" pitchFamily="-109" charset="-128"/>
                <a:cs typeface="ＭＳ Ｐゴシック" pitchFamily="-109" charset="-128"/>
              </a:rPr>
              <a:t> </a:t>
            </a:r>
            <a:r>
              <a:rPr lang="en-US" dirty="0">
                <a:ea typeface="ＭＳ Ｐゴシック" pitchFamily="-109" charset="-128"/>
                <a:cs typeface="ＭＳ Ｐゴシック" pitchFamily="-109" charset="-128"/>
              </a:rPr>
              <a:t>means assignment (</a:t>
            </a:r>
            <a:r>
              <a:rPr lang="en-US" dirty="0" err="1">
                <a:solidFill>
                  <a:srgbClr val="FF0000"/>
                </a:solidFill>
                <a:ea typeface="ＭＳ Ｐゴシック" pitchFamily="-109" charset="-128"/>
                <a:cs typeface="ＭＳ Ｐゴシック" pitchFamily="-109" charset="-128"/>
              </a:rPr>
              <a:t>gildisveiting</a:t>
            </a:r>
            <a:r>
              <a:rPr lang="en-US" dirty="0">
                <a:ea typeface="ＭＳ Ｐゴシック" pitchFamily="-109" charset="-128"/>
                <a:cs typeface="ＭＳ Ｐゴシック" pitchFamily="-109" charset="-128"/>
              </a:rPr>
              <a:t>).</a:t>
            </a:r>
          </a:p>
          <a:p>
            <a:pPr marL="457200" lvl="1" indent="0" eaLnBrk="1" hangingPunct="1">
              <a:lnSpc>
                <a:spcPct val="90000"/>
              </a:lnSpc>
              <a:buNone/>
            </a:pPr>
            <a:r>
              <a:rPr lang="en-US" sz="3200" dirty="0" err="1">
                <a:latin typeface="Courier New"/>
                <a:cs typeface="Courier New"/>
              </a:rPr>
              <a:t>my_int</a:t>
            </a:r>
            <a:r>
              <a:rPr lang="en-US" sz="3200" dirty="0">
                <a:latin typeface="Courier New"/>
                <a:cs typeface="Courier New"/>
              </a:rPr>
              <a:t> = </a:t>
            </a:r>
            <a:r>
              <a:rPr lang="en-US" sz="3200" dirty="0" err="1">
                <a:latin typeface="Courier New"/>
                <a:cs typeface="Courier New"/>
              </a:rPr>
              <a:t>my_int</a:t>
            </a:r>
            <a:r>
              <a:rPr lang="en-US" sz="3200" dirty="0">
                <a:latin typeface="Courier New"/>
                <a:cs typeface="Courier New"/>
              </a:rPr>
              <a:t> + 7</a:t>
            </a:r>
          </a:p>
          <a:p>
            <a:pPr marL="457200" lvl="1" indent="0" eaLnBrk="1" hangingPunct="1">
              <a:lnSpc>
                <a:spcPct val="90000"/>
              </a:lnSpc>
              <a:buNone/>
            </a:pPr>
            <a:r>
              <a:rPr lang="en-US" sz="3200" dirty="0">
                <a:latin typeface="Courier New"/>
                <a:cs typeface="Courier New"/>
              </a:rPr>
              <a:t>lhs = </a:t>
            </a:r>
            <a:r>
              <a:rPr lang="en-US" sz="3200" dirty="0" err="1">
                <a:latin typeface="Courier New"/>
                <a:cs typeface="Courier New"/>
              </a:rPr>
              <a:t>rhs</a:t>
            </a:r>
            <a:endParaRPr lang="en-US" sz="3200" dirty="0">
              <a:latin typeface="Courier New"/>
              <a:cs typeface="Courier New"/>
            </a:endParaRPr>
          </a:p>
          <a:p>
            <a:pPr eaLnBrk="1" hangingPunct="1">
              <a:lnSpc>
                <a:spcPct val="90000"/>
              </a:lnSpc>
            </a:pPr>
            <a:r>
              <a:rPr lang="en-US" dirty="0">
                <a:ea typeface="ＭＳ Ｐゴシック" pitchFamily="-109" charset="-128"/>
                <a:cs typeface="ＭＳ Ｐゴシック" pitchFamily="-109" charset="-128"/>
              </a:rPr>
              <a:t>What assignment means is:</a:t>
            </a:r>
          </a:p>
          <a:p>
            <a:pPr lvl="1" eaLnBrk="1" hangingPunct="1">
              <a:lnSpc>
                <a:spcPct val="90000"/>
              </a:lnSpc>
            </a:pPr>
            <a:r>
              <a:rPr lang="en-US" dirty="0"/>
              <a:t>evaluate the </a:t>
            </a:r>
            <a:r>
              <a:rPr lang="en-US" dirty="0" err="1"/>
              <a:t>rhs</a:t>
            </a:r>
            <a:r>
              <a:rPr lang="en-US" dirty="0"/>
              <a:t> of the =</a:t>
            </a:r>
          </a:p>
          <a:p>
            <a:pPr lvl="1" eaLnBrk="1" hangingPunct="1">
              <a:lnSpc>
                <a:spcPct val="90000"/>
              </a:lnSpc>
            </a:pPr>
            <a:r>
              <a:rPr lang="en-US" dirty="0"/>
              <a:t>take the resulting value and associate it with the name on the lhs</a:t>
            </a:r>
          </a:p>
        </p:txBody>
      </p:sp>
    </p:spTree>
    <p:extLst>
      <p:ext uri="{BB962C8B-B14F-4D97-AF65-F5344CB8AC3E}">
        <p14:creationId xmlns:p14="http://schemas.microsoft.com/office/powerpoint/2010/main" val="156626338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More Assignment</a:t>
            </a:r>
          </a:p>
        </p:txBody>
      </p:sp>
      <p:sp>
        <p:nvSpPr>
          <p:cNvPr id="119811" name="Rectangle 3"/>
          <p:cNvSpPr>
            <a:spLocks noGrp="1" noChangeArrowheads="1"/>
          </p:cNvSpPr>
          <p:nvPr>
            <p:ph idx="1"/>
          </p:nvPr>
        </p:nvSpPr>
        <p:spPr>
          <a:xfrm>
            <a:off x="685800" y="1828800"/>
            <a:ext cx="7772400" cy="4114800"/>
          </a:xfrm>
        </p:spPr>
        <p:txBody>
          <a:bodyPr/>
          <a:lstStyle/>
          <a:p>
            <a:pPr eaLnBrk="1" hangingPunct="1"/>
            <a:r>
              <a:rPr lang="en-US" dirty="0">
                <a:ea typeface="ＭＳ Ｐゴシック" pitchFamily="-109" charset="-128"/>
                <a:cs typeface="ＭＳ Ｐゴシック" pitchFamily="-109" charset="-128"/>
              </a:rPr>
              <a:t>Example: </a:t>
            </a:r>
            <a:r>
              <a:rPr lang="en-US" dirty="0" err="1">
                <a:latin typeface="Courier New"/>
                <a:ea typeface="ＭＳ Ｐゴシック" pitchFamily="-109" charset="-128"/>
                <a:cs typeface="Courier New"/>
              </a:rPr>
              <a:t>my_var</a:t>
            </a:r>
            <a:r>
              <a:rPr lang="en-US" dirty="0">
                <a:latin typeface="Courier New"/>
                <a:ea typeface="ＭＳ Ｐゴシック" pitchFamily="-109" charset="-128"/>
                <a:cs typeface="Courier New"/>
              </a:rPr>
              <a:t> = 2 + 3 * 5</a:t>
            </a:r>
          </a:p>
          <a:p>
            <a:pPr lvl="1" eaLnBrk="1" hangingPunct="1"/>
            <a:r>
              <a:rPr lang="en-US" dirty="0"/>
              <a:t>evaluate expression </a:t>
            </a:r>
            <a:r>
              <a:rPr lang="en-US" dirty="0">
                <a:latin typeface="Courier New"/>
                <a:cs typeface="Courier New"/>
              </a:rPr>
              <a:t>(2+3*5): 17</a:t>
            </a:r>
          </a:p>
          <a:p>
            <a:pPr lvl="1" eaLnBrk="1" hangingPunct="1"/>
            <a:r>
              <a:rPr lang="en-US" dirty="0"/>
              <a:t>change the value of </a:t>
            </a:r>
            <a:r>
              <a:rPr lang="en-US" dirty="0" err="1">
                <a:latin typeface="Courier New"/>
                <a:cs typeface="Courier New"/>
              </a:rPr>
              <a:t>my_var</a:t>
            </a:r>
            <a:r>
              <a:rPr lang="en-US" dirty="0">
                <a:latin typeface="Monaco"/>
                <a:cs typeface="Monaco"/>
              </a:rPr>
              <a:t> </a:t>
            </a:r>
            <a:r>
              <a:rPr lang="en-US" dirty="0"/>
              <a:t>to reference 17</a:t>
            </a:r>
          </a:p>
          <a:p>
            <a:pPr eaLnBrk="1" hangingPunct="1"/>
            <a:r>
              <a:rPr lang="en-US" dirty="0">
                <a:ea typeface="ＭＳ Ｐゴシック" pitchFamily="-109" charset="-128"/>
                <a:cs typeface="ＭＳ Ｐゴシック" pitchFamily="-109" charset="-128"/>
              </a:rPr>
              <a:t>Example (</a:t>
            </a:r>
            <a:r>
              <a:rPr lang="en-US" dirty="0" err="1">
                <a:latin typeface="Courier New"/>
                <a:ea typeface="ＭＳ Ｐゴシック" pitchFamily="-109" charset="-128"/>
                <a:cs typeface="Courier New"/>
              </a:rPr>
              <a:t>my_int</a:t>
            </a:r>
            <a:r>
              <a:rPr lang="en-US" dirty="0">
                <a:ea typeface="ＭＳ Ｐゴシック" pitchFamily="-109" charset="-128"/>
                <a:cs typeface="ＭＳ Ｐゴシック" pitchFamily="-109" charset="-128"/>
              </a:rPr>
              <a:t> has value 2): </a:t>
            </a:r>
          </a:p>
          <a:p>
            <a:pPr marL="0" indent="0" eaLnBrk="1" hangingPunct="1">
              <a:buNone/>
            </a:pPr>
            <a:r>
              <a:rPr lang="en-US" dirty="0">
                <a:ea typeface="ＭＳ Ｐゴシック" pitchFamily="-109" charset="-128"/>
                <a:cs typeface="ＭＳ Ｐゴシック" pitchFamily="-109" charset="-128"/>
              </a:rPr>
              <a:t>	</a:t>
            </a:r>
            <a:r>
              <a:rPr lang="en-US" dirty="0" err="1">
                <a:latin typeface="Courier New"/>
                <a:ea typeface="ＭＳ Ｐゴシック" pitchFamily="-109" charset="-128"/>
                <a:cs typeface="Courier New"/>
              </a:rPr>
              <a:t>my_int</a:t>
            </a:r>
            <a:r>
              <a:rPr lang="en-US" dirty="0">
                <a:latin typeface="Courier New"/>
                <a:ea typeface="ＭＳ Ｐゴシック" pitchFamily="-109" charset="-128"/>
                <a:cs typeface="Courier New"/>
              </a:rPr>
              <a:t> = </a:t>
            </a:r>
            <a:r>
              <a:rPr lang="en-US" dirty="0" err="1">
                <a:latin typeface="Courier New"/>
                <a:ea typeface="ＭＳ Ｐゴシック" pitchFamily="-109" charset="-128"/>
                <a:cs typeface="Courier New"/>
              </a:rPr>
              <a:t>my_int</a:t>
            </a:r>
            <a:r>
              <a:rPr lang="en-US" dirty="0">
                <a:latin typeface="Courier New"/>
                <a:ea typeface="ＭＳ Ｐゴシック" pitchFamily="-109" charset="-128"/>
                <a:cs typeface="Courier New"/>
              </a:rPr>
              <a:t> + 3</a:t>
            </a:r>
          </a:p>
          <a:p>
            <a:pPr lvl="1" eaLnBrk="1" hangingPunct="1"/>
            <a:r>
              <a:rPr lang="en-US" dirty="0"/>
              <a:t>evaluate expression </a:t>
            </a:r>
            <a:r>
              <a:rPr lang="en-US" dirty="0">
                <a:latin typeface="Courier New"/>
                <a:cs typeface="Courier New"/>
              </a:rPr>
              <a:t>(</a:t>
            </a:r>
            <a:r>
              <a:rPr lang="en-US" dirty="0" err="1">
                <a:latin typeface="Courier New"/>
                <a:cs typeface="Courier New"/>
              </a:rPr>
              <a:t>my_int</a:t>
            </a:r>
            <a:r>
              <a:rPr lang="en-US" dirty="0">
                <a:latin typeface="Courier New"/>
                <a:cs typeface="Courier New"/>
              </a:rPr>
              <a:t> + 3): 5</a:t>
            </a:r>
          </a:p>
          <a:p>
            <a:pPr lvl="1" eaLnBrk="1" hangingPunct="1"/>
            <a:r>
              <a:rPr lang="en-US" dirty="0"/>
              <a:t>change the value of </a:t>
            </a:r>
            <a:r>
              <a:rPr lang="en-US" dirty="0" err="1">
                <a:latin typeface="Courier New"/>
                <a:cs typeface="Courier New"/>
              </a:rPr>
              <a:t>my_int</a:t>
            </a:r>
            <a:r>
              <a:rPr lang="en-US" dirty="0"/>
              <a:t> to reference </a:t>
            </a:r>
            <a:r>
              <a:rPr lang="en-US" dirty="0">
                <a:latin typeface="Monaco"/>
                <a:cs typeface="Monaco"/>
              </a:rPr>
              <a:t>5</a:t>
            </a:r>
          </a:p>
        </p:txBody>
      </p:sp>
    </p:spTree>
    <p:extLst>
      <p:ext uri="{BB962C8B-B14F-4D97-AF65-F5344CB8AC3E}">
        <p14:creationId xmlns:p14="http://schemas.microsoft.com/office/powerpoint/2010/main" val="1340335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9811">
                                            <p:txEl>
                                              <p:pRg st="0" end="0"/>
                                            </p:txEl>
                                          </p:spTgt>
                                        </p:tgtEl>
                                        <p:attrNameLst>
                                          <p:attrName>style.visibility</p:attrName>
                                        </p:attrNameLst>
                                      </p:cBhvr>
                                      <p:to>
                                        <p:strVal val="visible"/>
                                      </p:to>
                                    </p:set>
                                    <p:anim calcmode="lin" valueType="num">
                                      <p:cBhvr additive="base">
                                        <p:cTn id="7" dur="500" fill="hold"/>
                                        <p:tgtEl>
                                          <p:spTgt spid="11981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198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19811">
                                            <p:txEl>
                                              <p:pRg st="1" end="1"/>
                                            </p:txEl>
                                          </p:spTgt>
                                        </p:tgtEl>
                                        <p:attrNameLst>
                                          <p:attrName>style.visibility</p:attrName>
                                        </p:attrNameLst>
                                      </p:cBhvr>
                                      <p:to>
                                        <p:strVal val="visible"/>
                                      </p:to>
                                    </p:set>
                                    <p:anim calcmode="lin" valueType="num">
                                      <p:cBhvr additive="base">
                                        <p:cTn id="13" dur="500" fill="hold"/>
                                        <p:tgtEl>
                                          <p:spTgt spid="11981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198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19811">
                                            <p:txEl>
                                              <p:pRg st="2" end="2"/>
                                            </p:txEl>
                                          </p:spTgt>
                                        </p:tgtEl>
                                        <p:attrNameLst>
                                          <p:attrName>style.visibility</p:attrName>
                                        </p:attrNameLst>
                                      </p:cBhvr>
                                      <p:to>
                                        <p:strVal val="visible"/>
                                      </p:to>
                                    </p:set>
                                    <p:anim calcmode="lin" valueType="num">
                                      <p:cBhvr additive="base">
                                        <p:cTn id="19" dur="500" fill="hold"/>
                                        <p:tgtEl>
                                          <p:spTgt spid="11981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1981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19811">
                                            <p:txEl>
                                              <p:pRg st="3" end="3"/>
                                            </p:txEl>
                                          </p:spTgt>
                                        </p:tgtEl>
                                        <p:attrNameLst>
                                          <p:attrName>style.visibility</p:attrName>
                                        </p:attrNameLst>
                                      </p:cBhvr>
                                      <p:to>
                                        <p:strVal val="visible"/>
                                      </p:to>
                                    </p:set>
                                    <p:anim calcmode="lin" valueType="num">
                                      <p:cBhvr additive="base">
                                        <p:cTn id="25" dur="500" fill="hold"/>
                                        <p:tgtEl>
                                          <p:spTgt spid="11981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1981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19811">
                                            <p:txEl>
                                              <p:pRg st="4" end="4"/>
                                            </p:txEl>
                                          </p:spTgt>
                                        </p:tgtEl>
                                        <p:attrNameLst>
                                          <p:attrName>style.visibility</p:attrName>
                                        </p:attrNameLst>
                                      </p:cBhvr>
                                      <p:to>
                                        <p:strVal val="visible"/>
                                      </p:to>
                                    </p:set>
                                    <p:anim calcmode="lin" valueType="num">
                                      <p:cBhvr additive="base">
                                        <p:cTn id="31" dur="500" fill="hold"/>
                                        <p:tgtEl>
                                          <p:spTgt spid="11981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19811">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119811">
                                            <p:txEl>
                                              <p:pRg st="5" end="5"/>
                                            </p:txEl>
                                          </p:spTgt>
                                        </p:tgtEl>
                                        <p:attrNameLst>
                                          <p:attrName>style.visibility</p:attrName>
                                        </p:attrNameLst>
                                      </p:cBhvr>
                                      <p:to>
                                        <p:strVal val="visible"/>
                                      </p:to>
                                    </p:set>
                                    <p:anim calcmode="lin" valueType="num">
                                      <p:cBhvr additive="base">
                                        <p:cTn id="37" dur="500" fill="hold"/>
                                        <p:tgtEl>
                                          <p:spTgt spid="119811">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119811">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119811">
                                            <p:txEl>
                                              <p:pRg st="6" end="6"/>
                                            </p:txEl>
                                          </p:spTgt>
                                        </p:tgtEl>
                                        <p:attrNameLst>
                                          <p:attrName>style.visibility</p:attrName>
                                        </p:attrNameLst>
                                      </p:cBhvr>
                                      <p:to>
                                        <p:strVal val="visible"/>
                                      </p:to>
                                    </p:set>
                                    <p:anim calcmode="lin" valueType="num">
                                      <p:cBhvr additive="base">
                                        <p:cTn id="43" dur="500" fill="hold"/>
                                        <p:tgtEl>
                                          <p:spTgt spid="119811">
                                            <p:txEl>
                                              <p:pRg st="6" end="6"/>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119811">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811" grpId="0" build="p" bldLvl="2" autoUpdateAnimBg="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rcRect t="-25924" b="-25924"/>
          <a:stretch>
            <a:fillRect/>
          </a:stretch>
        </p:blipFill>
        <p:spPr>
          <a:xfrm>
            <a:off x="228600" y="152400"/>
            <a:ext cx="8458200" cy="5973763"/>
          </a:xfrm>
        </p:spPr>
      </p:pic>
    </p:spTree>
    <p:extLst>
      <p:ext uri="{BB962C8B-B14F-4D97-AF65-F5344CB8AC3E}">
        <p14:creationId xmlns:p14="http://schemas.microsoft.com/office/powerpoint/2010/main" val="8399780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a:xfrm>
            <a:off x="685800" y="609600"/>
            <a:ext cx="7772400" cy="1143000"/>
          </a:xfrm>
        </p:spPr>
        <p:txBody>
          <a:bodyPr/>
          <a:lstStyle/>
          <a:p>
            <a:pPr eaLnBrk="1" hangingPunct="1"/>
            <a:r>
              <a:rPr lang="en-US" dirty="0">
                <a:ea typeface="ＭＳ Ｐゴシック" pitchFamily="-109" charset="-128"/>
                <a:cs typeface="ＭＳ Ｐゴシック" pitchFamily="-109" charset="-128"/>
              </a:rPr>
              <a:t>variables and types (</a:t>
            </a:r>
            <a:r>
              <a:rPr lang="en-US" dirty="0" err="1">
                <a:solidFill>
                  <a:srgbClr val="FF0000"/>
                </a:solidFill>
                <a:ea typeface="ＭＳ Ｐゴシック" pitchFamily="-109" charset="-128"/>
                <a:cs typeface="ＭＳ Ｐゴシック" pitchFamily="-109" charset="-128"/>
              </a:rPr>
              <a:t>tög</a:t>
            </a:r>
            <a:r>
              <a:rPr lang="en-US" dirty="0">
                <a:ea typeface="ＭＳ Ｐゴシック" pitchFamily="-109" charset="-128"/>
                <a:cs typeface="ＭＳ Ｐゴシック" pitchFamily="-109" charset="-128"/>
              </a:rPr>
              <a:t>)</a:t>
            </a:r>
          </a:p>
        </p:txBody>
      </p:sp>
      <p:sp>
        <p:nvSpPr>
          <p:cNvPr id="90115" name="Rectangle 3"/>
          <p:cNvSpPr>
            <a:spLocks noGrp="1" noChangeArrowheads="1"/>
          </p:cNvSpPr>
          <p:nvPr>
            <p:ph idx="1"/>
          </p:nvPr>
        </p:nvSpPr>
        <p:spPr>
          <a:xfrm>
            <a:off x="685800" y="1981200"/>
            <a:ext cx="7772400" cy="4114800"/>
          </a:xfrm>
        </p:spPr>
        <p:txBody>
          <a:bodyPr/>
          <a:lstStyle/>
          <a:p>
            <a:pPr eaLnBrk="1" hangingPunct="1"/>
            <a:r>
              <a:rPr lang="en-US" dirty="0">
                <a:ea typeface="ＭＳ Ｐゴシック" pitchFamily="-109" charset="-128"/>
                <a:cs typeface="ＭＳ Ｐゴシック" pitchFamily="-109" charset="-128"/>
              </a:rPr>
              <a:t>Python does not require you to pre-define what type (</a:t>
            </a:r>
            <a:r>
              <a:rPr lang="en-US" dirty="0">
                <a:solidFill>
                  <a:srgbClr val="FF0000"/>
                </a:solidFill>
                <a:ea typeface="ＭＳ Ｐゴシック" pitchFamily="-109" charset="-128"/>
                <a:cs typeface="ＭＳ Ｐゴシック" pitchFamily="-109" charset="-128"/>
              </a:rPr>
              <a:t>tag</a:t>
            </a:r>
            <a:r>
              <a:rPr lang="en-US" dirty="0">
                <a:ea typeface="ＭＳ Ｐゴシック" pitchFamily="-109" charset="-128"/>
                <a:cs typeface="ＭＳ Ｐゴシック" pitchFamily="-109" charset="-128"/>
              </a:rPr>
              <a:t>) can be associated with a variable</a:t>
            </a:r>
          </a:p>
          <a:p>
            <a:pPr eaLnBrk="1" hangingPunct="1"/>
            <a:r>
              <a:rPr lang="en-US" dirty="0">
                <a:ea typeface="ＭＳ Ｐゴシック" pitchFamily="-109" charset="-128"/>
                <a:cs typeface="ＭＳ Ｐゴシック" pitchFamily="-109" charset="-128"/>
              </a:rPr>
              <a:t>What type a variable holds can change</a:t>
            </a:r>
          </a:p>
          <a:p>
            <a:pPr eaLnBrk="1" hangingPunct="1"/>
            <a:r>
              <a:rPr lang="en-US" dirty="0">
                <a:ea typeface="ＭＳ Ｐゴシック" pitchFamily="-109" charset="-128"/>
                <a:cs typeface="ＭＳ Ｐゴシック" pitchFamily="-109" charset="-128"/>
              </a:rPr>
              <a:t>Nonetheless, knowing the type can be important for using the correct operation on a variable. Thus proper naming is important!</a:t>
            </a:r>
          </a:p>
        </p:txBody>
      </p:sp>
    </p:spTree>
    <p:extLst>
      <p:ext uri="{BB962C8B-B14F-4D97-AF65-F5344CB8AC3E}">
        <p14:creationId xmlns:p14="http://schemas.microsoft.com/office/powerpoint/2010/main" val="318902161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What can go on the lhs</a:t>
            </a:r>
          </a:p>
        </p:txBody>
      </p:sp>
      <p:sp>
        <p:nvSpPr>
          <p:cNvPr id="142339"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There are limits therefore as to what can go on the lhs of an assignment statement.</a:t>
            </a:r>
          </a:p>
          <a:p>
            <a:pPr eaLnBrk="1" hangingPunct="1"/>
            <a:r>
              <a:rPr lang="en-US" dirty="0">
                <a:ea typeface="ＭＳ Ｐゴシック" pitchFamily="-109" charset="-128"/>
                <a:cs typeface="ＭＳ Ｐゴシック" pitchFamily="-109" charset="-128"/>
              </a:rPr>
              <a:t>The lhs must indicate a name with which a value can be associated</a:t>
            </a:r>
          </a:p>
          <a:p>
            <a:pPr eaLnBrk="1" hangingPunct="1"/>
            <a:r>
              <a:rPr lang="en-US" dirty="0">
                <a:ea typeface="ＭＳ Ｐゴシック" pitchFamily="-109" charset="-128"/>
                <a:cs typeface="ＭＳ Ｐゴシック" pitchFamily="-109" charset="-128"/>
              </a:rPr>
              <a:t>must follow the naming rules</a:t>
            </a:r>
          </a:p>
          <a:p>
            <a:pPr marL="457200" lvl="1" indent="0" eaLnBrk="1" hangingPunct="1">
              <a:buNone/>
            </a:pPr>
            <a:r>
              <a:rPr lang="en-US" dirty="0" err="1">
                <a:latin typeface="Courier New"/>
                <a:cs typeface="Courier New"/>
              </a:rPr>
              <a:t>myInt</a:t>
            </a:r>
            <a:r>
              <a:rPr lang="en-US" dirty="0">
                <a:latin typeface="Courier New"/>
                <a:cs typeface="Courier New"/>
              </a:rPr>
              <a:t> = 5</a:t>
            </a:r>
            <a:r>
              <a:rPr lang="en-US" dirty="0"/>
              <a:t>			Yes</a:t>
            </a:r>
          </a:p>
          <a:p>
            <a:pPr marL="457200" lvl="1" indent="0" eaLnBrk="1" hangingPunct="1">
              <a:buNone/>
            </a:pPr>
            <a:r>
              <a:rPr lang="en-US" dirty="0" err="1">
                <a:latin typeface="Courier New"/>
                <a:cs typeface="Courier New"/>
              </a:rPr>
              <a:t>myInt</a:t>
            </a:r>
            <a:r>
              <a:rPr lang="en-US" dirty="0">
                <a:latin typeface="Courier New"/>
                <a:cs typeface="Courier New"/>
              </a:rPr>
              <a:t> + 5 = 7</a:t>
            </a:r>
            <a:r>
              <a:rPr lang="en-US" dirty="0"/>
              <a:t>		No</a:t>
            </a:r>
          </a:p>
        </p:txBody>
      </p:sp>
    </p:spTree>
    <p:extLst>
      <p:ext uri="{BB962C8B-B14F-4D97-AF65-F5344CB8AC3E}">
        <p14:creationId xmlns:p14="http://schemas.microsoft.com/office/powerpoint/2010/main" val="1248012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2339">
                                            <p:txEl>
                                              <p:pRg st="3" end="3"/>
                                            </p:txEl>
                                          </p:spTgt>
                                        </p:tgtEl>
                                        <p:attrNameLst>
                                          <p:attrName>style.visibility</p:attrName>
                                        </p:attrNameLst>
                                      </p:cBhvr>
                                      <p:to>
                                        <p:strVal val="visible"/>
                                      </p:to>
                                    </p:set>
                                    <p:animEffect transition="in" filter="fade">
                                      <p:cBhvr>
                                        <p:cTn id="7" dur="2000"/>
                                        <p:tgtEl>
                                          <p:spTgt spid="142339">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2339">
                                            <p:txEl>
                                              <p:pRg st="4" end="4"/>
                                            </p:txEl>
                                          </p:spTgt>
                                        </p:tgtEl>
                                        <p:attrNameLst>
                                          <p:attrName>style.visibility</p:attrName>
                                        </p:attrNameLst>
                                      </p:cBhvr>
                                      <p:to>
                                        <p:strVal val="visible"/>
                                      </p:to>
                                    </p:set>
                                    <p:animEffect transition="in" filter="fade">
                                      <p:cBhvr>
                                        <p:cTn id="12" dur="2000"/>
                                        <p:tgtEl>
                                          <p:spTgt spid="14233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a:xfrm>
            <a:off x="685800" y="609600"/>
            <a:ext cx="7772400" cy="1143000"/>
          </a:xfrm>
        </p:spPr>
        <p:txBody>
          <a:bodyPr/>
          <a:lstStyle/>
          <a:p>
            <a:pPr eaLnBrk="1" hangingPunct="1"/>
            <a:r>
              <a:rPr lang="en-US">
                <a:ea typeface="ＭＳ Ｐゴシック" pitchFamily="-109" charset="-128"/>
                <a:cs typeface="ＭＳ Ｐゴシック" pitchFamily="-109" charset="-128"/>
              </a:rPr>
              <a:t>Python “types”</a:t>
            </a:r>
          </a:p>
        </p:txBody>
      </p:sp>
      <p:sp>
        <p:nvSpPr>
          <p:cNvPr id="48131" name="Rectangle 3"/>
          <p:cNvSpPr>
            <a:spLocks noGrp="1" noChangeArrowheads="1"/>
          </p:cNvSpPr>
          <p:nvPr>
            <p:ph idx="1"/>
          </p:nvPr>
        </p:nvSpPr>
        <p:spPr>
          <a:xfrm>
            <a:off x="685800" y="1981200"/>
            <a:ext cx="7772400" cy="4114800"/>
          </a:xfrm>
        </p:spPr>
        <p:txBody>
          <a:bodyPr/>
          <a:lstStyle/>
          <a:p>
            <a:pPr eaLnBrk="1" hangingPunct="1"/>
            <a:r>
              <a:rPr lang="en-US" dirty="0">
                <a:ea typeface="ＭＳ Ｐゴシック" pitchFamily="-109" charset="-128"/>
                <a:cs typeface="ＭＳ Ｐゴシック" pitchFamily="-109" charset="-128"/>
              </a:rPr>
              <a:t>integers: </a:t>
            </a:r>
            <a:r>
              <a:rPr lang="en-US" b="1" dirty="0">
                <a:solidFill>
                  <a:srgbClr val="660066"/>
                </a:solidFill>
                <a:ea typeface="ＭＳ Ｐゴシック" pitchFamily="-109" charset="-128"/>
                <a:cs typeface="ＭＳ Ｐゴシック" pitchFamily="-109" charset="-128"/>
              </a:rPr>
              <a:t>5</a:t>
            </a:r>
          </a:p>
          <a:p>
            <a:pPr eaLnBrk="1" hangingPunct="1"/>
            <a:r>
              <a:rPr lang="en-US" dirty="0">
                <a:ea typeface="ＭＳ Ｐゴシック" pitchFamily="-109" charset="-128"/>
                <a:cs typeface="ＭＳ Ｐゴシック" pitchFamily="-109" charset="-128"/>
              </a:rPr>
              <a:t>floats: </a:t>
            </a:r>
            <a:r>
              <a:rPr lang="en-US" b="1" dirty="0">
                <a:solidFill>
                  <a:srgbClr val="660066"/>
                </a:solidFill>
                <a:ea typeface="ＭＳ Ｐゴシック" pitchFamily="-109" charset="-128"/>
                <a:cs typeface="ＭＳ Ｐゴシック" pitchFamily="-109" charset="-128"/>
              </a:rPr>
              <a:t>1.2</a:t>
            </a:r>
          </a:p>
          <a:p>
            <a:pPr eaLnBrk="1" hangingPunct="1"/>
            <a:r>
              <a:rPr lang="en-US" dirty="0" err="1">
                <a:ea typeface="ＭＳ Ｐゴシック" pitchFamily="-109" charset="-128"/>
                <a:cs typeface="ＭＳ Ｐゴシック" pitchFamily="-109" charset="-128"/>
              </a:rPr>
              <a:t>booleans</a:t>
            </a:r>
            <a:r>
              <a:rPr lang="en-US" dirty="0">
                <a:ea typeface="ＭＳ Ｐゴシック" pitchFamily="-109" charset="-128"/>
                <a:cs typeface="ＭＳ Ｐゴシック" pitchFamily="-109" charset="-128"/>
              </a:rPr>
              <a:t>: </a:t>
            </a:r>
            <a:r>
              <a:rPr lang="en-US" b="1" dirty="0">
                <a:solidFill>
                  <a:srgbClr val="660066"/>
                </a:solidFill>
                <a:ea typeface="ＭＳ Ｐゴシック" pitchFamily="-109" charset="-128"/>
                <a:cs typeface="ＭＳ Ｐゴシック" pitchFamily="-109" charset="-128"/>
              </a:rPr>
              <a:t>True</a:t>
            </a:r>
          </a:p>
          <a:p>
            <a:pPr eaLnBrk="1" hangingPunct="1"/>
            <a:r>
              <a:rPr lang="en-US" dirty="0">
                <a:ea typeface="ＭＳ Ｐゴシック" pitchFamily="-109" charset="-128"/>
                <a:cs typeface="ＭＳ Ｐゴシック" pitchFamily="-109" charset="-128"/>
              </a:rPr>
              <a:t>strings: </a:t>
            </a:r>
            <a:r>
              <a:rPr lang="en-US" dirty="0">
                <a:solidFill>
                  <a:srgbClr val="660066"/>
                </a:solidFill>
                <a:ea typeface="ＭＳ Ｐゴシック" pitchFamily="-109" charset="-128"/>
                <a:cs typeface="ＭＳ Ｐゴシック" pitchFamily="-109" charset="-128"/>
              </a:rPr>
              <a:t>"anything" </a:t>
            </a:r>
            <a:r>
              <a:rPr lang="en-US" dirty="0">
                <a:ea typeface="ＭＳ Ｐゴシック" pitchFamily="-109" charset="-128"/>
                <a:cs typeface="ＭＳ Ｐゴシック" pitchFamily="-109" charset="-128"/>
              </a:rPr>
              <a:t>or </a:t>
            </a:r>
            <a:r>
              <a:rPr lang="fr-FR" dirty="0">
                <a:solidFill>
                  <a:srgbClr val="660066"/>
                </a:solidFill>
                <a:ea typeface="ＭＳ Ｐゴシック" pitchFamily="-109" charset="-128"/>
                <a:cs typeface="ＭＳ Ｐゴシック" pitchFamily="-109" charset="-128"/>
              </a:rPr>
              <a:t>'</a:t>
            </a:r>
            <a:r>
              <a:rPr lang="en-US" dirty="0">
                <a:solidFill>
                  <a:srgbClr val="660066"/>
                </a:solidFill>
                <a:ea typeface="ＭＳ Ｐゴシック" pitchFamily="-109" charset="-128"/>
                <a:cs typeface="ＭＳ Ｐゴシック" pitchFamily="-109" charset="-128"/>
              </a:rPr>
              <a:t>something</a:t>
            </a:r>
            <a:r>
              <a:rPr lang="fr-FR" dirty="0">
                <a:solidFill>
                  <a:srgbClr val="660066"/>
                </a:solidFill>
                <a:ea typeface="ＭＳ Ｐゴシック" pitchFamily="-109" charset="-128"/>
                <a:cs typeface="ＭＳ Ｐゴシック" pitchFamily="-109" charset="-128"/>
              </a:rPr>
              <a:t>'</a:t>
            </a:r>
            <a:endParaRPr lang="en-US" dirty="0">
              <a:solidFill>
                <a:srgbClr val="660066"/>
              </a:solidFill>
              <a:ea typeface="ＭＳ Ｐゴシック" pitchFamily="-109" charset="-128"/>
              <a:cs typeface="ＭＳ Ｐゴシック" pitchFamily="-109" charset="-128"/>
            </a:endParaRPr>
          </a:p>
          <a:p>
            <a:pPr eaLnBrk="1" hangingPunct="1"/>
            <a:r>
              <a:rPr lang="en-US" dirty="0">
                <a:ea typeface="ＭＳ Ｐゴシック" pitchFamily="-109" charset="-128"/>
                <a:cs typeface="ＭＳ Ｐゴシック" pitchFamily="-109" charset="-128"/>
              </a:rPr>
              <a:t>lists: </a:t>
            </a:r>
            <a:r>
              <a:rPr lang="en-US" dirty="0">
                <a:solidFill>
                  <a:srgbClr val="660066"/>
                </a:solidFill>
                <a:ea typeface="ＭＳ Ｐゴシック" pitchFamily="-109" charset="-128"/>
                <a:cs typeface="ＭＳ Ｐゴシック" pitchFamily="-109" charset="-128"/>
              </a:rPr>
              <a:t>[,]  [</a:t>
            </a:r>
            <a:r>
              <a:rPr lang="fr-FR" dirty="0">
                <a:solidFill>
                  <a:srgbClr val="660066"/>
                </a:solidFill>
                <a:ea typeface="ＭＳ Ｐゴシック" pitchFamily="-109" charset="-128"/>
                <a:cs typeface="ＭＳ Ｐゴシック" pitchFamily="-109" charset="-128"/>
              </a:rPr>
              <a:t>'</a:t>
            </a:r>
            <a:r>
              <a:rPr lang="en-US" dirty="0">
                <a:solidFill>
                  <a:srgbClr val="660066"/>
                </a:solidFill>
                <a:ea typeface="ＭＳ Ｐゴシック" pitchFamily="-109" charset="-128"/>
                <a:cs typeface="ＭＳ Ｐゴシック" pitchFamily="-109" charset="-128"/>
              </a:rPr>
              <a:t>a</a:t>
            </a:r>
            <a:r>
              <a:rPr lang="fr-FR" dirty="0">
                <a:solidFill>
                  <a:srgbClr val="660066"/>
                </a:solidFill>
                <a:ea typeface="ＭＳ Ｐゴシック" pitchFamily="-109" charset="-128"/>
                <a:cs typeface="ＭＳ Ｐゴシック" pitchFamily="-109" charset="-128"/>
              </a:rPr>
              <a:t>'</a:t>
            </a:r>
            <a:r>
              <a:rPr lang="en-US" dirty="0">
                <a:solidFill>
                  <a:srgbClr val="660066"/>
                </a:solidFill>
                <a:ea typeface="ＭＳ Ｐゴシック" pitchFamily="-109" charset="-128"/>
                <a:cs typeface="ＭＳ Ｐゴシック" pitchFamily="-109" charset="-128"/>
              </a:rPr>
              <a:t>,1,1.3]</a:t>
            </a:r>
          </a:p>
          <a:p>
            <a:pPr eaLnBrk="1" hangingPunct="1"/>
            <a:r>
              <a:rPr lang="en-US" dirty="0">
                <a:ea typeface="ＭＳ Ｐゴシック" pitchFamily="-109" charset="-128"/>
                <a:cs typeface="ＭＳ Ｐゴシック" pitchFamily="-109" charset="-128"/>
              </a:rPr>
              <a:t>others we will see</a:t>
            </a:r>
          </a:p>
        </p:txBody>
      </p:sp>
    </p:spTree>
    <p:extLst>
      <p:ext uri="{BB962C8B-B14F-4D97-AF65-F5344CB8AC3E}">
        <p14:creationId xmlns:p14="http://schemas.microsoft.com/office/powerpoint/2010/main" val="3143206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8131">
                                            <p:txEl>
                                              <p:pRg st="0" end="0"/>
                                            </p:txEl>
                                          </p:spTgt>
                                        </p:tgtEl>
                                        <p:attrNameLst>
                                          <p:attrName>style.visibility</p:attrName>
                                        </p:attrNameLst>
                                      </p:cBhvr>
                                      <p:to>
                                        <p:strVal val="visible"/>
                                      </p:to>
                                    </p:set>
                                    <p:anim calcmode="lin" valueType="num">
                                      <p:cBhvr additive="base">
                                        <p:cTn id="7" dur="500" fill="hold"/>
                                        <p:tgtEl>
                                          <p:spTgt spid="4813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813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8131">
                                            <p:txEl>
                                              <p:pRg st="1" end="1"/>
                                            </p:txEl>
                                          </p:spTgt>
                                        </p:tgtEl>
                                        <p:attrNameLst>
                                          <p:attrName>style.visibility</p:attrName>
                                        </p:attrNameLst>
                                      </p:cBhvr>
                                      <p:to>
                                        <p:strVal val="visible"/>
                                      </p:to>
                                    </p:set>
                                    <p:anim calcmode="lin" valueType="num">
                                      <p:cBhvr additive="base">
                                        <p:cTn id="13" dur="500" fill="hold"/>
                                        <p:tgtEl>
                                          <p:spTgt spid="48131">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813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48131">
                                            <p:txEl>
                                              <p:pRg st="2" end="2"/>
                                            </p:txEl>
                                          </p:spTgt>
                                        </p:tgtEl>
                                        <p:attrNameLst>
                                          <p:attrName>style.visibility</p:attrName>
                                        </p:attrNameLst>
                                      </p:cBhvr>
                                      <p:to>
                                        <p:strVal val="visible"/>
                                      </p:to>
                                    </p:set>
                                    <p:anim calcmode="lin" valueType="num">
                                      <p:cBhvr additive="base">
                                        <p:cTn id="19" dur="500" fill="hold"/>
                                        <p:tgtEl>
                                          <p:spTgt spid="48131">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813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48131">
                                            <p:txEl>
                                              <p:pRg st="3" end="3"/>
                                            </p:txEl>
                                          </p:spTgt>
                                        </p:tgtEl>
                                        <p:attrNameLst>
                                          <p:attrName>style.visibility</p:attrName>
                                        </p:attrNameLst>
                                      </p:cBhvr>
                                      <p:to>
                                        <p:strVal val="visible"/>
                                      </p:to>
                                    </p:set>
                                    <p:anim calcmode="lin" valueType="num">
                                      <p:cBhvr additive="base">
                                        <p:cTn id="25" dur="500" fill="hold"/>
                                        <p:tgtEl>
                                          <p:spTgt spid="48131">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4813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48131">
                                            <p:txEl>
                                              <p:pRg st="4" end="4"/>
                                            </p:txEl>
                                          </p:spTgt>
                                        </p:tgtEl>
                                        <p:attrNameLst>
                                          <p:attrName>style.visibility</p:attrName>
                                        </p:attrNameLst>
                                      </p:cBhvr>
                                      <p:to>
                                        <p:strVal val="visible"/>
                                      </p:to>
                                    </p:set>
                                    <p:anim calcmode="lin" valueType="num">
                                      <p:cBhvr additive="base">
                                        <p:cTn id="31" dur="500" fill="hold"/>
                                        <p:tgtEl>
                                          <p:spTgt spid="48131">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48131">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48131">
                                            <p:txEl>
                                              <p:pRg st="5" end="5"/>
                                            </p:txEl>
                                          </p:spTgt>
                                        </p:tgtEl>
                                        <p:attrNameLst>
                                          <p:attrName>style.visibility</p:attrName>
                                        </p:attrNameLst>
                                      </p:cBhvr>
                                      <p:to>
                                        <p:strVal val="visible"/>
                                      </p:to>
                                    </p:set>
                                    <p:anim calcmode="lin" valueType="num">
                                      <p:cBhvr additive="base">
                                        <p:cTn id="37" dur="500" fill="hold"/>
                                        <p:tgtEl>
                                          <p:spTgt spid="48131">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48131">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131" grpId="0" build="p" bldLvl="3" autoUpdateAnimBg="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What is a type</a:t>
            </a:r>
          </a:p>
        </p:txBody>
      </p:sp>
      <p:sp>
        <p:nvSpPr>
          <p:cNvPr id="70659" name="Rectangle 3"/>
          <p:cNvSpPr>
            <a:spLocks noGrp="1" noChangeArrowheads="1"/>
          </p:cNvSpPr>
          <p:nvPr>
            <p:ph idx="1"/>
          </p:nvPr>
        </p:nvSpPr>
        <p:spPr>
          <a:xfrm>
            <a:off x="457200" y="1600200"/>
            <a:ext cx="8229600" cy="4267200"/>
          </a:xfrm>
        </p:spPr>
        <p:txBody>
          <a:bodyPr/>
          <a:lstStyle/>
          <a:p>
            <a:pPr eaLnBrk="1" hangingPunct="1">
              <a:lnSpc>
                <a:spcPct val="90000"/>
              </a:lnSpc>
            </a:pPr>
            <a:r>
              <a:rPr lang="en-US" dirty="0">
                <a:ea typeface="ＭＳ Ｐゴシック" pitchFamily="-109" charset="-128"/>
                <a:cs typeface="ＭＳ Ｐゴシック" pitchFamily="-109" charset="-128"/>
              </a:rPr>
              <a:t>a type in Python essentially defines two things:</a:t>
            </a:r>
          </a:p>
          <a:p>
            <a:pPr lvl="1" eaLnBrk="1" hangingPunct="1">
              <a:lnSpc>
                <a:spcPct val="90000"/>
              </a:lnSpc>
            </a:pPr>
            <a:r>
              <a:rPr lang="en-US" dirty="0"/>
              <a:t>the internal structure of the type (what is contains)</a:t>
            </a:r>
          </a:p>
          <a:p>
            <a:pPr lvl="1" eaLnBrk="1" hangingPunct="1">
              <a:lnSpc>
                <a:spcPct val="90000"/>
              </a:lnSpc>
            </a:pPr>
            <a:r>
              <a:rPr lang="en-US" dirty="0"/>
              <a:t>the kinds of operations you can perform</a:t>
            </a:r>
          </a:p>
          <a:p>
            <a:pPr eaLnBrk="1" hangingPunct="1">
              <a:lnSpc>
                <a:spcPct val="90000"/>
              </a:lnSpc>
            </a:pPr>
            <a:r>
              <a:rPr lang="fr-FR" dirty="0">
                <a:solidFill>
                  <a:srgbClr val="660066"/>
                </a:solidFill>
                <a:latin typeface="Courier New"/>
                <a:ea typeface="ＭＳ Ｐゴシック" pitchFamily="-109" charset="-128"/>
                <a:cs typeface="Courier New"/>
              </a:rPr>
              <a:t>'</a:t>
            </a:r>
            <a:r>
              <a:rPr lang="en-US" dirty="0" err="1">
                <a:solidFill>
                  <a:srgbClr val="660066"/>
                </a:solidFill>
                <a:latin typeface="Courier New"/>
                <a:ea typeface="ＭＳ Ｐゴシック" pitchFamily="-109" charset="-128"/>
                <a:cs typeface="Courier New"/>
              </a:rPr>
              <a:t>abc</a:t>
            </a:r>
            <a:r>
              <a:rPr lang="fr-FR" dirty="0">
                <a:solidFill>
                  <a:srgbClr val="660066"/>
                </a:solidFill>
                <a:latin typeface="Courier New"/>
                <a:ea typeface="ＭＳ Ｐゴシック" pitchFamily="-109" charset="-128"/>
                <a:cs typeface="Courier New"/>
              </a:rPr>
              <a:t>'</a:t>
            </a:r>
            <a:r>
              <a:rPr lang="en-US" dirty="0">
                <a:solidFill>
                  <a:srgbClr val="660066"/>
                </a:solidFill>
                <a:latin typeface="Courier New"/>
                <a:ea typeface="ＭＳ Ｐゴシック" pitchFamily="-109" charset="-128"/>
                <a:cs typeface="Courier New"/>
              </a:rPr>
              <a:t>.capitalize() </a:t>
            </a:r>
            <a:r>
              <a:rPr lang="en-US" dirty="0">
                <a:ea typeface="ＭＳ Ｐゴシック" pitchFamily="-109" charset="-128"/>
                <a:cs typeface="ＭＳ Ｐゴシック" pitchFamily="-109" charset="-128"/>
              </a:rPr>
              <a:t>is a method you can call on strings, but not integers</a:t>
            </a:r>
          </a:p>
          <a:p>
            <a:pPr eaLnBrk="1" hangingPunct="1">
              <a:lnSpc>
                <a:spcPct val="90000"/>
              </a:lnSpc>
            </a:pPr>
            <a:r>
              <a:rPr lang="en-US" dirty="0">
                <a:ea typeface="ＭＳ Ｐゴシック" pitchFamily="-109" charset="-128"/>
                <a:cs typeface="ＭＳ Ｐゴシック" pitchFamily="-109" charset="-128"/>
              </a:rPr>
              <a:t>some types have multiple elements (collections), we</a:t>
            </a:r>
            <a:r>
              <a:rPr lang="fr-FR" dirty="0">
                <a:ea typeface="ＭＳ Ｐゴシック" pitchFamily="-109" charset="-128"/>
                <a:cs typeface="ＭＳ Ｐゴシック" pitchFamily="-109" charset="-128"/>
              </a:rPr>
              <a:t>'</a:t>
            </a:r>
            <a:r>
              <a:rPr lang="en-US" dirty="0" err="1">
                <a:ea typeface="ＭＳ Ｐゴシック" pitchFamily="-109" charset="-128"/>
                <a:cs typeface="ＭＳ Ｐゴシック" pitchFamily="-109" charset="-128"/>
              </a:rPr>
              <a:t>ll</a:t>
            </a:r>
            <a:r>
              <a:rPr lang="en-US" dirty="0">
                <a:ea typeface="ＭＳ Ｐゴシック" pitchFamily="-109" charset="-128"/>
                <a:cs typeface="ＭＳ Ｐゴシック" pitchFamily="-109" charset="-128"/>
              </a:rPr>
              <a:t> see those later </a:t>
            </a:r>
          </a:p>
        </p:txBody>
      </p:sp>
    </p:spTree>
    <p:extLst>
      <p:ext uri="{BB962C8B-B14F-4D97-AF65-F5344CB8AC3E}">
        <p14:creationId xmlns:p14="http://schemas.microsoft.com/office/powerpoint/2010/main" val="348863648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xfrm>
            <a:off x="685800" y="457200"/>
            <a:ext cx="7772400" cy="1143000"/>
          </a:xfrm>
        </p:spPr>
        <p:txBody>
          <a:bodyPr/>
          <a:lstStyle/>
          <a:p>
            <a:pPr eaLnBrk="1" hangingPunct="1"/>
            <a:r>
              <a:rPr lang="en-US">
                <a:ea typeface="ＭＳ Ｐゴシック" pitchFamily="-109" charset="-128"/>
                <a:cs typeface="ＭＳ Ｐゴシック" pitchFamily="-109" charset="-128"/>
              </a:rPr>
              <a:t>Fundamental Types</a:t>
            </a:r>
          </a:p>
        </p:txBody>
      </p:sp>
      <p:sp>
        <p:nvSpPr>
          <p:cNvPr id="53251" name="Rectangle 3"/>
          <p:cNvSpPr>
            <a:spLocks noGrp="1" noChangeArrowheads="1"/>
          </p:cNvSpPr>
          <p:nvPr>
            <p:ph idx="1"/>
          </p:nvPr>
        </p:nvSpPr>
        <p:spPr>
          <a:xfrm>
            <a:off x="685800" y="1371600"/>
            <a:ext cx="7772400" cy="4724400"/>
          </a:xfrm>
        </p:spPr>
        <p:txBody>
          <a:bodyPr/>
          <a:lstStyle/>
          <a:p>
            <a:pPr eaLnBrk="1" hangingPunct="1"/>
            <a:r>
              <a:rPr lang="en-US" sz="2800" dirty="0">
                <a:ea typeface="ＭＳ Ｐゴシック" pitchFamily="-109" charset="-128"/>
                <a:cs typeface="ＭＳ Ｐゴシック" pitchFamily="-109" charset="-128"/>
              </a:rPr>
              <a:t>Integers</a:t>
            </a:r>
          </a:p>
          <a:p>
            <a:pPr lvl="1" eaLnBrk="1" hangingPunct="1"/>
            <a:r>
              <a:rPr lang="en-US" sz="2400" b="1" dirty="0">
                <a:solidFill>
                  <a:srgbClr val="660066"/>
                </a:solidFill>
                <a:latin typeface="Courier New" pitchFamily="-109" charset="0"/>
              </a:rPr>
              <a:t>1, -27 </a:t>
            </a:r>
            <a:r>
              <a:rPr lang="en-US" sz="2400" b="1" dirty="0">
                <a:latin typeface="Courier New" pitchFamily="-109" charset="0"/>
              </a:rPr>
              <a:t>( to +/- 2</a:t>
            </a:r>
            <a:r>
              <a:rPr lang="en-US" sz="2400" b="1" baseline="30000" dirty="0">
                <a:latin typeface="Courier New" pitchFamily="-109" charset="0"/>
              </a:rPr>
              <a:t>32</a:t>
            </a:r>
            <a:r>
              <a:rPr lang="en-US" sz="2400" b="1" dirty="0">
                <a:latin typeface="Courier New" pitchFamily="-109" charset="0"/>
              </a:rPr>
              <a:t> – 1)</a:t>
            </a:r>
          </a:p>
          <a:p>
            <a:pPr lvl="1" eaLnBrk="1" hangingPunct="1"/>
            <a:r>
              <a:rPr lang="en-US" sz="2400" b="1" dirty="0">
                <a:solidFill>
                  <a:srgbClr val="660066"/>
                </a:solidFill>
                <a:latin typeface="Courier New" pitchFamily="-109" charset="0"/>
              </a:rPr>
              <a:t>123L</a:t>
            </a:r>
            <a:r>
              <a:rPr lang="en-US" sz="2400" b="1" dirty="0">
                <a:solidFill>
                  <a:schemeClr val="accent2"/>
                </a:solidFill>
                <a:latin typeface="Courier New" pitchFamily="-109" charset="0"/>
              </a:rPr>
              <a:t> </a:t>
            </a:r>
            <a:r>
              <a:rPr lang="en-US" sz="2400" b="1" dirty="0">
                <a:latin typeface="Courier New" pitchFamily="-109" charset="0"/>
              </a:rPr>
              <a:t>L suffix means any length, but potentially very slow. Python will convert if an integer gets too long automatically</a:t>
            </a:r>
            <a:endParaRPr lang="en-US" sz="2400" b="1" dirty="0">
              <a:solidFill>
                <a:schemeClr val="accent2"/>
              </a:solidFill>
              <a:latin typeface="Courier New" pitchFamily="-109" charset="0"/>
            </a:endParaRPr>
          </a:p>
          <a:p>
            <a:pPr eaLnBrk="1" hangingPunct="1"/>
            <a:r>
              <a:rPr lang="en-US" sz="2800" dirty="0">
                <a:ea typeface="ＭＳ Ｐゴシック" pitchFamily="-109" charset="-128"/>
                <a:cs typeface="ＭＳ Ｐゴシック" pitchFamily="-109" charset="-128"/>
              </a:rPr>
              <a:t>Floating Point (Real)</a:t>
            </a:r>
          </a:p>
          <a:p>
            <a:pPr lvl="1" eaLnBrk="1" hangingPunct="1"/>
            <a:r>
              <a:rPr lang="en-US" sz="2400" b="1" dirty="0">
                <a:solidFill>
                  <a:schemeClr val="hlink"/>
                </a:solidFill>
                <a:latin typeface="Courier New" pitchFamily="-109" charset="0"/>
              </a:rPr>
              <a:t> </a:t>
            </a:r>
            <a:r>
              <a:rPr lang="en-US" sz="2400" b="1" dirty="0">
                <a:solidFill>
                  <a:srgbClr val="660066"/>
                </a:solidFill>
                <a:latin typeface="Courier New" pitchFamily="-109" charset="0"/>
              </a:rPr>
              <a:t>3.14, 10., .001, 3.14e-10, 0e0</a:t>
            </a:r>
          </a:p>
          <a:p>
            <a:pPr eaLnBrk="1" hangingPunct="1"/>
            <a:r>
              <a:rPr lang="en-US" sz="2800" dirty="0">
                <a:ea typeface="ＭＳ Ｐゴシック" pitchFamily="-109" charset="-128"/>
                <a:cs typeface="ＭＳ Ｐゴシック" pitchFamily="-109" charset="-128"/>
              </a:rPr>
              <a:t>Booleans (True or False values)</a:t>
            </a:r>
          </a:p>
          <a:p>
            <a:pPr lvl="1" eaLnBrk="1" hangingPunct="1"/>
            <a:r>
              <a:rPr lang="en-US" sz="2400" b="1" dirty="0">
                <a:solidFill>
                  <a:srgbClr val="660066"/>
                </a:solidFill>
                <a:latin typeface="Courier New" pitchFamily="-109" charset="0"/>
              </a:rPr>
              <a:t>True, False </a:t>
            </a:r>
            <a:r>
              <a:rPr lang="en-US" sz="2400" b="1" dirty="0">
                <a:latin typeface="Courier New" pitchFamily="-109" charset="0"/>
              </a:rPr>
              <a:t>note the capital</a:t>
            </a:r>
          </a:p>
        </p:txBody>
      </p:sp>
    </p:spTree>
    <p:extLst>
      <p:ext uri="{BB962C8B-B14F-4D97-AF65-F5344CB8AC3E}">
        <p14:creationId xmlns:p14="http://schemas.microsoft.com/office/powerpoint/2010/main" val="1094429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3251">
                                            <p:txEl>
                                              <p:pRg st="0" end="0"/>
                                            </p:txEl>
                                          </p:spTgt>
                                        </p:tgtEl>
                                        <p:attrNameLst>
                                          <p:attrName>style.visibility</p:attrName>
                                        </p:attrNameLst>
                                      </p:cBhvr>
                                      <p:to>
                                        <p:strVal val="visible"/>
                                      </p:to>
                                    </p:set>
                                    <p:anim calcmode="lin" valueType="num">
                                      <p:cBhvr additive="base">
                                        <p:cTn id="7" dur="500" fill="hold"/>
                                        <p:tgtEl>
                                          <p:spTgt spid="5325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3251">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3251">
                                            <p:txEl>
                                              <p:pRg st="1" end="1"/>
                                            </p:txEl>
                                          </p:spTgt>
                                        </p:tgtEl>
                                        <p:attrNameLst>
                                          <p:attrName>style.visibility</p:attrName>
                                        </p:attrNameLst>
                                      </p:cBhvr>
                                      <p:to>
                                        <p:strVal val="visible"/>
                                      </p:to>
                                    </p:set>
                                    <p:anim calcmode="lin" valueType="num">
                                      <p:cBhvr additive="base">
                                        <p:cTn id="11" dur="500" fill="hold"/>
                                        <p:tgtEl>
                                          <p:spTgt spid="53251">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53251">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3251">
                                            <p:txEl>
                                              <p:pRg st="2" end="2"/>
                                            </p:txEl>
                                          </p:spTgt>
                                        </p:tgtEl>
                                        <p:attrNameLst>
                                          <p:attrName>style.visibility</p:attrName>
                                        </p:attrNameLst>
                                      </p:cBhvr>
                                      <p:to>
                                        <p:strVal val="visible"/>
                                      </p:to>
                                    </p:set>
                                    <p:anim calcmode="lin" valueType="num">
                                      <p:cBhvr additive="base">
                                        <p:cTn id="15" dur="500" fill="hold"/>
                                        <p:tgtEl>
                                          <p:spTgt spid="53251">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5325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53251">
                                            <p:txEl>
                                              <p:pRg st="3" end="3"/>
                                            </p:txEl>
                                          </p:spTgt>
                                        </p:tgtEl>
                                        <p:attrNameLst>
                                          <p:attrName>style.visibility</p:attrName>
                                        </p:attrNameLst>
                                      </p:cBhvr>
                                      <p:to>
                                        <p:strVal val="visible"/>
                                      </p:to>
                                    </p:set>
                                    <p:anim calcmode="lin" valueType="num">
                                      <p:cBhvr additive="base">
                                        <p:cTn id="21" dur="500" fill="hold"/>
                                        <p:tgtEl>
                                          <p:spTgt spid="53251">
                                            <p:txEl>
                                              <p:pRg st="3" end="3"/>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53251">
                                            <p:txEl>
                                              <p:pRg st="3" end="3"/>
                                            </p:txEl>
                                          </p:spTgt>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53251">
                                            <p:txEl>
                                              <p:pRg st="4" end="4"/>
                                            </p:txEl>
                                          </p:spTgt>
                                        </p:tgtEl>
                                        <p:attrNameLst>
                                          <p:attrName>style.visibility</p:attrName>
                                        </p:attrNameLst>
                                      </p:cBhvr>
                                      <p:to>
                                        <p:strVal val="visible"/>
                                      </p:to>
                                    </p:set>
                                    <p:anim calcmode="lin" valueType="num">
                                      <p:cBhvr additive="base">
                                        <p:cTn id="25" dur="500" fill="hold"/>
                                        <p:tgtEl>
                                          <p:spTgt spid="53251">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53251">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53251">
                                            <p:txEl>
                                              <p:pRg st="5" end="5"/>
                                            </p:txEl>
                                          </p:spTgt>
                                        </p:tgtEl>
                                        <p:attrNameLst>
                                          <p:attrName>style.visibility</p:attrName>
                                        </p:attrNameLst>
                                      </p:cBhvr>
                                      <p:to>
                                        <p:strVal val="visible"/>
                                      </p:to>
                                    </p:set>
                                    <p:anim calcmode="lin" valueType="num">
                                      <p:cBhvr additive="base">
                                        <p:cTn id="31" dur="500" fill="hold"/>
                                        <p:tgtEl>
                                          <p:spTgt spid="53251">
                                            <p:txEl>
                                              <p:pRg st="5" end="5"/>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53251">
                                            <p:txEl>
                                              <p:pRg st="5" end="5"/>
                                            </p:txEl>
                                          </p:spTgt>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53251">
                                            <p:txEl>
                                              <p:pRg st="6" end="6"/>
                                            </p:txEl>
                                          </p:spTgt>
                                        </p:tgtEl>
                                        <p:attrNameLst>
                                          <p:attrName>style.visibility</p:attrName>
                                        </p:attrNameLst>
                                      </p:cBhvr>
                                      <p:to>
                                        <p:strVal val="visible"/>
                                      </p:to>
                                    </p:set>
                                    <p:anim calcmode="lin" valueType="num">
                                      <p:cBhvr additive="base">
                                        <p:cTn id="35" dur="500" fill="hold"/>
                                        <p:tgtEl>
                                          <p:spTgt spid="53251">
                                            <p:txEl>
                                              <p:pRg st="6" end="6"/>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53251">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51" grpId="0" build="p" autoUpdateAnimBg="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Converting types</a:t>
            </a:r>
          </a:p>
        </p:txBody>
      </p:sp>
      <p:sp>
        <p:nvSpPr>
          <p:cNvPr id="75779" name="Rectangle 3"/>
          <p:cNvSpPr>
            <a:spLocks noGrp="1" noChangeArrowheads="1"/>
          </p:cNvSpPr>
          <p:nvPr>
            <p:ph idx="1"/>
          </p:nvPr>
        </p:nvSpPr>
        <p:spPr/>
        <p:txBody>
          <a:bodyPr/>
          <a:lstStyle/>
          <a:p>
            <a:pPr eaLnBrk="1" hangingPunct="1"/>
            <a:r>
              <a:rPr lang="en-US" dirty="0">
                <a:ea typeface="ＭＳ Ｐゴシック" pitchFamily="-109" charset="-128"/>
                <a:cs typeface="ＭＳ Ｐゴシック" pitchFamily="-109" charset="-128"/>
              </a:rPr>
              <a:t>A character </a:t>
            </a:r>
            <a:r>
              <a:rPr lang="fr-FR" dirty="0">
                <a:solidFill>
                  <a:srgbClr val="660066"/>
                </a:solidFill>
                <a:ea typeface="ＭＳ Ｐゴシック" pitchFamily="-109" charset="-128"/>
                <a:cs typeface="ＭＳ Ｐゴシック" pitchFamily="-109" charset="-128"/>
              </a:rPr>
              <a:t>'</a:t>
            </a:r>
            <a:r>
              <a:rPr lang="en-US" dirty="0">
                <a:solidFill>
                  <a:srgbClr val="660066"/>
                </a:solidFill>
                <a:ea typeface="ＭＳ Ｐゴシック" pitchFamily="-109" charset="-128"/>
                <a:cs typeface="ＭＳ Ｐゴシック" pitchFamily="-109" charset="-128"/>
              </a:rPr>
              <a:t>1</a:t>
            </a:r>
            <a:r>
              <a:rPr lang="fr-FR" dirty="0">
                <a:solidFill>
                  <a:srgbClr val="660066"/>
                </a:solidFill>
                <a:ea typeface="ＭＳ Ｐゴシック" pitchFamily="-109" charset="-128"/>
                <a:cs typeface="ＭＳ Ｐゴシック" pitchFamily="-109" charset="-128"/>
              </a:rPr>
              <a:t>'</a:t>
            </a:r>
            <a:r>
              <a:rPr lang="en-US" dirty="0">
                <a:solidFill>
                  <a:srgbClr val="660066"/>
                </a:solidFill>
                <a:ea typeface="ＭＳ Ｐゴシック" pitchFamily="-109" charset="-128"/>
                <a:cs typeface="ＭＳ Ｐゴシック" pitchFamily="-109" charset="-128"/>
              </a:rPr>
              <a:t> </a:t>
            </a:r>
            <a:r>
              <a:rPr lang="en-US" dirty="0">
                <a:ea typeface="ＭＳ Ｐゴシック" pitchFamily="-109" charset="-128"/>
                <a:cs typeface="ＭＳ Ｐゴシック" pitchFamily="-109" charset="-128"/>
              </a:rPr>
              <a:t>is not an integer </a:t>
            </a:r>
            <a:r>
              <a:rPr lang="en-US" dirty="0">
                <a:solidFill>
                  <a:srgbClr val="660066"/>
                </a:solidFill>
                <a:ea typeface="ＭＳ Ｐゴシック" pitchFamily="-109" charset="-128"/>
                <a:cs typeface="ＭＳ Ｐゴシック" pitchFamily="-109" charset="-128"/>
              </a:rPr>
              <a:t>1</a:t>
            </a:r>
            <a:r>
              <a:rPr lang="en-US" dirty="0">
                <a:ea typeface="ＭＳ Ｐゴシック" pitchFamily="-109" charset="-128"/>
                <a:cs typeface="ＭＳ Ｐゴシック" pitchFamily="-109" charset="-128"/>
              </a:rPr>
              <a:t>. We</a:t>
            </a:r>
            <a:r>
              <a:rPr lang="fr-FR" dirty="0">
                <a:ea typeface="ＭＳ Ｐゴシック" pitchFamily="-109" charset="-128"/>
                <a:cs typeface="ＭＳ Ｐゴシック" pitchFamily="-109" charset="-128"/>
              </a:rPr>
              <a:t>'</a:t>
            </a:r>
            <a:r>
              <a:rPr lang="en-US" dirty="0" err="1">
                <a:ea typeface="ＭＳ Ｐゴシック" pitchFamily="-109" charset="-128"/>
                <a:cs typeface="ＭＳ Ｐゴシック" pitchFamily="-109" charset="-128"/>
              </a:rPr>
              <a:t>ll</a:t>
            </a:r>
            <a:r>
              <a:rPr lang="en-US" dirty="0">
                <a:ea typeface="ＭＳ Ｐゴシック" pitchFamily="-109" charset="-128"/>
                <a:cs typeface="ＭＳ Ｐゴシック" pitchFamily="-109" charset="-128"/>
              </a:rPr>
              <a:t> see more on this later, but take my word for it.</a:t>
            </a:r>
          </a:p>
          <a:p>
            <a:pPr eaLnBrk="1" hangingPunct="1"/>
            <a:r>
              <a:rPr lang="en-US" dirty="0">
                <a:ea typeface="ＭＳ Ｐゴシック" pitchFamily="-109" charset="-128"/>
                <a:cs typeface="ＭＳ Ｐゴシック" pitchFamily="-109" charset="-128"/>
              </a:rPr>
              <a:t>You need to convert the value returned by the </a:t>
            </a:r>
            <a:r>
              <a:rPr lang="en-US" dirty="0">
                <a:solidFill>
                  <a:srgbClr val="660066"/>
                </a:solidFill>
                <a:latin typeface="Courier New"/>
                <a:ea typeface="Courier New" pitchFamily="-109" charset="0"/>
                <a:cs typeface="Courier New"/>
              </a:rPr>
              <a:t>input</a:t>
            </a:r>
            <a:r>
              <a:rPr lang="en-US" dirty="0">
                <a:solidFill>
                  <a:srgbClr val="660066"/>
                </a:solidFill>
                <a:ea typeface="ＭＳ Ｐゴシック" pitchFamily="-109" charset="-128"/>
                <a:cs typeface="ＭＳ Ｐゴシック" pitchFamily="-109" charset="-128"/>
              </a:rPr>
              <a:t> </a:t>
            </a:r>
            <a:r>
              <a:rPr lang="en-US" dirty="0">
                <a:ea typeface="ＭＳ Ｐゴシック" pitchFamily="-109" charset="-128"/>
                <a:cs typeface="ＭＳ Ｐゴシック" pitchFamily="-109" charset="-128"/>
              </a:rPr>
              <a:t>command (characters) into an integer</a:t>
            </a:r>
          </a:p>
          <a:p>
            <a:pPr eaLnBrk="1" hangingPunct="1"/>
            <a:r>
              <a:rPr lang="en-US" dirty="0" err="1">
                <a:latin typeface="Courier New"/>
                <a:ea typeface="Courier New" pitchFamily="-109" charset="0"/>
                <a:cs typeface="Courier New"/>
              </a:rPr>
              <a:t>int</a:t>
            </a:r>
            <a:r>
              <a:rPr lang="en-US" dirty="0">
                <a:latin typeface="Courier New"/>
                <a:ea typeface="Courier New" pitchFamily="-109" charset="0"/>
                <a:cs typeface="Courier New"/>
              </a:rPr>
              <a:t>("123")</a:t>
            </a:r>
            <a:r>
              <a:rPr lang="en-US" dirty="0">
                <a:latin typeface="Courier New"/>
                <a:ea typeface="ＭＳ Ｐゴシック" pitchFamily="-109" charset="-128"/>
                <a:cs typeface="Courier New"/>
              </a:rPr>
              <a:t> </a:t>
            </a:r>
            <a:r>
              <a:rPr lang="en-US" dirty="0">
                <a:ea typeface="ＭＳ Ｐゴシック" pitchFamily="-109" charset="-128"/>
                <a:cs typeface="ＭＳ Ｐゴシック" pitchFamily="-109" charset="-128"/>
              </a:rPr>
              <a:t>yields the integer </a:t>
            </a:r>
            <a:r>
              <a:rPr lang="en-US" dirty="0">
                <a:latin typeface="Courier New"/>
                <a:ea typeface="ＭＳ Ｐゴシック" pitchFamily="-109" charset="-128"/>
                <a:cs typeface="Courier New"/>
              </a:rPr>
              <a:t>123</a:t>
            </a:r>
          </a:p>
        </p:txBody>
      </p:sp>
    </p:spTree>
    <p:extLst>
      <p:ext uri="{BB962C8B-B14F-4D97-AF65-F5344CB8AC3E}">
        <p14:creationId xmlns:p14="http://schemas.microsoft.com/office/powerpoint/2010/main" val="1578488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0" name="Rectangle 2"/>
          <p:cNvSpPr>
            <a:spLocks noGrp="1" noChangeArrowheads="1"/>
          </p:cNvSpPr>
          <p:nvPr>
            <p:ph type="title"/>
          </p:nvPr>
        </p:nvSpPr>
        <p:spPr/>
        <p:txBody>
          <a:bodyPr/>
          <a:lstStyle/>
          <a:p>
            <a:pPr eaLnBrk="1" hangingPunct="1"/>
            <a:r>
              <a:rPr lang="en-US">
                <a:ea typeface="ＭＳ Ｐゴシック" pitchFamily="-111" charset="-128"/>
                <a:cs typeface="ＭＳ Ｐゴシック" pitchFamily="-111" charset="-128"/>
              </a:rPr>
              <a:t>Computers &amp; problem solving?</a:t>
            </a:r>
          </a:p>
        </p:txBody>
      </p:sp>
      <p:sp>
        <p:nvSpPr>
          <p:cNvPr id="45061" name="Rectangle 3"/>
          <p:cNvSpPr>
            <a:spLocks noGrp="1" noChangeArrowheads="1"/>
          </p:cNvSpPr>
          <p:nvPr>
            <p:ph idx="1"/>
          </p:nvPr>
        </p:nvSpPr>
        <p:spPr/>
        <p:txBody>
          <a:bodyPr/>
          <a:lstStyle/>
          <a:p>
            <a:pPr marL="55563" indent="-55563" eaLnBrk="1" hangingPunct="1">
              <a:lnSpc>
                <a:spcPct val="90000"/>
              </a:lnSpc>
              <a:buFont typeface="Wingdings" pitchFamily="-111" charset="2"/>
              <a:buNone/>
            </a:pPr>
            <a:r>
              <a:rPr lang="en-US" dirty="0">
                <a:ea typeface="ＭＳ Ｐゴシック" pitchFamily="-111" charset="-128"/>
                <a:cs typeface="ＭＳ Ｐゴシック" pitchFamily="-111" charset="-128"/>
              </a:rPr>
              <a:t>This is both the problem and difficulty of computers. </a:t>
            </a:r>
          </a:p>
          <a:p>
            <a:pPr lvl="1" eaLnBrk="1" hangingPunct="1">
              <a:lnSpc>
                <a:spcPct val="90000"/>
              </a:lnSpc>
            </a:pPr>
            <a:r>
              <a:rPr lang="en-US" dirty="0"/>
              <a:t>The promise (perhaps the hope) of computers is that, somehow, we can embed our own thoughts in them. To some extent we can!</a:t>
            </a:r>
          </a:p>
          <a:p>
            <a:pPr lvl="1" eaLnBrk="1" hangingPunct="1">
              <a:lnSpc>
                <a:spcPct val="90000"/>
              </a:lnSpc>
            </a:pPr>
            <a:r>
              <a:rPr lang="en-US" dirty="0"/>
              <a:t>The problem is the difficulty of doing so, and the stringent requirements, the real rigor, required to put simple thoughts into a working program.</a:t>
            </a: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pPr eaLnBrk="1" hangingPunct="1"/>
            <a:r>
              <a:rPr lang="en-US" dirty="0">
                <a:ea typeface="ＭＳ Ｐゴシック" pitchFamily="-109" charset="-128"/>
                <a:cs typeface="ＭＳ Ｐゴシック" pitchFamily="-109" charset="-128"/>
              </a:rPr>
              <a:t>Type conversion (</a:t>
            </a:r>
            <a:r>
              <a:rPr lang="en-US" dirty="0" err="1">
                <a:solidFill>
                  <a:srgbClr val="FF0000"/>
                </a:solidFill>
                <a:ea typeface="ＭＳ Ｐゴシック" pitchFamily="-109" charset="-128"/>
                <a:cs typeface="ＭＳ Ｐゴシック" pitchFamily="-109" charset="-128"/>
              </a:rPr>
              <a:t>tagbreyting</a:t>
            </a:r>
            <a:r>
              <a:rPr lang="en-US" dirty="0">
                <a:ea typeface="ＭＳ Ｐゴシック" pitchFamily="-109" charset="-128"/>
                <a:cs typeface="ＭＳ Ｐゴシック" pitchFamily="-109" charset="-128"/>
              </a:rPr>
              <a:t>)</a:t>
            </a:r>
          </a:p>
        </p:txBody>
      </p:sp>
      <p:sp>
        <p:nvSpPr>
          <p:cNvPr id="77827" name="Rectangle 3"/>
          <p:cNvSpPr>
            <a:spLocks noGrp="1" noChangeArrowheads="1"/>
          </p:cNvSpPr>
          <p:nvPr>
            <p:ph idx="1"/>
          </p:nvPr>
        </p:nvSpPr>
        <p:spPr>
          <a:xfrm>
            <a:off x="457200" y="1371600"/>
            <a:ext cx="8229600" cy="4495800"/>
          </a:xfrm>
        </p:spPr>
        <p:txBody>
          <a:bodyPr/>
          <a:lstStyle/>
          <a:p>
            <a:r>
              <a:rPr lang="en-US" dirty="0" err="1">
                <a:solidFill>
                  <a:srgbClr val="000000"/>
                </a:solidFill>
                <a:latin typeface="Courier New"/>
                <a:ea typeface="ＭＳ Ｐゴシック" pitchFamily="-109" charset="-128"/>
                <a:cs typeface="Courier New"/>
              </a:rPr>
              <a:t>int</a:t>
            </a:r>
            <a:r>
              <a:rPr lang="en-US" dirty="0">
                <a:solidFill>
                  <a:srgbClr val="000000"/>
                </a:solidFill>
                <a:latin typeface="Courier New"/>
                <a:ea typeface="ＭＳ Ｐゴシック" pitchFamily="-109" charset="-128"/>
                <a:cs typeface="Courier New"/>
              </a:rPr>
              <a:t>(</a:t>
            </a:r>
            <a:r>
              <a:rPr lang="en-US" dirty="0" err="1">
                <a:solidFill>
                  <a:srgbClr val="000000"/>
                </a:solidFill>
                <a:latin typeface="Courier New"/>
                <a:ea typeface="ＭＳ Ｐゴシック" pitchFamily="-109" charset="-128"/>
                <a:cs typeface="Courier New"/>
              </a:rPr>
              <a:t>some_var</a:t>
            </a:r>
            <a:r>
              <a:rPr lang="en-US" dirty="0">
                <a:solidFill>
                  <a:srgbClr val="000000"/>
                </a:solidFill>
                <a:latin typeface="Courier New"/>
                <a:ea typeface="ＭＳ Ｐゴシック" pitchFamily="-109" charset="-128"/>
                <a:cs typeface="Courier New"/>
              </a:rPr>
              <a:t>)</a:t>
            </a:r>
            <a:r>
              <a:rPr lang="en-US" dirty="0">
                <a:latin typeface="+mj-lt"/>
                <a:ea typeface="ＭＳ Ｐゴシック" pitchFamily="-109" charset="-128"/>
                <a:cs typeface="Courier New"/>
              </a:rPr>
              <a:t>returns an integer</a:t>
            </a:r>
          </a:p>
          <a:p>
            <a:r>
              <a:rPr lang="en-US" dirty="0">
                <a:solidFill>
                  <a:srgbClr val="000000"/>
                </a:solidFill>
                <a:latin typeface="Courier New"/>
                <a:ea typeface="ＭＳ Ｐゴシック" pitchFamily="-109" charset="-128"/>
                <a:cs typeface="Courier New"/>
              </a:rPr>
              <a:t>float(</a:t>
            </a:r>
            <a:r>
              <a:rPr lang="en-US" dirty="0" err="1">
                <a:solidFill>
                  <a:srgbClr val="000000"/>
                </a:solidFill>
                <a:latin typeface="Courier New"/>
                <a:ea typeface="ＭＳ Ｐゴシック" pitchFamily="-109" charset="-128"/>
                <a:cs typeface="Courier New"/>
              </a:rPr>
              <a:t>some_var</a:t>
            </a:r>
            <a:r>
              <a:rPr lang="en-US" dirty="0">
                <a:solidFill>
                  <a:srgbClr val="000000"/>
                </a:solidFill>
                <a:latin typeface="Courier New"/>
                <a:ea typeface="ＭＳ Ｐゴシック" pitchFamily="-109" charset="-128"/>
                <a:cs typeface="Courier New"/>
              </a:rPr>
              <a:t>)</a:t>
            </a:r>
            <a:r>
              <a:rPr lang="en-US" dirty="0">
                <a:latin typeface="+mj-lt"/>
                <a:ea typeface="ＭＳ Ｐゴシック" pitchFamily="-109" charset="-128"/>
                <a:cs typeface="Courier New"/>
              </a:rPr>
              <a:t>returns a float</a:t>
            </a:r>
          </a:p>
          <a:p>
            <a:r>
              <a:rPr lang="en-US" dirty="0" err="1">
                <a:solidFill>
                  <a:srgbClr val="000000"/>
                </a:solidFill>
                <a:latin typeface="Courier New"/>
                <a:ea typeface="ＭＳ Ｐゴシック" pitchFamily="-109" charset="-128"/>
                <a:cs typeface="Courier New"/>
              </a:rPr>
              <a:t>str</a:t>
            </a:r>
            <a:r>
              <a:rPr lang="en-US" dirty="0">
                <a:solidFill>
                  <a:srgbClr val="000000"/>
                </a:solidFill>
                <a:latin typeface="Courier New"/>
                <a:ea typeface="ＭＳ Ｐゴシック" pitchFamily="-109" charset="-128"/>
                <a:cs typeface="Courier New"/>
              </a:rPr>
              <a:t>(</a:t>
            </a:r>
            <a:r>
              <a:rPr lang="en-US" dirty="0" err="1">
                <a:solidFill>
                  <a:srgbClr val="000000"/>
                </a:solidFill>
                <a:latin typeface="Courier New"/>
                <a:ea typeface="ＭＳ Ｐゴシック" pitchFamily="-109" charset="-128"/>
                <a:cs typeface="Courier New"/>
              </a:rPr>
              <a:t>some_var</a:t>
            </a:r>
            <a:r>
              <a:rPr lang="en-US" dirty="0">
                <a:solidFill>
                  <a:srgbClr val="000000"/>
                </a:solidFill>
                <a:latin typeface="Courier New"/>
                <a:ea typeface="ＭＳ Ｐゴシック" pitchFamily="-109" charset="-128"/>
                <a:cs typeface="Courier New"/>
              </a:rPr>
              <a:t>) </a:t>
            </a:r>
            <a:r>
              <a:rPr lang="en-US" dirty="0">
                <a:ea typeface="ＭＳ Ｐゴシック" pitchFamily="-109" charset="-128"/>
                <a:cs typeface="ＭＳ Ｐゴシック" pitchFamily="-109" charset="-128"/>
              </a:rPr>
              <a:t>returns a string</a:t>
            </a:r>
          </a:p>
          <a:p>
            <a:pPr eaLnBrk="1" hangingPunct="1"/>
            <a:r>
              <a:rPr lang="en-US" dirty="0">
                <a:ea typeface="ＭＳ Ｐゴシック" pitchFamily="-109" charset="-128"/>
                <a:cs typeface="ＭＳ Ｐゴシック" pitchFamily="-109" charset="-128"/>
              </a:rPr>
              <a:t>should check out what works:</a:t>
            </a:r>
          </a:p>
          <a:p>
            <a:pPr lvl="1" eaLnBrk="1" hangingPunct="1"/>
            <a:r>
              <a:rPr lang="en-US" dirty="0" err="1"/>
              <a:t>int</a:t>
            </a:r>
            <a:r>
              <a:rPr lang="en-US" dirty="0"/>
              <a:t>(2.1) </a:t>
            </a:r>
            <a:r>
              <a:rPr lang="en-US" dirty="0">
                <a:sym typeface="Symbol" pitchFamily="-109" charset="2"/>
              </a:rPr>
              <a:t> 2, </a:t>
            </a:r>
            <a:r>
              <a:rPr lang="en-US" dirty="0" err="1">
                <a:sym typeface="Symbol" pitchFamily="-109" charset="2"/>
              </a:rPr>
              <a:t>int</a:t>
            </a:r>
            <a:r>
              <a:rPr lang="en-US" dirty="0">
                <a:sym typeface="Symbol" pitchFamily="-109" charset="2"/>
              </a:rPr>
              <a:t>(</a:t>
            </a:r>
            <a:r>
              <a:rPr lang="fr-FR" dirty="0">
                <a:sym typeface="Symbol" pitchFamily="-109" charset="2"/>
              </a:rPr>
              <a:t>'</a:t>
            </a:r>
            <a:r>
              <a:rPr lang="en-US" dirty="0">
                <a:sym typeface="Symbol" pitchFamily="-109" charset="2"/>
              </a:rPr>
              <a:t>2</a:t>
            </a:r>
            <a:r>
              <a:rPr lang="fr-FR" dirty="0">
                <a:sym typeface="Symbol" pitchFamily="-109" charset="2"/>
              </a:rPr>
              <a:t>'</a:t>
            </a:r>
            <a:r>
              <a:rPr lang="en-US" dirty="0">
                <a:sym typeface="Symbol" pitchFamily="-109" charset="2"/>
              </a:rPr>
              <a:t>)  2, but </a:t>
            </a:r>
            <a:r>
              <a:rPr lang="en-US" dirty="0" err="1">
                <a:sym typeface="Symbol" pitchFamily="-109" charset="2"/>
              </a:rPr>
              <a:t>int</a:t>
            </a:r>
            <a:r>
              <a:rPr lang="en-US" dirty="0">
                <a:sym typeface="Symbol" pitchFamily="-109" charset="2"/>
              </a:rPr>
              <a:t>(</a:t>
            </a:r>
            <a:r>
              <a:rPr lang="fr-FR" dirty="0">
                <a:sym typeface="Symbol" pitchFamily="-109" charset="2"/>
              </a:rPr>
              <a:t>'</a:t>
            </a:r>
            <a:r>
              <a:rPr lang="en-US" dirty="0">
                <a:sym typeface="Symbol" pitchFamily="-109" charset="2"/>
              </a:rPr>
              <a:t>2.1</a:t>
            </a:r>
            <a:r>
              <a:rPr lang="fr-FR" dirty="0">
                <a:sym typeface="Symbol" pitchFamily="-109" charset="2"/>
              </a:rPr>
              <a:t>'</a:t>
            </a:r>
            <a:r>
              <a:rPr lang="en-US" dirty="0">
                <a:sym typeface="Symbol" pitchFamily="-109" charset="2"/>
              </a:rPr>
              <a:t>) fails</a:t>
            </a:r>
          </a:p>
          <a:p>
            <a:pPr lvl="1" eaLnBrk="1" hangingPunct="1"/>
            <a:r>
              <a:rPr lang="en-US" dirty="0">
                <a:sym typeface="Symbol" pitchFamily="-109" charset="2"/>
              </a:rPr>
              <a:t>float(2)  2.0, float(</a:t>
            </a:r>
            <a:r>
              <a:rPr lang="fr-FR" dirty="0">
                <a:sym typeface="Symbol" pitchFamily="-109" charset="2"/>
              </a:rPr>
              <a:t>'</a:t>
            </a:r>
            <a:r>
              <a:rPr lang="en-US" dirty="0">
                <a:sym typeface="Symbol" pitchFamily="-109" charset="2"/>
              </a:rPr>
              <a:t>2.0</a:t>
            </a:r>
            <a:r>
              <a:rPr lang="fr-FR" dirty="0">
                <a:sym typeface="Symbol" pitchFamily="-109" charset="2"/>
              </a:rPr>
              <a:t>'</a:t>
            </a:r>
            <a:r>
              <a:rPr lang="en-US" dirty="0">
                <a:sym typeface="Symbol" pitchFamily="-109" charset="2"/>
              </a:rPr>
              <a:t>)  2.0, float(</a:t>
            </a:r>
            <a:r>
              <a:rPr lang="fr-FR" dirty="0">
                <a:sym typeface="Symbol" pitchFamily="-109" charset="2"/>
              </a:rPr>
              <a:t>'</a:t>
            </a:r>
            <a:r>
              <a:rPr lang="en-US" dirty="0">
                <a:sym typeface="Symbol" pitchFamily="-109" charset="2"/>
              </a:rPr>
              <a:t>2</a:t>
            </a:r>
            <a:r>
              <a:rPr lang="fr-FR" dirty="0">
                <a:sym typeface="Symbol" pitchFamily="-109" charset="2"/>
              </a:rPr>
              <a:t>'</a:t>
            </a:r>
            <a:r>
              <a:rPr lang="en-US" dirty="0">
                <a:sym typeface="Symbol" pitchFamily="-109" charset="2"/>
              </a:rPr>
              <a:t>)  2.0, float(2.0)  2.0</a:t>
            </a:r>
          </a:p>
          <a:p>
            <a:pPr lvl="1" eaLnBrk="1" hangingPunct="1"/>
            <a:r>
              <a:rPr lang="en-US" dirty="0" err="1">
                <a:sym typeface="Symbol" pitchFamily="-109" charset="2"/>
              </a:rPr>
              <a:t>str</a:t>
            </a:r>
            <a:r>
              <a:rPr lang="en-US" dirty="0">
                <a:sym typeface="Symbol" pitchFamily="-109" charset="2"/>
              </a:rPr>
              <a:t>(2)  </a:t>
            </a:r>
            <a:r>
              <a:rPr lang="fr-FR" dirty="0">
                <a:sym typeface="Symbol" pitchFamily="-109" charset="2"/>
              </a:rPr>
              <a:t>'</a:t>
            </a:r>
            <a:r>
              <a:rPr lang="en-US" dirty="0">
                <a:sym typeface="Symbol" pitchFamily="-109" charset="2"/>
              </a:rPr>
              <a:t>2</a:t>
            </a:r>
            <a:r>
              <a:rPr lang="fr-FR" dirty="0">
                <a:sym typeface="Symbol" pitchFamily="-109" charset="2"/>
              </a:rPr>
              <a:t>'</a:t>
            </a:r>
            <a:r>
              <a:rPr lang="en-US" dirty="0">
                <a:sym typeface="Symbol" pitchFamily="-109" charset="2"/>
              </a:rPr>
              <a:t>, </a:t>
            </a:r>
            <a:r>
              <a:rPr lang="en-US" dirty="0" err="1">
                <a:sym typeface="Symbol" pitchFamily="-109" charset="2"/>
              </a:rPr>
              <a:t>str</a:t>
            </a:r>
            <a:r>
              <a:rPr lang="en-US" dirty="0">
                <a:sym typeface="Symbol" pitchFamily="-109" charset="2"/>
              </a:rPr>
              <a:t>(2.0)  </a:t>
            </a:r>
            <a:r>
              <a:rPr lang="fr-FR" dirty="0">
                <a:sym typeface="Symbol" pitchFamily="-109" charset="2"/>
              </a:rPr>
              <a:t>'</a:t>
            </a:r>
            <a:r>
              <a:rPr lang="en-US" dirty="0">
                <a:sym typeface="Symbol" pitchFamily="-109" charset="2"/>
              </a:rPr>
              <a:t>2.0</a:t>
            </a:r>
            <a:r>
              <a:rPr lang="fr-FR" dirty="0">
                <a:sym typeface="Symbol" pitchFamily="-109" charset="2"/>
              </a:rPr>
              <a:t>'</a:t>
            </a:r>
            <a:r>
              <a:rPr lang="en-US" dirty="0">
                <a:sym typeface="Symbol" pitchFamily="-109" charset="2"/>
              </a:rPr>
              <a:t>, </a:t>
            </a:r>
            <a:r>
              <a:rPr lang="en-US" dirty="0" err="1">
                <a:sym typeface="Symbol" pitchFamily="-109" charset="2"/>
              </a:rPr>
              <a:t>str</a:t>
            </a:r>
            <a:r>
              <a:rPr lang="en-US" dirty="0">
                <a:sym typeface="Symbol" pitchFamily="-109" charset="2"/>
              </a:rPr>
              <a:t>(</a:t>
            </a:r>
            <a:r>
              <a:rPr lang="fr-FR" dirty="0">
                <a:sym typeface="Symbol" pitchFamily="-109" charset="2"/>
              </a:rPr>
              <a:t>'</a:t>
            </a:r>
            <a:r>
              <a:rPr lang="en-US" dirty="0">
                <a:sym typeface="Symbol" pitchFamily="-109" charset="2"/>
              </a:rPr>
              <a:t>a</a:t>
            </a:r>
            <a:r>
              <a:rPr lang="fr-FR" dirty="0">
                <a:sym typeface="Symbol" pitchFamily="-109" charset="2"/>
              </a:rPr>
              <a:t>'</a:t>
            </a:r>
            <a:r>
              <a:rPr lang="en-US" dirty="0">
                <a:sym typeface="Symbol" pitchFamily="-109" charset="2"/>
              </a:rPr>
              <a:t>)  </a:t>
            </a:r>
            <a:r>
              <a:rPr lang="fr-FR" dirty="0">
                <a:sym typeface="Symbol" pitchFamily="-109" charset="2"/>
              </a:rPr>
              <a:t>'</a:t>
            </a:r>
            <a:r>
              <a:rPr lang="en-US" dirty="0">
                <a:sym typeface="Symbol" pitchFamily="-109" charset="2"/>
              </a:rPr>
              <a:t>a</a:t>
            </a:r>
            <a:r>
              <a:rPr lang="fr-FR" dirty="0">
                <a:sym typeface="Symbol" pitchFamily="-109" charset="2"/>
              </a:rPr>
              <a:t>'</a:t>
            </a:r>
            <a:endParaRPr lang="en-US" dirty="0">
              <a:sym typeface="Symbol" pitchFamily="-109" charset="2"/>
            </a:endParaRPr>
          </a:p>
        </p:txBody>
      </p:sp>
    </p:spTree>
    <p:extLst>
      <p:ext uri="{BB962C8B-B14F-4D97-AF65-F5344CB8AC3E}">
        <p14:creationId xmlns:p14="http://schemas.microsoft.com/office/powerpoint/2010/main" val="368865403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6498" name="Rectangle 2"/>
          <p:cNvSpPr>
            <a:spLocks noGrp="1" noChangeArrowheads="1"/>
          </p:cNvSpPr>
          <p:nvPr>
            <p:ph type="title"/>
          </p:nvPr>
        </p:nvSpPr>
        <p:spPr>
          <a:xfrm>
            <a:off x="685800" y="381000"/>
            <a:ext cx="7772400" cy="685800"/>
          </a:xfrm>
        </p:spPr>
        <p:txBody>
          <a:bodyPr/>
          <a:lstStyle/>
          <a:p>
            <a:pPr eaLnBrk="1" hangingPunct="1"/>
            <a:r>
              <a:rPr lang="en-US" dirty="0">
                <a:ea typeface="ＭＳ Ｐゴシック" pitchFamily="-109" charset="-128"/>
                <a:cs typeface="ＭＳ Ｐゴシック" pitchFamily="-109" charset="-128"/>
              </a:rPr>
              <a:t>Operators (</a:t>
            </a:r>
            <a:r>
              <a:rPr lang="en-US" dirty="0" err="1">
                <a:solidFill>
                  <a:srgbClr val="FF0000"/>
                </a:solidFill>
                <a:ea typeface="ＭＳ Ｐゴシック" pitchFamily="-109" charset="-128"/>
                <a:cs typeface="ＭＳ Ｐゴシック" pitchFamily="-109" charset="-128"/>
              </a:rPr>
              <a:t>virkjar</a:t>
            </a:r>
            <a:r>
              <a:rPr lang="en-US" dirty="0">
                <a:ea typeface="ＭＳ Ｐゴシック" pitchFamily="-109" charset="-128"/>
                <a:cs typeface="ＭＳ Ｐゴシック" pitchFamily="-109" charset="-128"/>
              </a:rPr>
              <a:t>)</a:t>
            </a:r>
          </a:p>
        </p:txBody>
      </p:sp>
      <p:sp>
        <p:nvSpPr>
          <p:cNvPr id="54275" name="Rectangle 3"/>
          <p:cNvSpPr>
            <a:spLocks noGrp="1" noChangeArrowheads="1"/>
          </p:cNvSpPr>
          <p:nvPr>
            <p:ph idx="1"/>
          </p:nvPr>
        </p:nvSpPr>
        <p:spPr>
          <a:xfrm>
            <a:off x="762000" y="1295400"/>
            <a:ext cx="7772400" cy="4572000"/>
          </a:xfrm>
        </p:spPr>
        <p:txBody>
          <a:bodyPr/>
          <a:lstStyle/>
          <a:p>
            <a:pPr eaLnBrk="1" hangingPunct="1"/>
            <a:r>
              <a:rPr lang="en-US" sz="2800" dirty="0">
                <a:ea typeface="ＭＳ Ｐゴシック" pitchFamily="-109" charset="-128"/>
                <a:cs typeface="ＭＳ Ｐゴシック" pitchFamily="-109" charset="-128"/>
              </a:rPr>
              <a:t>Integer</a:t>
            </a:r>
          </a:p>
          <a:p>
            <a:pPr lvl="1" eaLnBrk="1" hangingPunct="1"/>
            <a:r>
              <a:rPr lang="en-US" sz="2400" dirty="0"/>
              <a:t>addition and subtraction: </a:t>
            </a:r>
            <a:r>
              <a:rPr lang="en-US" dirty="0">
                <a:solidFill>
                  <a:srgbClr val="660066"/>
                </a:solidFill>
                <a:latin typeface="Courier New" pitchFamily="-109" charset="0"/>
              </a:rPr>
              <a:t>+, -</a:t>
            </a:r>
          </a:p>
          <a:p>
            <a:pPr lvl="1" eaLnBrk="1" hangingPunct="1"/>
            <a:r>
              <a:rPr lang="en-US" sz="2400" dirty="0"/>
              <a:t>multiplication: </a:t>
            </a:r>
            <a:r>
              <a:rPr lang="en-US" dirty="0">
                <a:solidFill>
                  <a:srgbClr val="660066"/>
                </a:solidFill>
                <a:latin typeface="Courier New" pitchFamily="-109" charset="0"/>
              </a:rPr>
              <a:t>*</a:t>
            </a:r>
          </a:p>
          <a:p>
            <a:pPr lvl="1" eaLnBrk="1" hangingPunct="1"/>
            <a:r>
              <a:rPr lang="en-US" sz="2400" dirty="0"/>
              <a:t>division </a:t>
            </a:r>
          </a:p>
          <a:p>
            <a:pPr lvl="2" eaLnBrk="1" hangingPunct="1"/>
            <a:r>
              <a:rPr lang="en-US" sz="2000" dirty="0">
                <a:ea typeface="ＭＳ Ｐゴシック" pitchFamily="-109" charset="-128"/>
              </a:rPr>
              <a:t>quotient: </a:t>
            </a:r>
            <a:r>
              <a:rPr lang="en-US" sz="2800" dirty="0">
                <a:solidFill>
                  <a:srgbClr val="660066"/>
                </a:solidFill>
                <a:latin typeface="Courier New" pitchFamily="-109" charset="0"/>
                <a:ea typeface="ＭＳ Ｐゴシック" pitchFamily="-109" charset="-128"/>
              </a:rPr>
              <a:t>/</a:t>
            </a:r>
          </a:p>
          <a:p>
            <a:pPr lvl="2" eaLnBrk="1" hangingPunct="1"/>
            <a:r>
              <a:rPr lang="en-US" sz="2000" dirty="0">
                <a:solidFill>
                  <a:srgbClr val="000000"/>
                </a:solidFill>
                <a:latin typeface="+mj-lt"/>
                <a:ea typeface="ＭＳ Ｐゴシック" pitchFamily="-109" charset="-128"/>
              </a:rPr>
              <a:t>integer quotient:</a:t>
            </a:r>
            <a:r>
              <a:rPr lang="en-US" sz="2000" dirty="0">
                <a:solidFill>
                  <a:srgbClr val="660066"/>
                </a:solidFill>
                <a:latin typeface="+mj-lt"/>
                <a:ea typeface="ＭＳ Ｐゴシック" pitchFamily="-109" charset="-128"/>
              </a:rPr>
              <a:t> </a:t>
            </a:r>
            <a:r>
              <a:rPr lang="en-US" sz="2800" dirty="0">
                <a:solidFill>
                  <a:srgbClr val="660066"/>
                </a:solidFill>
                <a:latin typeface="Courier New" pitchFamily="-109" charset="0"/>
                <a:ea typeface="ＭＳ Ｐゴシック" pitchFamily="-109" charset="-128"/>
              </a:rPr>
              <a:t>//</a:t>
            </a:r>
          </a:p>
          <a:p>
            <a:pPr lvl="2" eaLnBrk="1" hangingPunct="1"/>
            <a:r>
              <a:rPr lang="en-US" sz="2000" dirty="0">
                <a:ea typeface="ＭＳ Ｐゴシック" pitchFamily="-109" charset="-128"/>
              </a:rPr>
              <a:t>remainder: </a:t>
            </a:r>
            <a:r>
              <a:rPr lang="en-US" sz="2800" dirty="0">
                <a:solidFill>
                  <a:srgbClr val="660066"/>
                </a:solidFill>
                <a:latin typeface="Courier New"/>
                <a:ea typeface="ＭＳ Ｐゴシック" pitchFamily="-109" charset="-128"/>
                <a:cs typeface="Courier New"/>
              </a:rPr>
              <a:t>%</a:t>
            </a:r>
          </a:p>
          <a:p>
            <a:pPr eaLnBrk="1" hangingPunct="1"/>
            <a:r>
              <a:rPr lang="en-US" sz="2800" dirty="0">
                <a:ea typeface="ＭＳ Ｐゴシック" pitchFamily="-109" charset="-128"/>
                <a:cs typeface="ＭＳ Ｐゴシック" pitchFamily="-109" charset="-128"/>
              </a:rPr>
              <a:t>Floating point</a:t>
            </a:r>
          </a:p>
          <a:p>
            <a:pPr lvl="1" eaLnBrk="1" hangingPunct="1"/>
            <a:r>
              <a:rPr lang="en-US" sz="2400" dirty="0"/>
              <a:t>add, subtract, multiply, divide: </a:t>
            </a:r>
            <a:r>
              <a:rPr lang="en-US" dirty="0">
                <a:solidFill>
                  <a:srgbClr val="660066"/>
                </a:solidFill>
                <a:latin typeface="Courier New" pitchFamily="-109" charset="0"/>
              </a:rPr>
              <a:t>+, -, *, /</a:t>
            </a:r>
          </a:p>
        </p:txBody>
      </p:sp>
    </p:spTree>
    <p:extLst>
      <p:ext uri="{BB962C8B-B14F-4D97-AF65-F5344CB8AC3E}">
        <p14:creationId xmlns:p14="http://schemas.microsoft.com/office/powerpoint/2010/main" val="2127267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4275">
                                            <p:txEl>
                                              <p:pRg st="0" end="0"/>
                                            </p:txEl>
                                          </p:spTgt>
                                        </p:tgtEl>
                                        <p:attrNameLst>
                                          <p:attrName>style.visibility</p:attrName>
                                        </p:attrNameLst>
                                      </p:cBhvr>
                                      <p:to>
                                        <p:strVal val="visible"/>
                                      </p:to>
                                    </p:set>
                                    <p:anim calcmode="lin" valueType="num">
                                      <p:cBhvr additive="base">
                                        <p:cTn id="7" dur="500" fill="hold"/>
                                        <p:tgtEl>
                                          <p:spTgt spid="5427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4275">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4275">
                                            <p:txEl>
                                              <p:pRg st="1" end="1"/>
                                            </p:txEl>
                                          </p:spTgt>
                                        </p:tgtEl>
                                        <p:attrNameLst>
                                          <p:attrName>style.visibility</p:attrName>
                                        </p:attrNameLst>
                                      </p:cBhvr>
                                      <p:to>
                                        <p:strVal val="visible"/>
                                      </p:to>
                                    </p:set>
                                    <p:anim calcmode="lin" valueType="num">
                                      <p:cBhvr additive="base">
                                        <p:cTn id="11" dur="500" fill="hold"/>
                                        <p:tgtEl>
                                          <p:spTgt spid="54275">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54275">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4275">
                                            <p:txEl>
                                              <p:pRg st="2" end="2"/>
                                            </p:txEl>
                                          </p:spTgt>
                                        </p:tgtEl>
                                        <p:attrNameLst>
                                          <p:attrName>style.visibility</p:attrName>
                                        </p:attrNameLst>
                                      </p:cBhvr>
                                      <p:to>
                                        <p:strVal val="visible"/>
                                      </p:to>
                                    </p:set>
                                    <p:anim calcmode="lin" valueType="num">
                                      <p:cBhvr additive="base">
                                        <p:cTn id="15" dur="500" fill="hold"/>
                                        <p:tgtEl>
                                          <p:spTgt spid="54275">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54275">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4275">
                                            <p:txEl>
                                              <p:pRg st="3" end="3"/>
                                            </p:txEl>
                                          </p:spTgt>
                                        </p:tgtEl>
                                        <p:attrNameLst>
                                          <p:attrName>style.visibility</p:attrName>
                                        </p:attrNameLst>
                                      </p:cBhvr>
                                      <p:to>
                                        <p:strVal val="visible"/>
                                      </p:to>
                                    </p:set>
                                    <p:anim calcmode="lin" valueType="num">
                                      <p:cBhvr additive="base">
                                        <p:cTn id="19" dur="500" fill="hold"/>
                                        <p:tgtEl>
                                          <p:spTgt spid="54275">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54275">
                                            <p:txEl>
                                              <p:pRg st="3" end="3"/>
                                            </p:txEl>
                                          </p:spTgt>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54275">
                                            <p:txEl>
                                              <p:pRg st="4" end="4"/>
                                            </p:txEl>
                                          </p:spTgt>
                                        </p:tgtEl>
                                        <p:attrNameLst>
                                          <p:attrName>style.visibility</p:attrName>
                                        </p:attrNameLst>
                                      </p:cBhvr>
                                      <p:to>
                                        <p:strVal val="visible"/>
                                      </p:to>
                                    </p:set>
                                    <p:anim calcmode="lin" valueType="num">
                                      <p:cBhvr additive="base">
                                        <p:cTn id="23" dur="500" fill="hold"/>
                                        <p:tgtEl>
                                          <p:spTgt spid="54275">
                                            <p:txEl>
                                              <p:pRg st="4" end="4"/>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54275">
                                            <p:txEl>
                                              <p:pRg st="4" end="4"/>
                                            </p:txEl>
                                          </p:spTgt>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54275">
                                            <p:txEl>
                                              <p:pRg st="5" end="5"/>
                                            </p:txEl>
                                          </p:spTgt>
                                        </p:tgtEl>
                                        <p:attrNameLst>
                                          <p:attrName>style.visibility</p:attrName>
                                        </p:attrNameLst>
                                      </p:cBhvr>
                                      <p:to>
                                        <p:strVal val="visible"/>
                                      </p:to>
                                    </p:set>
                                    <p:anim calcmode="lin" valueType="num">
                                      <p:cBhvr additive="base">
                                        <p:cTn id="27" dur="500" fill="hold"/>
                                        <p:tgtEl>
                                          <p:spTgt spid="54275">
                                            <p:txEl>
                                              <p:pRg st="5" end="5"/>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54275">
                                            <p:txEl>
                                              <p:pRg st="5" end="5"/>
                                            </p:txEl>
                                          </p:spTgt>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54275">
                                            <p:txEl>
                                              <p:pRg st="6" end="6"/>
                                            </p:txEl>
                                          </p:spTgt>
                                        </p:tgtEl>
                                        <p:attrNameLst>
                                          <p:attrName>style.visibility</p:attrName>
                                        </p:attrNameLst>
                                      </p:cBhvr>
                                      <p:to>
                                        <p:strVal val="visible"/>
                                      </p:to>
                                    </p:set>
                                    <p:anim calcmode="lin" valueType="num">
                                      <p:cBhvr additive="base">
                                        <p:cTn id="31" dur="500" fill="hold"/>
                                        <p:tgtEl>
                                          <p:spTgt spid="54275">
                                            <p:txEl>
                                              <p:pRg st="6" end="6"/>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54275">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54275">
                                            <p:txEl>
                                              <p:pRg st="7" end="7"/>
                                            </p:txEl>
                                          </p:spTgt>
                                        </p:tgtEl>
                                        <p:attrNameLst>
                                          <p:attrName>style.visibility</p:attrName>
                                        </p:attrNameLst>
                                      </p:cBhvr>
                                      <p:to>
                                        <p:strVal val="visible"/>
                                      </p:to>
                                    </p:set>
                                    <p:anim calcmode="lin" valueType="num">
                                      <p:cBhvr additive="base">
                                        <p:cTn id="37" dur="500" fill="hold"/>
                                        <p:tgtEl>
                                          <p:spTgt spid="54275">
                                            <p:txEl>
                                              <p:pRg st="7" end="7"/>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54275">
                                            <p:txEl>
                                              <p:pRg st="7" end="7"/>
                                            </p:txEl>
                                          </p:spTgt>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0"/>
                                  </p:stCondLst>
                                  <p:childTnLst>
                                    <p:set>
                                      <p:cBhvr>
                                        <p:cTn id="40" dur="1" fill="hold">
                                          <p:stCondLst>
                                            <p:cond delay="0"/>
                                          </p:stCondLst>
                                        </p:cTn>
                                        <p:tgtEl>
                                          <p:spTgt spid="54275">
                                            <p:txEl>
                                              <p:pRg st="8" end="8"/>
                                            </p:txEl>
                                          </p:spTgt>
                                        </p:tgtEl>
                                        <p:attrNameLst>
                                          <p:attrName>style.visibility</p:attrName>
                                        </p:attrNameLst>
                                      </p:cBhvr>
                                      <p:to>
                                        <p:strVal val="visible"/>
                                      </p:to>
                                    </p:set>
                                    <p:anim calcmode="lin" valueType="num">
                                      <p:cBhvr additive="base">
                                        <p:cTn id="41" dur="500" fill="hold"/>
                                        <p:tgtEl>
                                          <p:spTgt spid="54275">
                                            <p:txEl>
                                              <p:pRg st="8" end="8"/>
                                            </p:txEl>
                                          </p:spTgt>
                                        </p:tgtEl>
                                        <p:attrNameLst>
                                          <p:attrName>ppt_x</p:attrName>
                                        </p:attrNameLst>
                                      </p:cBhvr>
                                      <p:tavLst>
                                        <p:tav tm="0">
                                          <p:val>
                                            <p:strVal val="0-#ppt_w/2"/>
                                          </p:val>
                                        </p:tav>
                                        <p:tav tm="100000">
                                          <p:val>
                                            <p:strVal val="#ppt_x"/>
                                          </p:val>
                                        </p:tav>
                                      </p:tavLst>
                                    </p:anim>
                                    <p:anim calcmode="lin" valueType="num">
                                      <p:cBhvr additive="base">
                                        <p:cTn id="42" dur="500" fill="hold"/>
                                        <p:tgtEl>
                                          <p:spTgt spid="54275">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275" grpId="0" build="p" autoUpdateAnimBg="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Binary operators (</a:t>
            </a:r>
            <a:r>
              <a:rPr lang="en-US" dirty="0" err="1">
                <a:solidFill>
                  <a:srgbClr val="FF0000"/>
                </a:solidFill>
              </a:rPr>
              <a:t>tvíundarvirkjar</a:t>
            </a:r>
            <a:r>
              <a:rPr lang="en-US" dirty="0"/>
              <a:t>)</a:t>
            </a:r>
          </a:p>
        </p:txBody>
      </p:sp>
      <p:sp>
        <p:nvSpPr>
          <p:cNvPr id="3" name="Content Placeholder 2"/>
          <p:cNvSpPr>
            <a:spLocks noGrp="1"/>
          </p:cNvSpPr>
          <p:nvPr>
            <p:ph idx="1"/>
          </p:nvPr>
        </p:nvSpPr>
        <p:spPr/>
        <p:txBody>
          <a:bodyPr/>
          <a:lstStyle/>
          <a:p>
            <a:pPr marL="0" indent="0">
              <a:buNone/>
            </a:pPr>
            <a:r>
              <a:rPr lang="en-US" dirty="0"/>
              <a:t>The operators addition(+), subtraction(-) and multiplication(*) work normally:</a:t>
            </a:r>
          </a:p>
          <a:p>
            <a:r>
              <a:rPr lang="en-US" dirty="0" err="1">
                <a:latin typeface="Courier New"/>
                <a:cs typeface="Courier New"/>
              </a:rPr>
              <a:t>a_int</a:t>
            </a:r>
            <a:r>
              <a:rPr lang="en-US" dirty="0">
                <a:latin typeface="Courier New"/>
                <a:cs typeface="Courier New"/>
              </a:rPr>
              <a:t> = 4</a:t>
            </a:r>
          </a:p>
          <a:p>
            <a:r>
              <a:rPr lang="en-US" dirty="0" err="1">
                <a:latin typeface="Courier New"/>
                <a:cs typeface="Courier New"/>
              </a:rPr>
              <a:t>b_int</a:t>
            </a:r>
            <a:r>
              <a:rPr lang="en-US" dirty="0">
                <a:latin typeface="Courier New"/>
                <a:cs typeface="Courier New"/>
              </a:rPr>
              <a:t> = 2</a:t>
            </a:r>
          </a:p>
          <a:p>
            <a:r>
              <a:rPr lang="en-US" dirty="0" err="1">
                <a:latin typeface="Courier New"/>
                <a:cs typeface="Courier New"/>
              </a:rPr>
              <a:t>a_int</a:t>
            </a:r>
            <a:r>
              <a:rPr lang="en-US" dirty="0">
                <a:latin typeface="Courier New"/>
                <a:cs typeface="Courier New"/>
              </a:rPr>
              <a:t> + </a:t>
            </a:r>
            <a:r>
              <a:rPr lang="en-US" dirty="0" err="1">
                <a:latin typeface="Courier New"/>
                <a:cs typeface="Courier New"/>
              </a:rPr>
              <a:t>b_int</a:t>
            </a:r>
            <a:r>
              <a:rPr lang="en-US" dirty="0">
                <a:latin typeface="Courier New"/>
                <a:cs typeface="Courier New"/>
              </a:rPr>
              <a:t>  	</a:t>
            </a:r>
            <a:r>
              <a:rPr lang="en-US" dirty="0">
                <a:latin typeface="Courier New"/>
                <a:cs typeface="Courier New"/>
                <a:sym typeface="Wingdings"/>
              </a:rPr>
              <a:t> </a:t>
            </a:r>
            <a:r>
              <a:rPr lang="en-US" dirty="0">
                <a:cs typeface="Courier New"/>
                <a:sym typeface="Wingdings"/>
              </a:rPr>
              <a:t>yields </a:t>
            </a:r>
            <a:r>
              <a:rPr lang="en-US" dirty="0">
                <a:latin typeface="Courier New"/>
                <a:cs typeface="Courier New"/>
                <a:sym typeface="Wingdings"/>
              </a:rPr>
              <a:t>6</a:t>
            </a:r>
          </a:p>
          <a:p>
            <a:r>
              <a:rPr lang="en-US" dirty="0" err="1">
                <a:latin typeface="Courier New"/>
                <a:cs typeface="Courier New"/>
                <a:sym typeface="Wingdings"/>
              </a:rPr>
              <a:t>a_int</a:t>
            </a:r>
            <a:r>
              <a:rPr lang="en-US" dirty="0">
                <a:latin typeface="Courier New"/>
                <a:cs typeface="Courier New"/>
                <a:sym typeface="Wingdings"/>
              </a:rPr>
              <a:t> – </a:t>
            </a:r>
            <a:r>
              <a:rPr lang="en-US" dirty="0" err="1">
                <a:latin typeface="Courier New"/>
                <a:cs typeface="Courier New"/>
                <a:sym typeface="Wingdings"/>
              </a:rPr>
              <a:t>b_int</a:t>
            </a:r>
            <a:r>
              <a:rPr lang="en-US" dirty="0">
                <a:latin typeface="Courier New"/>
                <a:cs typeface="Courier New"/>
                <a:sym typeface="Wingdings"/>
              </a:rPr>
              <a:t>		 </a:t>
            </a:r>
            <a:r>
              <a:rPr lang="en-US" dirty="0">
                <a:cs typeface="Courier New"/>
                <a:sym typeface="Wingdings"/>
              </a:rPr>
              <a:t>yields </a:t>
            </a:r>
            <a:r>
              <a:rPr lang="en-US" dirty="0">
                <a:latin typeface="Courier New"/>
                <a:cs typeface="Courier New"/>
                <a:sym typeface="Wingdings"/>
              </a:rPr>
              <a:t>2</a:t>
            </a:r>
          </a:p>
          <a:p>
            <a:r>
              <a:rPr lang="en-US" dirty="0" err="1">
                <a:latin typeface="Courier New"/>
                <a:cs typeface="Courier New"/>
                <a:sym typeface="Wingdings"/>
              </a:rPr>
              <a:t>a_int</a:t>
            </a:r>
            <a:r>
              <a:rPr lang="en-US" dirty="0">
                <a:latin typeface="Courier New"/>
                <a:cs typeface="Courier New"/>
                <a:sym typeface="Wingdings"/>
              </a:rPr>
              <a:t> * </a:t>
            </a:r>
            <a:r>
              <a:rPr lang="en-US" dirty="0" err="1">
                <a:latin typeface="Courier New"/>
                <a:cs typeface="Courier New"/>
                <a:sym typeface="Wingdings"/>
              </a:rPr>
              <a:t>b_int</a:t>
            </a:r>
            <a:r>
              <a:rPr lang="en-US" dirty="0">
                <a:latin typeface="Courier New"/>
                <a:cs typeface="Courier New"/>
                <a:sym typeface="Wingdings"/>
              </a:rPr>
              <a:t>		 </a:t>
            </a:r>
            <a:r>
              <a:rPr lang="en-US" dirty="0">
                <a:cs typeface="Courier New"/>
                <a:sym typeface="Wingdings"/>
              </a:rPr>
              <a:t>yields</a:t>
            </a:r>
            <a:r>
              <a:rPr lang="en-US" dirty="0">
                <a:latin typeface="Courier New"/>
                <a:cs typeface="Courier New"/>
                <a:sym typeface="Wingdings"/>
              </a:rPr>
              <a:t> 8</a:t>
            </a:r>
            <a:endParaRPr lang="en-US" dirty="0">
              <a:latin typeface="Courier New"/>
              <a:cs typeface="Courier New"/>
            </a:endParaRPr>
          </a:p>
        </p:txBody>
      </p:sp>
    </p:spTree>
    <p:extLst>
      <p:ext uri="{BB962C8B-B14F-4D97-AF65-F5344CB8AC3E}">
        <p14:creationId xmlns:p14="http://schemas.microsoft.com/office/powerpoint/2010/main" val="323676873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Title 1"/>
          <p:cNvSpPr>
            <a:spLocks noGrp="1"/>
          </p:cNvSpPr>
          <p:nvPr>
            <p:ph type="title"/>
          </p:nvPr>
        </p:nvSpPr>
        <p:spPr/>
        <p:txBody>
          <a:bodyPr/>
          <a:lstStyle/>
          <a:p>
            <a:r>
              <a:rPr lang="en-US" dirty="0">
                <a:ea typeface="ＭＳ Ｐゴシック" pitchFamily="-109" charset="-128"/>
                <a:cs typeface="ＭＳ Ｐゴシック" pitchFamily="-109" charset="-128"/>
              </a:rPr>
              <a:t>Two types of division</a:t>
            </a:r>
          </a:p>
        </p:txBody>
      </p:sp>
      <p:sp>
        <p:nvSpPr>
          <p:cNvPr id="108547" name="Content Placeholder 2"/>
          <p:cNvSpPr>
            <a:spLocks noGrp="1"/>
          </p:cNvSpPr>
          <p:nvPr>
            <p:ph idx="1"/>
          </p:nvPr>
        </p:nvSpPr>
        <p:spPr/>
        <p:txBody>
          <a:bodyPr/>
          <a:lstStyle/>
          <a:p>
            <a:pPr marL="0" indent="0">
              <a:buFont typeface="Wingdings" pitchFamily="-109" charset="2"/>
              <a:buNone/>
            </a:pPr>
            <a:r>
              <a:rPr lang="en-US" dirty="0">
                <a:ea typeface="ＭＳ Ｐゴシック" pitchFamily="-109" charset="-128"/>
                <a:cs typeface="ＭＳ Ｐゴシック" pitchFamily="-109" charset="-128"/>
              </a:rPr>
              <a:t>The standard division operator (/) yields a floating point result no matter the type of its operands:</a:t>
            </a:r>
          </a:p>
          <a:p>
            <a:r>
              <a:rPr lang="en-US" sz="2800" dirty="0">
                <a:latin typeface="Courier New"/>
                <a:ea typeface="ＭＳ Ｐゴシック" pitchFamily="-109" charset="-128"/>
                <a:cs typeface="Courier New"/>
              </a:rPr>
              <a:t>2/3 </a:t>
            </a:r>
            <a:r>
              <a:rPr lang="en-US" sz="2800" dirty="0">
                <a:ea typeface="ＭＳ Ｐゴシック" pitchFamily="-109" charset="-128"/>
                <a:cs typeface="ＭＳ Ｐゴシック" pitchFamily="-109" charset="-128"/>
              </a:rPr>
              <a:t>	</a:t>
            </a:r>
            <a:r>
              <a:rPr lang="en-US" sz="2800" dirty="0">
                <a:ea typeface="ＭＳ Ｐゴシック" pitchFamily="-109" charset="-128"/>
                <a:cs typeface="ＭＳ Ｐゴシック" pitchFamily="-109" charset="-128"/>
                <a:sym typeface="Wingdings"/>
              </a:rPr>
              <a:t> yields </a:t>
            </a:r>
            <a:r>
              <a:rPr lang="en-US" sz="2800" dirty="0">
                <a:latin typeface="Courier New"/>
                <a:ea typeface="ＭＳ Ｐゴシック" pitchFamily="-109" charset="-128"/>
                <a:cs typeface="Courier New"/>
                <a:sym typeface="Wingdings"/>
              </a:rPr>
              <a:t>0.6666666666666666</a:t>
            </a:r>
          </a:p>
          <a:p>
            <a:r>
              <a:rPr lang="en-US" sz="2800" dirty="0">
                <a:latin typeface="Courier New"/>
                <a:ea typeface="ＭＳ Ｐゴシック" pitchFamily="-109" charset="-128"/>
                <a:cs typeface="Courier New"/>
                <a:sym typeface="Wingdings"/>
              </a:rPr>
              <a:t>4.0/2</a:t>
            </a:r>
            <a:r>
              <a:rPr lang="en-US" sz="2800" dirty="0">
                <a:ea typeface="ＭＳ Ｐゴシック" pitchFamily="-109" charset="-128"/>
                <a:cs typeface="ＭＳ Ｐゴシック" pitchFamily="-109" charset="-128"/>
                <a:sym typeface="Wingdings"/>
              </a:rPr>
              <a:t>	 yields </a:t>
            </a:r>
            <a:r>
              <a:rPr lang="en-US" sz="2800" dirty="0">
                <a:latin typeface="Courier New"/>
                <a:ea typeface="ＭＳ Ｐゴシック" pitchFamily="-109" charset="-128"/>
                <a:cs typeface="Courier New"/>
                <a:sym typeface="Wingdings"/>
              </a:rPr>
              <a:t>2.0</a:t>
            </a:r>
          </a:p>
          <a:p>
            <a:pPr marL="0" indent="0">
              <a:buNone/>
            </a:pPr>
            <a:r>
              <a:rPr lang="en-US" sz="2800" dirty="0">
                <a:ea typeface="ＭＳ Ｐゴシック" pitchFamily="-109" charset="-128"/>
                <a:cs typeface="ＭＳ Ｐゴシック" pitchFamily="-109" charset="-128"/>
                <a:sym typeface="Wingdings"/>
              </a:rPr>
              <a:t>Integer division (//) yields only the integer part of the divide (its type depends on its operands):</a:t>
            </a:r>
          </a:p>
          <a:p>
            <a:r>
              <a:rPr lang="en-US" sz="2800" dirty="0">
                <a:latin typeface="Courier New"/>
                <a:ea typeface="ＭＳ Ｐゴシック" pitchFamily="-109" charset="-128"/>
                <a:cs typeface="Courier New"/>
              </a:rPr>
              <a:t>2//3</a:t>
            </a:r>
            <a:r>
              <a:rPr lang="en-US" sz="2800" dirty="0">
                <a:ea typeface="ＭＳ Ｐゴシック" pitchFamily="-109" charset="-128"/>
                <a:cs typeface="ＭＳ Ｐゴシック" pitchFamily="-109" charset="-128"/>
              </a:rPr>
              <a:t>	</a:t>
            </a:r>
            <a:r>
              <a:rPr lang="en-US" sz="2800" dirty="0">
                <a:ea typeface="ＭＳ Ｐゴシック" pitchFamily="-109" charset="-128"/>
                <a:cs typeface="ＭＳ Ｐゴシック" pitchFamily="-109" charset="-128"/>
                <a:sym typeface="Wingdings"/>
              </a:rPr>
              <a:t> </a:t>
            </a:r>
            <a:r>
              <a:rPr lang="en-US" sz="2800" dirty="0">
                <a:latin typeface="Courier New"/>
                <a:ea typeface="ＭＳ Ｐゴシック" pitchFamily="-109" charset="-128"/>
                <a:cs typeface="Courier New"/>
                <a:sym typeface="Wingdings"/>
              </a:rPr>
              <a:t>0</a:t>
            </a:r>
          </a:p>
          <a:p>
            <a:r>
              <a:rPr lang="en-US" sz="2800" dirty="0">
                <a:latin typeface="Courier New"/>
                <a:ea typeface="ＭＳ Ｐゴシック" pitchFamily="-109" charset="-128"/>
                <a:cs typeface="Courier New"/>
                <a:sym typeface="Wingdings"/>
              </a:rPr>
              <a:t>4.0//2</a:t>
            </a:r>
            <a:r>
              <a:rPr lang="en-US" sz="2800" dirty="0">
                <a:ea typeface="ＭＳ Ｐゴシック" pitchFamily="-109" charset="-128"/>
                <a:cs typeface="ＭＳ Ｐゴシック" pitchFamily="-109" charset="-128"/>
                <a:sym typeface="Wingdings"/>
              </a:rPr>
              <a:t>	 </a:t>
            </a:r>
            <a:r>
              <a:rPr lang="en-US" sz="2800" dirty="0">
                <a:latin typeface="Courier New"/>
                <a:ea typeface="ＭＳ Ｐゴシック" pitchFamily="-109" charset="-128"/>
                <a:cs typeface="Courier New"/>
                <a:sym typeface="Wingdings"/>
              </a:rPr>
              <a:t>2.0</a:t>
            </a:r>
            <a:endParaRPr lang="en-US" sz="2800" dirty="0">
              <a:latin typeface="Courier New"/>
              <a:ea typeface="ＭＳ Ｐゴシック" pitchFamily="-109" charset="-128"/>
              <a:cs typeface="Courier New"/>
            </a:endParaRPr>
          </a:p>
        </p:txBody>
      </p:sp>
    </p:spTree>
    <p:extLst>
      <p:ext uri="{BB962C8B-B14F-4D97-AF65-F5344CB8AC3E}">
        <p14:creationId xmlns:p14="http://schemas.microsoft.com/office/powerpoint/2010/main" val="144981498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Modulus Operator</a:t>
            </a:r>
          </a:p>
        </p:txBody>
      </p:sp>
      <p:sp>
        <p:nvSpPr>
          <p:cNvPr id="3" name="Content Placeholder 2"/>
          <p:cNvSpPr>
            <a:spLocks noGrp="1"/>
          </p:cNvSpPr>
          <p:nvPr>
            <p:ph idx="1"/>
          </p:nvPr>
        </p:nvSpPr>
        <p:spPr/>
        <p:txBody>
          <a:bodyPr/>
          <a:lstStyle/>
          <a:p>
            <a:pPr marL="0" indent="0">
              <a:buNone/>
            </a:pPr>
            <a:r>
              <a:rPr lang="en-US" dirty="0"/>
              <a:t>The modulus operator (</a:t>
            </a:r>
            <a:r>
              <a:rPr lang="en-US" dirty="0">
                <a:latin typeface="Courier New"/>
                <a:cs typeface="Courier New"/>
              </a:rPr>
              <a:t>%</a:t>
            </a:r>
            <a:r>
              <a:rPr lang="en-US" dirty="0"/>
              <a:t>) give the integer remainder of division:</a:t>
            </a:r>
          </a:p>
          <a:p>
            <a:r>
              <a:rPr lang="en-US" dirty="0">
                <a:latin typeface="Courier New"/>
                <a:cs typeface="Courier New"/>
              </a:rPr>
              <a:t>5 % 3</a:t>
            </a:r>
            <a:r>
              <a:rPr lang="en-US" dirty="0"/>
              <a:t>		</a:t>
            </a:r>
            <a:r>
              <a:rPr lang="en-US" dirty="0">
                <a:sym typeface="Wingdings"/>
              </a:rPr>
              <a:t> </a:t>
            </a:r>
            <a:r>
              <a:rPr lang="en-US" dirty="0">
                <a:latin typeface="Courier New"/>
                <a:cs typeface="Courier New"/>
                <a:sym typeface="Wingdings"/>
              </a:rPr>
              <a:t>2</a:t>
            </a:r>
          </a:p>
          <a:p>
            <a:r>
              <a:rPr lang="en-US" dirty="0">
                <a:latin typeface="Courier New"/>
                <a:cs typeface="Courier New"/>
                <a:sym typeface="Wingdings"/>
              </a:rPr>
              <a:t>7.0 % 3</a:t>
            </a:r>
            <a:r>
              <a:rPr lang="en-US" dirty="0">
                <a:sym typeface="Wingdings"/>
              </a:rPr>
              <a:t>	 </a:t>
            </a:r>
            <a:r>
              <a:rPr lang="en-US" dirty="0">
                <a:latin typeface="Courier New"/>
                <a:cs typeface="Courier New"/>
                <a:sym typeface="Wingdings"/>
              </a:rPr>
              <a:t>1.0</a:t>
            </a:r>
          </a:p>
          <a:p>
            <a:endParaRPr lang="en-US" dirty="0">
              <a:sym typeface="Wingdings"/>
            </a:endParaRPr>
          </a:p>
          <a:p>
            <a:pPr marL="0" indent="0">
              <a:buNone/>
            </a:pPr>
            <a:r>
              <a:rPr lang="en-US" dirty="0">
                <a:sym typeface="Wingdings"/>
              </a:rPr>
              <a:t>Again, the type of the result depends on the type of the operands.</a:t>
            </a:r>
            <a:endParaRPr lang="en-US" dirty="0"/>
          </a:p>
        </p:txBody>
      </p:sp>
    </p:spTree>
    <p:extLst>
      <p:ext uri="{BB962C8B-B14F-4D97-AF65-F5344CB8AC3E}">
        <p14:creationId xmlns:p14="http://schemas.microsoft.com/office/powerpoint/2010/main" val="82867616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p:txBody>
          <a:bodyPr/>
          <a:lstStyle/>
          <a:p>
            <a:pPr eaLnBrk="1" hangingPunct="1"/>
            <a:r>
              <a:rPr lang="en-US">
                <a:ea typeface="ＭＳ Ｐゴシック" pitchFamily="-109" charset="-128"/>
                <a:cs typeface="ＭＳ Ｐゴシック" pitchFamily="-109" charset="-128"/>
              </a:rPr>
              <a:t>Mixed Types</a:t>
            </a:r>
          </a:p>
        </p:txBody>
      </p:sp>
      <p:sp>
        <p:nvSpPr>
          <p:cNvPr id="109571" name="Rectangle 3"/>
          <p:cNvSpPr>
            <a:spLocks noGrp="1" noChangeArrowheads="1"/>
          </p:cNvSpPr>
          <p:nvPr>
            <p:ph idx="1"/>
          </p:nvPr>
        </p:nvSpPr>
        <p:spPr>
          <a:xfrm>
            <a:off x="457200" y="1219200"/>
            <a:ext cx="8229600" cy="4906963"/>
          </a:xfrm>
        </p:spPr>
        <p:txBody>
          <a:bodyPr/>
          <a:lstStyle/>
          <a:p>
            <a:pPr marL="0" indent="0" eaLnBrk="1" hangingPunct="1">
              <a:buNone/>
            </a:pPr>
            <a:r>
              <a:rPr lang="en-US" dirty="0">
                <a:sym typeface="Symbol" pitchFamily="-109" charset="2"/>
              </a:rPr>
              <a:t>What is the difference between </a:t>
            </a:r>
            <a:r>
              <a:rPr lang="en-US" dirty="0">
                <a:latin typeface="Courier New"/>
                <a:cs typeface="Courier New"/>
                <a:sym typeface="Symbol" pitchFamily="-109" charset="2"/>
              </a:rPr>
              <a:t>42</a:t>
            </a:r>
            <a:r>
              <a:rPr lang="en-US" dirty="0">
                <a:sym typeface="Symbol" pitchFamily="-109" charset="2"/>
              </a:rPr>
              <a:t> and </a:t>
            </a:r>
            <a:r>
              <a:rPr lang="en-US" dirty="0">
                <a:latin typeface="Courier New"/>
                <a:cs typeface="Courier New"/>
                <a:sym typeface="Symbol" pitchFamily="-109" charset="2"/>
              </a:rPr>
              <a:t>42.0 </a:t>
            </a:r>
            <a:r>
              <a:rPr lang="en-US" dirty="0">
                <a:latin typeface="+mj-lt"/>
                <a:cs typeface="Courier New"/>
                <a:sym typeface="Symbol" pitchFamily="-109" charset="2"/>
              </a:rPr>
              <a:t>?</a:t>
            </a:r>
          </a:p>
          <a:p>
            <a:r>
              <a:rPr lang="en-US" dirty="0">
                <a:latin typeface="+mj-lt"/>
                <a:cs typeface="Courier New"/>
                <a:sym typeface="Symbol" pitchFamily="-109" charset="2"/>
              </a:rPr>
              <a:t>their types: the first is an integer, the second is a float</a:t>
            </a:r>
          </a:p>
          <a:p>
            <a:pPr marL="0" indent="0">
              <a:buNone/>
            </a:pPr>
            <a:r>
              <a:rPr lang="en-US" dirty="0">
                <a:latin typeface="+mj-lt"/>
                <a:cs typeface="Courier New"/>
                <a:sym typeface="Symbol" pitchFamily="-109" charset="2"/>
              </a:rPr>
              <a:t>What happens when you mix types:</a:t>
            </a:r>
          </a:p>
          <a:p>
            <a:r>
              <a:rPr lang="en-US" dirty="0">
                <a:latin typeface="+mj-lt"/>
                <a:cs typeface="Courier New"/>
                <a:sym typeface="Symbol" pitchFamily="-109" charset="2"/>
              </a:rPr>
              <a:t>done so no information is lost</a:t>
            </a:r>
          </a:p>
          <a:p>
            <a:pPr marL="457200" lvl="1" indent="0">
              <a:buNone/>
            </a:pPr>
            <a:r>
              <a:rPr lang="en-US" dirty="0">
                <a:latin typeface="Courier New"/>
                <a:cs typeface="Courier New"/>
                <a:sym typeface="Symbol" pitchFamily="-109" charset="2"/>
              </a:rPr>
              <a:t>42 * 3 </a:t>
            </a:r>
            <a:r>
              <a:rPr lang="en-US" dirty="0">
                <a:latin typeface="Courier New"/>
                <a:cs typeface="Courier New"/>
                <a:sym typeface="Wingdings"/>
              </a:rPr>
              <a:t> 126</a:t>
            </a:r>
          </a:p>
          <a:p>
            <a:pPr marL="457200" lvl="1" indent="0">
              <a:buNone/>
            </a:pPr>
            <a:r>
              <a:rPr lang="en-US" dirty="0">
                <a:latin typeface="Courier New"/>
                <a:cs typeface="Courier New"/>
                <a:sym typeface="Wingdings"/>
              </a:rPr>
              <a:t>42.0 * 3  126.0</a:t>
            </a:r>
            <a:endParaRPr lang="en-US" dirty="0">
              <a:latin typeface="Courier New"/>
              <a:cs typeface="Courier New"/>
              <a:sym typeface="Symbol" pitchFamily="-109" charset="2"/>
            </a:endParaRPr>
          </a:p>
        </p:txBody>
      </p:sp>
    </p:spTree>
    <p:extLst>
      <p:ext uri="{BB962C8B-B14F-4D97-AF65-F5344CB8AC3E}">
        <p14:creationId xmlns:p14="http://schemas.microsoft.com/office/powerpoint/2010/main" val="71049798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rcRect t="-10807" b="-10807"/>
          <a:stretch>
            <a:fillRect/>
          </a:stretch>
        </p:blipFill>
        <p:spPr>
          <a:xfrm>
            <a:off x="0" y="685800"/>
            <a:ext cx="8686800" cy="5440363"/>
          </a:xfrm>
        </p:spPr>
      </p:pic>
    </p:spTree>
    <p:extLst>
      <p:ext uri="{BB962C8B-B14F-4D97-AF65-F5344CB8AC3E}">
        <p14:creationId xmlns:p14="http://schemas.microsoft.com/office/powerpoint/2010/main" val="24381989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Order of operations and parentheses</a:t>
            </a:r>
          </a:p>
        </p:txBody>
      </p:sp>
      <p:sp>
        <p:nvSpPr>
          <p:cNvPr id="3" name="Content Placeholder 2"/>
          <p:cNvSpPr>
            <a:spLocks noGrp="1"/>
          </p:cNvSpPr>
          <p:nvPr>
            <p:ph idx="1"/>
          </p:nvPr>
        </p:nvSpPr>
        <p:spPr>
          <a:xfrm>
            <a:off x="228600" y="3962400"/>
            <a:ext cx="8382000" cy="2362200"/>
          </a:xfrm>
        </p:spPr>
        <p:txBody>
          <a:bodyPr/>
          <a:lstStyle/>
          <a:p>
            <a:r>
              <a:rPr lang="en-US" dirty="0"/>
              <a:t>Precedence (</a:t>
            </a:r>
            <a:r>
              <a:rPr lang="en-US" dirty="0" err="1">
                <a:solidFill>
                  <a:srgbClr val="FF0000"/>
                </a:solidFill>
              </a:rPr>
              <a:t>forgangur</a:t>
            </a:r>
            <a:r>
              <a:rPr lang="en-US" dirty="0"/>
              <a:t>) of *,/ over +,- is the same, but there precedents for other operators as well</a:t>
            </a:r>
          </a:p>
          <a:p>
            <a:r>
              <a:rPr lang="en-US" dirty="0">
                <a:solidFill>
                  <a:srgbClr val="000000"/>
                </a:solidFill>
              </a:rPr>
              <a:t>Remember, parentheses always takes precedence</a:t>
            </a:r>
            <a:r>
              <a:rPr lang="en-US" dirty="0"/>
              <a:t> </a:t>
            </a:r>
          </a:p>
        </p:txBody>
      </p:sp>
      <p:pic>
        <p:nvPicPr>
          <p:cNvPr id="4" name="Picture 3"/>
          <p:cNvPicPr>
            <a:picLocks noChangeAspect="1"/>
          </p:cNvPicPr>
          <p:nvPr/>
        </p:nvPicPr>
        <p:blipFill>
          <a:blip r:embed="rId2"/>
          <a:stretch>
            <a:fillRect/>
          </a:stretch>
        </p:blipFill>
        <p:spPr>
          <a:xfrm>
            <a:off x="304800" y="1600200"/>
            <a:ext cx="8264046" cy="2209800"/>
          </a:xfrm>
          <a:prstGeom prst="rect">
            <a:avLst/>
          </a:prstGeom>
        </p:spPr>
      </p:pic>
    </p:spTree>
    <p:extLst>
      <p:ext uri="{BB962C8B-B14F-4D97-AF65-F5344CB8AC3E}">
        <p14:creationId xmlns:p14="http://schemas.microsoft.com/office/powerpoint/2010/main" val="156632497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Augmented assignment</a:t>
            </a:r>
          </a:p>
        </p:txBody>
      </p:sp>
      <p:sp>
        <p:nvSpPr>
          <p:cNvPr id="3" name="Content Placeholder 2"/>
          <p:cNvSpPr>
            <a:spLocks noGrp="1"/>
          </p:cNvSpPr>
          <p:nvPr>
            <p:ph idx="1"/>
          </p:nvPr>
        </p:nvSpPr>
        <p:spPr/>
        <p:txBody>
          <a:bodyPr/>
          <a:lstStyle/>
          <a:p>
            <a:pPr marL="0" indent="0">
              <a:buNone/>
            </a:pPr>
            <a:r>
              <a:rPr lang="en-US" dirty="0"/>
              <a:t>Shortcuts can be distracting, but one that is often used is augmented assignment:</a:t>
            </a:r>
          </a:p>
          <a:p>
            <a:r>
              <a:rPr lang="en-US" dirty="0"/>
              <a:t>combines an operation and reassignment to the same variable</a:t>
            </a:r>
          </a:p>
          <a:p>
            <a:r>
              <a:rPr lang="en-US" dirty="0"/>
              <a:t>useful for increment/decrement</a:t>
            </a:r>
          </a:p>
        </p:txBody>
      </p:sp>
      <p:pic>
        <p:nvPicPr>
          <p:cNvPr id="4" name="Picture 3"/>
          <p:cNvPicPr>
            <a:picLocks noChangeAspect="1"/>
          </p:cNvPicPr>
          <p:nvPr/>
        </p:nvPicPr>
        <p:blipFill>
          <a:blip r:embed="rId2"/>
          <a:stretch>
            <a:fillRect/>
          </a:stretch>
        </p:blipFill>
        <p:spPr>
          <a:xfrm>
            <a:off x="1791929" y="4327525"/>
            <a:ext cx="5560142" cy="1981200"/>
          </a:xfrm>
          <a:prstGeom prst="rect">
            <a:avLst/>
          </a:prstGeom>
        </p:spPr>
      </p:pic>
    </p:spTree>
    <p:extLst>
      <p:ext uri="{BB962C8B-B14F-4D97-AF65-F5344CB8AC3E}">
        <p14:creationId xmlns:p14="http://schemas.microsoft.com/office/powerpoint/2010/main" val="214449511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Modules</a:t>
            </a:r>
          </a:p>
        </p:txBody>
      </p:sp>
      <p:sp>
        <p:nvSpPr>
          <p:cNvPr id="3" name="Content Placeholder 2"/>
          <p:cNvSpPr>
            <a:spLocks noGrp="1"/>
          </p:cNvSpPr>
          <p:nvPr>
            <p:ph idx="1"/>
          </p:nvPr>
        </p:nvSpPr>
        <p:spPr/>
        <p:txBody>
          <a:bodyPr/>
          <a:lstStyle/>
          <a:p>
            <a:pPr marL="0" indent="0">
              <a:buNone/>
            </a:pPr>
            <a:r>
              <a:rPr lang="en-US" dirty="0"/>
              <a:t>Modules are files that can be imported into your Python program.</a:t>
            </a:r>
          </a:p>
          <a:p>
            <a:r>
              <a:rPr lang="en-US" dirty="0"/>
              <a:t>use other, well proven code with yours</a:t>
            </a:r>
          </a:p>
          <a:p>
            <a:pPr marL="0" indent="0">
              <a:buNone/>
            </a:pPr>
            <a:r>
              <a:rPr lang="en-US" dirty="0"/>
              <a:t>Example is the math module</a:t>
            </a:r>
          </a:p>
          <a:p>
            <a:r>
              <a:rPr lang="en-US" dirty="0"/>
              <a:t>we </a:t>
            </a:r>
            <a:r>
              <a:rPr lang="en-US" dirty="0">
                <a:latin typeface="Courier New"/>
                <a:cs typeface="Courier New"/>
              </a:rPr>
              <a:t>import</a:t>
            </a:r>
            <a:r>
              <a:rPr lang="en-US" dirty="0"/>
              <a:t> a module to use its contents</a:t>
            </a:r>
          </a:p>
          <a:p>
            <a:r>
              <a:rPr lang="en-US" dirty="0"/>
              <a:t>we use the name of the module as part of the content we imported</a:t>
            </a:r>
          </a:p>
        </p:txBody>
      </p:sp>
    </p:spTree>
    <p:extLst>
      <p:ext uri="{BB962C8B-B14F-4D97-AF65-F5344CB8AC3E}">
        <p14:creationId xmlns:p14="http://schemas.microsoft.com/office/powerpoint/2010/main" val="2464870243"/>
      </p:ext>
    </p:extLst>
  </p:cSld>
  <p:clrMapOvr>
    <a:masterClrMapping/>
  </p:clrMapOvr>
</p:sld>
</file>

<file path=ppt/theme/theme1.xml><?xml version="1.0" encoding="utf-8"?>
<a:theme xmlns:a="http://schemas.openxmlformats.org/drawingml/2006/main" name="template">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ＭＳ Ｐゴシック"/>
        <a:cs typeface="Arial"/>
      </a:majorFont>
      <a:minorFont>
        <a:latin typeface="Arial"/>
        <a:ea typeface="ＭＳ Ｐゴシック"/>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wrap="none" rtlCol="0">
        <a:spAutoFit/>
      </a:bodyPr>
      <a:lstStyle>
        <a:defPPr>
          <a:defRPr sz="3600" dirty="0" smtClean="0">
            <a:solidFill>
              <a:srgbClr val="000000"/>
            </a:solidFill>
            <a:latin typeface="+mn-lt"/>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 id="{68FC282B-4F23-E949-AD30-183A3F5A4681}" vid="{FDCE237B-43A4-8148-BF5E-54D4AD422E2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py3-template</Template>
  <TotalTime>1403</TotalTime>
  <Words>28111</Words>
  <Application>Microsoft Macintosh PowerPoint</Application>
  <PresentationFormat>On-screen Show (4:3)</PresentationFormat>
  <Paragraphs>3305</Paragraphs>
  <Slides>766</Slides>
  <Notes>201</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2</vt:i4>
      </vt:variant>
      <vt:variant>
        <vt:lpstr>Slide Titles</vt:lpstr>
      </vt:variant>
      <vt:variant>
        <vt:i4>766</vt:i4>
      </vt:variant>
    </vt:vector>
  </HeadingPairs>
  <TitlesOfParts>
    <vt:vector size="779" baseType="lpstr">
      <vt:lpstr>헤드라인A</vt:lpstr>
      <vt:lpstr>Arial</vt:lpstr>
      <vt:lpstr>Bernard MT Condensed</vt:lpstr>
      <vt:lpstr>Calibri</vt:lpstr>
      <vt:lpstr>Courier New</vt:lpstr>
      <vt:lpstr>Geneva</vt:lpstr>
      <vt:lpstr>Monaco</vt:lpstr>
      <vt:lpstr>Rosewood Std Regular</vt:lpstr>
      <vt:lpstr>Times New Roman</vt:lpstr>
      <vt:lpstr>Wingdings</vt:lpstr>
      <vt:lpstr>template</vt:lpstr>
      <vt:lpstr>Document</vt:lpstr>
      <vt:lpstr>Equation</vt:lpstr>
      <vt:lpstr>PowerPoint Presentation</vt:lpstr>
      <vt:lpstr>What is  Computer Science?</vt:lpstr>
      <vt:lpstr>Definition</vt:lpstr>
      <vt:lpstr>A well-educated computer scientist should be able to...</vt:lpstr>
      <vt:lpstr>…including</vt:lpstr>
      <vt:lpstr>Our goals</vt:lpstr>
      <vt:lpstr>Why is this hard?</vt:lpstr>
      <vt:lpstr>Programming, Syntax and Semantics</vt:lpstr>
      <vt:lpstr>Computers &amp; problem solving?</vt:lpstr>
      <vt:lpstr>Focus of Computer Science</vt:lpstr>
      <vt:lpstr>Good Program (1)</vt:lpstr>
      <vt:lpstr>Rule 1</vt:lpstr>
      <vt:lpstr>Good Program (2)</vt:lpstr>
      <vt:lpstr>Rule 2</vt:lpstr>
      <vt:lpstr>Why Python?</vt:lpstr>
      <vt:lpstr>Why Python (1): Simpler</vt:lpstr>
      <vt:lpstr>Why Python(2): Best Practices</vt:lpstr>
      <vt:lpstr>Why Python(3): User base</vt:lpstr>
      <vt:lpstr>Why Python (4): Useful </vt:lpstr>
      <vt:lpstr>Computational Thinking</vt:lpstr>
      <vt:lpstr>Is Python the best language?</vt:lpstr>
      <vt:lpstr>The Rules</vt:lpstr>
      <vt:lpstr>Computer Parts</vt:lpstr>
      <vt:lpstr>Main Components</vt:lpstr>
      <vt:lpstr>Hardware</vt:lpstr>
      <vt:lpstr>Processor (örgjörvi)</vt:lpstr>
      <vt:lpstr>Primary Storage</vt:lpstr>
      <vt:lpstr>Peripheral Devices</vt:lpstr>
      <vt:lpstr>Secondary Storage</vt:lpstr>
      <vt:lpstr>Software</vt:lpstr>
      <vt:lpstr>Fetch-Decode-Execute-Store</vt:lpstr>
      <vt:lpstr>What is a program?</vt:lpstr>
      <vt:lpstr>Program Storage</vt:lpstr>
      <vt:lpstr>Binary numbers (tvíundatölur)</vt:lpstr>
      <vt:lpstr>Example</vt:lpstr>
      <vt:lpstr>Rule of thumb: binary to decimal</vt:lpstr>
      <vt:lpstr>Bits, Bytes and Words</vt:lpstr>
      <vt:lpstr>Floating point</vt:lpstr>
      <vt:lpstr>Representing data in binary</vt:lpstr>
      <vt:lpstr>UTF-8 table (first few rows)</vt:lpstr>
      <vt:lpstr>PowerPoint Presentation</vt:lpstr>
      <vt:lpstr>The Three Rules</vt:lpstr>
      <vt:lpstr>What is a Computer Program?</vt:lpstr>
      <vt:lpstr>Program (forrit)</vt:lpstr>
      <vt:lpstr>Interpreted</vt:lpstr>
      <vt:lpstr>Your First Program QuickStart 1</vt:lpstr>
      <vt:lpstr>PowerPoint Presentation</vt:lpstr>
      <vt:lpstr>Getting input</vt:lpstr>
      <vt:lpstr>import of math</vt:lpstr>
      <vt:lpstr>Assignment (gildisveiting)</vt:lpstr>
      <vt:lpstr>Conversion (umbreyting/umskráning)</vt:lpstr>
      <vt:lpstr>Printing output</vt:lpstr>
      <vt:lpstr>At the core of any language</vt:lpstr>
      <vt:lpstr>Save as a “module”</vt:lpstr>
      <vt:lpstr>Errors (villur)</vt:lpstr>
      <vt:lpstr>Common Error</vt:lpstr>
      <vt:lpstr>Syntax (málskipan)</vt:lpstr>
      <vt:lpstr>Modules</vt:lpstr>
      <vt:lpstr>Statements (setningar)</vt:lpstr>
      <vt:lpstr>Expressions (segðir)</vt:lpstr>
      <vt:lpstr>side effects and returns</vt:lpstr>
      <vt:lpstr>Whitespace (hvít bil)</vt:lpstr>
      <vt:lpstr>continuation</vt:lpstr>
      <vt:lpstr>also, tabbing is special</vt:lpstr>
      <vt:lpstr>Python comments (athugasemdir)</vt:lpstr>
      <vt:lpstr>Code as essay, an aside</vt:lpstr>
      <vt:lpstr>Knuth, Literate Programming (84)</vt:lpstr>
      <vt:lpstr>Some of the details</vt:lpstr>
      <vt:lpstr>Python Tokens (tókar)</vt:lpstr>
      <vt:lpstr>Python Operators (virkjar)</vt:lpstr>
      <vt:lpstr>Python Punctuators</vt:lpstr>
      <vt:lpstr>Literals (lesgildi)</vt:lpstr>
      <vt:lpstr>Python name conventions</vt:lpstr>
      <vt:lpstr>Naming conventions</vt:lpstr>
      <vt:lpstr>Rule 4</vt:lpstr>
      <vt:lpstr>Variable (breyta)</vt:lpstr>
      <vt:lpstr>Variable Objects</vt:lpstr>
      <vt:lpstr>Namespace (nafnasvið)</vt:lpstr>
      <vt:lpstr>PowerPoint Presentation</vt:lpstr>
      <vt:lpstr>When = doesn't mean equal</vt:lpstr>
      <vt:lpstr>= is assignment</vt:lpstr>
      <vt:lpstr>More Assignment</vt:lpstr>
      <vt:lpstr>PowerPoint Presentation</vt:lpstr>
      <vt:lpstr>variables and types (tög)</vt:lpstr>
      <vt:lpstr>What can go on the lhs</vt:lpstr>
      <vt:lpstr>Python “types”</vt:lpstr>
      <vt:lpstr>What is a type</vt:lpstr>
      <vt:lpstr>Fundamental Types</vt:lpstr>
      <vt:lpstr>Converting types</vt:lpstr>
      <vt:lpstr>Type conversion (tagbreyting)</vt:lpstr>
      <vt:lpstr>Operators (virkjar)</vt:lpstr>
      <vt:lpstr>Binary operators (tvíundarvirkjar)</vt:lpstr>
      <vt:lpstr>Two types of division</vt:lpstr>
      <vt:lpstr>Modulus Operator</vt:lpstr>
      <vt:lpstr>Mixed Types</vt:lpstr>
      <vt:lpstr>PowerPoint Presentation</vt:lpstr>
      <vt:lpstr>Order of operations and parentheses</vt:lpstr>
      <vt:lpstr>Augmented assignment</vt:lpstr>
      <vt:lpstr>Modules</vt:lpstr>
      <vt:lpstr>math module</vt:lpstr>
      <vt:lpstr>Developing an Algorithm</vt:lpstr>
      <vt:lpstr>Develop an Algorithm (algrím)</vt:lpstr>
      <vt:lpstr>Algorithm</vt:lpstr>
      <vt:lpstr>Rule 5</vt:lpstr>
      <vt:lpstr>PowerPoint Presentation</vt:lpstr>
      <vt:lpstr>PowerPoint Presentation</vt:lpstr>
      <vt:lpstr>The Rules</vt:lpstr>
      <vt:lpstr>PowerPoint Presentation</vt:lpstr>
      <vt:lpstr>Control, Quick Overview</vt:lpstr>
      <vt:lpstr>Selection</vt:lpstr>
      <vt:lpstr>Selection</vt:lpstr>
      <vt:lpstr>PowerPoint Presentation</vt:lpstr>
      <vt:lpstr>PowerPoint Presentation</vt:lpstr>
      <vt:lpstr>PowerPoint Presentation</vt:lpstr>
      <vt:lpstr>Python if statement</vt:lpstr>
      <vt:lpstr>Warning about indentation</vt:lpstr>
      <vt:lpstr>Python Selection, Round 2</vt:lpstr>
      <vt:lpstr>PowerPoint Presentation</vt:lpstr>
      <vt:lpstr>Safe Lead in Basketball</vt:lpstr>
      <vt:lpstr>The algorithm (algrím)</vt:lpstr>
      <vt:lpstr>PowerPoint Presentation</vt:lpstr>
      <vt:lpstr>first cut</vt:lpstr>
      <vt:lpstr>PowerPoint Presentation</vt:lpstr>
      <vt:lpstr>second cut</vt:lpstr>
      <vt:lpstr>PowerPoint Presentation</vt:lpstr>
      <vt:lpstr>PowerPoint Presentation</vt:lpstr>
      <vt:lpstr>Repetition (endurtekning), quick overview</vt:lpstr>
      <vt:lpstr>Repeating statements</vt:lpstr>
      <vt:lpstr>While and For statements</vt:lpstr>
      <vt:lpstr>while loop</vt:lpstr>
      <vt:lpstr>PowerPoint Presentation</vt:lpstr>
      <vt:lpstr>repeat while the boolean is true</vt:lpstr>
      <vt:lpstr>PowerPoint Presentation</vt:lpstr>
      <vt:lpstr>PowerPoint Presentation</vt:lpstr>
      <vt:lpstr>General approach to a while</vt:lpstr>
      <vt:lpstr>for and iteration</vt:lpstr>
      <vt:lpstr>PowerPoint Presentation</vt:lpstr>
      <vt:lpstr>Perfect Number Example</vt:lpstr>
      <vt:lpstr>a perfect number</vt:lpstr>
      <vt:lpstr>abundant, deficient</vt:lpstr>
      <vt:lpstr>design</vt:lpstr>
      <vt:lpstr>PowerPoint Presentation</vt:lpstr>
      <vt:lpstr>PowerPoint Presentation</vt:lpstr>
      <vt:lpstr>Improving the Perfect  Number Program</vt:lpstr>
      <vt:lpstr>PowerPoint Presentation</vt:lpstr>
      <vt:lpstr>PowerPoint Presentation</vt:lpstr>
      <vt:lpstr>PowerPoint Presentation</vt:lpstr>
      <vt:lpstr>PowerPoint Presentation</vt:lpstr>
      <vt:lpstr>Control in Depth</vt:lpstr>
      <vt:lpstr>Booleans</vt:lpstr>
      <vt:lpstr>Boolean Expressions  (bool segðir)</vt:lpstr>
      <vt:lpstr>What is True, and what is False</vt:lpstr>
      <vt:lpstr>Boolean expression</vt:lpstr>
      <vt:lpstr>Relational Operators (samanburðarvirkjar)</vt:lpstr>
      <vt:lpstr>What does Equality mean?</vt:lpstr>
      <vt:lpstr>PowerPoint Presentation</vt:lpstr>
      <vt:lpstr>equal vs. same</vt:lpstr>
      <vt:lpstr>Chained comparisons</vt:lpstr>
      <vt:lpstr>Pitfall</vt:lpstr>
      <vt:lpstr>compare using "close enough"</vt:lpstr>
      <vt:lpstr>Compound Expressions (fjölsegðir)</vt:lpstr>
      <vt:lpstr> </vt:lpstr>
      <vt:lpstr> </vt:lpstr>
      <vt:lpstr> </vt:lpstr>
      <vt:lpstr> </vt:lpstr>
      <vt:lpstr>Truth Tables</vt:lpstr>
      <vt:lpstr>Compound Evaluation</vt:lpstr>
      <vt:lpstr>Precedence &amp; Associativity (forgangur og tengsl)</vt:lpstr>
      <vt:lpstr>Boolean operators vs. relationals </vt:lpstr>
      <vt:lpstr>Remember!</vt:lpstr>
      <vt:lpstr>Ego Search on Google</vt:lpstr>
      <vt:lpstr>PowerPoint Presentation</vt:lpstr>
      <vt:lpstr>More on Assignments</vt:lpstr>
      <vt:lpstr>Remember Assignments?</vt:lpstr>
      <vt:lpstr>Can do multiple assignments</vt:lpstr>
      <vt:lpstr>traditional swap</vt:lpstr>
      <vt:lpstr>Swap using multiple assignment</vt:lpstr>
      <vt:lpstr>Chaining for assignment</vt:lpstr>
      <vt:lpstr>More Control: Selection</vt:lpstr>
      <vt:lpstr>Compound Statements (fjölsetningar)</vt:lpstr>
      <vt:lpstr>General format, suites</vt:lpstr>
      <vt:lpstr>Have seen 2 forms of selection</vt:lpstr>
      <vt:lpstr>Python Selection, Round 3</vt:lpstr>
      <vt:lpstr>if, elif, else, the process</vt:lpstr>
      <vt:lpstr>PowerPoint Presentation</vt:lpstr>
      <vt:lpstr>PowerPoint Presentation</vt:lpstr>
      <vt:lpstr>PowerPoint Presentation</vt:lpstr>
      <vt:lpstr>PowerPoint Presentation</vt:lpstr>
      <vt:lpstr>More Control: Repetition</vt:lpstr>
      <vt:lpstr>Developing a while loop</vt:lpstr>
      <vt:lpstr>Issues:</vt:lpstr>
      <vt:lpstr>while loop, round two</vt:lpstr>
      <vt:lpstr>while with else</vt:lpstr>
      <vt:lpstr>PowerPoint Presentation</vt:lpstr>
      <vt:lpstr>Break statement</vt:lpstr>
      <vt:lpstr>PowerPoint Presentation</vt:lpstr>
      <vt:lpstr>PowerPoint Presentation</vt:lpstr>
      <vt:lpstr>Continue statement</vt:lpstr>
      <vt:lpstr>PowerPoint Presentation</vt:lpstr>
      <vt:lpstr>PowerPoint Presentation</vt:lpstr>
      <vt:lpstr>change in control: Break and Continue</vt:lpstr>
      <vt:lpstr>While overview</vt:lpstr>
      <vt:lpstr>Range and for loop</vt:lpstr>
      <vt:lpstr>Range function</vt:lpstr>
      <vt:lpstr>Iterating through the sequence</vt:lpstr>
      <vt:lpstr>range generates on demand</vt:lpstr>
      <vt:lpstr>Hailstone example</vt:lpstr>
      <vt:lpstr>Collatz</vt:lpstr>
      <vt:lpstr>Algorithm</vt:lpstr>
      <vt:lpstr>Even and Odd</vt:lpstr>
      <vt:lpstr>PowerPoint Presentation</vt:lpstr>
      <vt:lpstr>PowerPoint Presentation</vt:lpstr>
      <vt:lpstr>The Rules</vt:lpstr>
      <vt:lpstr>PowerPoint Presentation</vt:lpstr>
      <vt:lpstr>What is an algorithm (algrím)</vt:lpstr>
      <vt:lpstr>Example:Square Root Algorithm</vt:lpstr>
      <vt:lpstr>Algorithm vs Program</vt:lpstr>
      <vt:lpstr>What’s the difference really?</vt:lpstr>
      <vt:lpstr>Aspects of an algorithm</vt:lpstr>
      <vt:lpstr>Aspects of an Algorithm (2)</vt:lpstr>
      <vt:lpstr>A lot to do!</vt:lpstr>
      <vt:lpstr>Aspects of a Program: Readability (Læsileiki)</vt:lpstr>
      <vt:lpstr>Readability(2): Naming</vt:lpstr>
      <vt:lpstr>PowerPoint Presentation</vt:lpstr>
      <vt:lpstr>PowerPoint Presentation</vt:lpstr>
      <vt:lpstr>Readability(3): Comments</vt:lpstr>
      <vt:lpstr>Rule 6</vt:lpstr>
      <vt:lpstr>PowerPoint Presentation</vt:lpstr>
      <vt:lpstr>PowerPoint Presentation</vt:lpstr>
      <vt:lpstr>Readability(4): Indenting (inndráttur)</vt:lpstr>
      <vt:lpstr>Aspects of Programming (2)</vt:lpstr>
      <vt:lpstr>More on Problem Solving</vt:lpstr>
      <vt:lpstr>The Problem is “Problem-Solving”</vt:lpstr>
      <vt:lpstr>Mix of both</vt:lpstr>
      <vt:lpstr>Steps to problem solving</vt:lpstr>
      <vt:lpstr>Engage</vt:lpstr>
      <vt:lpstr>Visualize/See the problem</vt:lpstr>
      <vt:lpstr>Try it/Experiment</vt:lpstr>
      <vt:lpstr>Simplify</vt:lpstr>
      <vt:lpstr>Think it over/Analyze</vt:lpstr>
      <vt:lpstr>One more thing, relax</vt:lpstr>
      <vt:lpstr>Babylonian Square Root Example</vt:lpstr>
      <vt:lpstr>Reminder, rules so far</vt:lpstr>
      <vt:lpstr>PowerPoint Presentation</vt:lpstr>
      <vt:lpstr>Sequence of characters</vt:lpstr>
      <vt:lpstr>And then there is """ """</vt:lpstr>
      <vt:lpstr>non-printing characters</vt:lpstr>
      <vt:lpstr>String Representation</vt:lpstr>
      <vt:lpstr>Subset of  UTF-8</vt:lpstr>
      <vt:lpstr>Strings</vt:lpstr>
      <vt:lpstr>The Index (vísir)</vt:lpstr>
      <vt:lpstr>PowerPoint Presentation</vt:lpstr>
      <vt:lpstr>Accessing an element</vt:lpstr>
      <vt:lpstr>Slicing, the rules</vt:lpstr>
      <vt:lpstr>half open range for slices</vt:lpstr>
      <vt:lpstr>PowerPoint Presentation</vt:lpstr>
      <vt:lpstr>PowerPoint Presentation</vt:lpstr>
      <vt:lpstr>PowerPoint Presentation</vt:lpstr>
      <vt:lpstr>PowerPoint Presentation</vt:lpstr>
      <vt:lpstr>Extended Slicing</vt:lpstr>
      <vt:lpstr>PowerPoint Presentation</vt:lpstr>
      <vt:lpstr>Some python idioms</vt:lpstr>
      <vt:lpstr>String Operations</vt:lpstr>
      <vt:lpstr>Sequences are iterable</vt:lpstr>
      <vt:lpstr>Basic String Operations</vt:lpstr>
      <vt:lpstr>some details</vt:lpstr>
      <vt:lpstr>what does a + b mean?</vt:lpstr>
      <vt:lpstr>The type function</vt:lpstr>
      <vt:lpstr>String comparisons, single char</vt:lpstr>
      <vt:lpstr>comparisons within sequence</vt:lpstr>
      <vt:lpstr>Whole strings</vt:lpstr>
      <vt:lpstr>examples</vt:lpstr>
      <vt:lpstr>Membership operations</vt:lpstr>
      <vt:lpstr>Strings are immutable (óbreytanlegir)</vt:lpstr>
      <vt:lpstr>String methods (aðgerðir) and functions (föll)</vt:lpstr>
      <vt:lpstr>Functions, first cut</vt:lpstr>
      <vt:lpstr>String function: len</vt:lpstr>
      <vt:lpstr>String method</vt:lpstr>
      <vt:lpstr>Example</vt:lpstr>
      <vt:lpstr>more dot notation</vt:lpstr>
      <vt:lpstr>Find</vt:lpstr>
      <vt:lpstr>Chaining methods</vt:lpstr>
      <vt:lpstr>Optional Arguments</vt:lpstr>
      <vt:lpstr>Nesting Methods</vt:lpstr>
      <vt:lpstr>How to know?</vt:lpstr>
      <vt:lpstr>PowerPoint Presentation</vt:lpstr>
      <vt:lpstr>PowerPoint Presentation</vt:lpstr>
      <vt:lpstr>PowerPoint Presentation</vt:lpstr>
      <vt:lpstr>PowerPoint Presentation</vt:lpstr>
      <vt:lpstr>String formatting</vt:lpstr>
      <vt:lpstr>String formatting, better printing</vt:lpstr>
      <vt:lpstr>Basic form</vt:lpstr>
      <vt:lpstr>format method</vt:lpstr>
      <vt:lpstr>map args to {}</vt:lpstr>
      <vt:lpstr>PowerPoint Presentation</vt:lpstr>
      <vt:lpstr>Format string</vt:lpstr>
      <vt:lpstr>Each format string</vt:lpstr>
      <vt:lpstr>PowerPoint Presentation</vt:lpstr>
      <vt:lpstr>Nice table</vt:lpstr>
      <vt:lpstr>Floating Point Precision</vt:lpstr>
      <vt:lpstr>Iteration (ítrun)</vt:lpstr>
      <vt:lpstr>iteration through a sequence</vt:lpstr>
      <vt:lpstr>for statement</vt:lpstr>
      <vt:lpstr>What for means</vt:lpstr>
      <vt:lpstr>Power of the for statement</vt:lpstr>
      <vt:lpstr>PowerPoint Presentation</vt:lpstr>
      <vt:lpstr>PowerPoint Presentation</vt:lpstr>
      <vt:lpstr>enumerate function </vt:lpstr>
      <vt:lpstr>PowerPoint Presentation</vt:lpstr>
      <vt:lpstr>PowerPoint Presentation</vt:lpstr>
      <vt:lpstr>split function</vt:lpstr>
      <vt:lpstr>reorder a name</vt:lpstr>
      <vt:lpstr>Palindromes and the rules</vt:lpstr>
      <vt:lpstr>lower case and punctuation</vt:lpstr>
      <vt:lpstr>PowerPoint Presentation</vt:lpstr>
      <vt:lpstr>PowerPoint Presentation</vt:lpstr>
      <vt:lpstr>More String Formatting</vt:lpstr>
      <vt:lpstr>PowerPoint Presentation</vt:lpstr>
      <vt:lpstr>arg</vt:lpstr>
      <vt:lpstr>fill, =</vt:lpstr>
      <vt:lpstr>sign</vt:lpstr>
      <vt:lpstr>example</vt:lpstr>
      <vt:lpstr># , and 0</vt:lpstr>
      <vt:lpstr>nice for tables</vt:lpstr>
      <vt:lpstr>Reminder, rules so far</vt:lpstr>
      <vt:lpstr>PowerPoint Presentation</vt:lpstr>
      <vt:lpstr>What is a function (fall)?</vt:lpstr>
      <vt:lpstr>Functions</vt:lpstr>
      <vt:lpstr>Why have them?</vt:lpstr>
      <vt:lpstr>Mathematical Notation</vt:lpstr>
      <vt:lpstr>Python Invocation (vakning/kall)</vt:lpstr>
      <vt:lpstr>Function definition (skilgreining)</vt:lpstr>
      <vt:lpstr>PowerPoint Presentation</vt:lpstr>
      <vt:lpstr>return statement</vt:lpstr>
      <vt:lpstr>PowerPoint Presentation</vt:lpstr>
      <vt:lpstr>PowerPoint Presentation</vt:lpstr>
      <vt:lpstr>Triple quoted string in function</vt:lpstr>
      <vt:lpstr>Operation</vt:lpstr>
      <vt:lpstr>PowerPoint Presentation</vt:lpstr>
      <vt:lpstr>PowerPoint Presentation</vt:lpstr>
      <vt:lpstr>PowerPoint Presentation</vt:lpstr>
      <vt:lpstr>PowerPoint Presentation</vt:lpstr>
      <vt:lpstr>PowerPoint Presentation</vt:lpstr>
      <vt:lpstr>PowerPoint Presentation</vt:lpstr>
      <vt:lpstr>Area of a Triangle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Did functions help?</vt:lpstr>
      <vt:lpstr>How to write a function</vt:lpstr>
      <vt:lpstr>More on functions</vt:lpstr>
      <vt:lpstr>Rule 8</vt:lpstr>
      <vt:lpstr>Procedures (stefjur)</vt:lpstr>
      <vt:lpstr>Multiple returns in a function</vt:lpstr>
      <vt:lpstr>Reminder, rules so far</vt:lpstr>
      <vt:lpstr>PowerPoint Presentation</vt:lpstr>
      <vt:lpstr>What is a file (skrá)?</vt:lpstr>
      <vt:lpstr>Two types of files</vt:lpstr>
      <vt:lpstr>File Objects or stream (straumur)</vt:lpstr>
      <vt:lpstr>PowerPoint Presentation</vt:lpstr>
      <vt:lpstr>Buffering</vt:lpstr>
      <vt:lpstr>Making a file object</vt:lpstr>
      <vt:lpstr>Where is the disk file?</vt:lpstr>
      <vt:lpstr>Different modes</vt:lpstr>
      <vt:lpstr>Careful with write modes</vt:lpstr>
      <vt:lpstr>Text files use strings</vt:lpstr>
      <vt:lpstr>writing to a file (skrifa í skrá)</vt:lpstr>
      <vt:lpstr>close</vt:lpstr>
      <vt:lpstr>PowerPoint Presentation</vt:lpstr>
      <vt:lpstr>PowerPoint Presentation</vt:lpstr>
      <vt:lpstr>Word Puzzle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Exceptions (frábrigði) First Cut</vt:lpstr>
      <vt:lpstr>How to deal with problems</vt:lpstr>
      <vt:lpstr>What counts as exceptional</vt:lpstr>
      <vt:lpstr>exceptions (2)</vt:lpstr>
      <vt:lpstr>Error Names</vt:lpstr>
      <vt:lpstr>a kind of non-local control</vt:lpstr>
      <vt:lpstr>Doing better with input</vt:lpstr>
      <vt:lpstr>Worse yet, input is evil</vt:lpstr>
      <vt:lpstr>Rule 7</vt:lpstr>
      <vt:lpstr>General form, version 1</vt:lpstr>
      <vt:lpstr>try suite</vt:lpstr>
      <vt:lpstr>except suite</vt:lpstr>
      <vt:lpstr>try/except group</vt:lpstr>
      <vt:lpstr>PowerPoint Presentation</vt:lpstr>
      <vt:lpstr>PowerPoint Presentation</vt:lpstr>
      <vt:lpstr>Counting Poker Hands</vt:lpstr>
      <vt:lpstr>Reminder, rules so far</vt:lpstr>
      <vt:lpstr>PowerPoint Presentation</vt:lpstr>
      <vt:lpstr>Data Structures (Gagnaskipan)</vt:lpstr>
      <vt:lpstr>Data Structures and algorithms</vt:lpstr>
      <vt:lpstr>Data Structures</vt:lpstr>
      <vt:lpstr>Kinds of data structures</vt:lpstr>
      <vt:lpstr>Python built in data structures</vt:lpstr>
      <vt:lpstr>Lists</vt:lpstr>
      <vt:lpstr>The Python List Data Structure</vt:lpstr>
      <vt:lpstr>Make a List</vt:lpstr>
      <vt:lpstr>make a list</vt:lpstr>
      <vt:lpstr>Similarities with strings</vt:lpstr>
      <vt:lpstr>Operators</vt:lpstr>
      <vt:lpstr>differences between lists and strings</vt:lpstr>
      <vt:lpstr>PowerPoint Presentation</vt:lpstr>
      <vt:lpstr>Indexing (vísun)</vt:lpstr>
      <vt:lpstr>List of Lists</vt:lpstr>
      <vt:lpstr>List Functions (listaföll)</vt:lpstr>
      <vt:lpstr>Iteration (ítrun)</vt:lpstr>
      <vt:lpstr>Mutable</vt:lpstr>
      <vt:lpstr>Change an object's contents</vt:lpstr>
      <vt:lpstr>Lists are mutable</vt:lpstr>
      <vt:lpstr>List methods</vt:lpstr>
      <vt:lpstr>Again, lists have methods </vt:lpstr>
      <vt:lpstr>Some new methods</vt:lpstr>
      <vt:lpstr>More about list methods</vt:lpstr>
      <vt:lpstr>Unusual results</vt:lpstr>
      <vt:lpstr>Split</vt:lpstr>
      <vt:lpstr>Sorting</vt:lpstr>
      <vt:lpstr>reverse words in a string</vt:lpstr>
      <vt:lpstr>Sorted function</vt:lpstr>
      <vt:lpstr>Some Examples</vt:lpstr>
      <vt:lpstr>Anagram example</vt:lpstr>
      <vt:lpstr>PowerPoint Presentation</vt:lpstr>
      <vt:lpstr>PowerPoint Presentation</vt:lpstr>
      <vt:lpstr>PowerPoint Presentation</vt:lpstr>
      <vt:lpstr>PowerPoint Presentation</vt:lpstr>
      <vt:lpstr>PowerPoint Presentation</vt:lpstr>
      <vt:lpstr>repeat input prompt for valid input</vt:lpstr>
      <vt:lpstr>PowerPoint Presentation</vt:lpstr>
      <vt:lpstr>PowerPoint Presentation</vt:lpstr>
      <vt:lpstr>PowerPoint Presentation</vt:lpstr>
      <vt:lpstr>PowerPoint Presentation</vt:lpstr>
      <vt:lpstr>PowerPoint Presentation</vt:lpstr>
      <vt:lpstr>More about mutables</vt:lpstr>
      <vt:lpstr>Reminder, assignment</vt:lpstr>
      <vt:lpstr>PowerPoint Presentation</vt:lpstr>
      <vt:lpstr>immutables</vt:lpstr>
      <vt:lpstr>PowerPoint Presentation</vt:lpstr>
      <vt:lpstr>Mutability </vt:lpstr>
      <vt:lpstr>PowerPoint Presentation</vt:lpstr>
      <vt:lpstr>PowerPoint Presentation</vt:lpstr>
      <vt:lpstr>Copying</vt:lpstr>
      <vt:lpstr>PowerPoint Presentation</vt:lpstr>
      <vt:lpstr>Sort_of/depends</vt:lpstr>
      <vt:lpstr>PowerPoint Presentation</vt:lpstr>
      <vt:lpstr>PowerPoint Presentation</vt:lpstr>
      <vt:lpstr>PowerPoint Presentation</vt:lpstr>
      <vt:lpstr>PowerPoint Presentation</vt:lpstr>
      <vt:lpstr>shallow vs deep</vt:lpstr>
      <vt:lpstr>PowerPoint Presentation</vt:lpstr>
      <vt:lpstr>Tuples (túplur)</vt:lpstr>
      <vt:lpstr>Tuples</vt:lpstr>
      <vt:lpstr>The question is, Why?</vt:lpstr>
      <vt:lpstr>Lists and Tuple</vt:lpstr>
      <vt:lpstr>Commas make a tuple</vt:lpstr>
      <vt:lpstr>Data Structures in General</vt:lpstr>
      <vt:lpstr>Organization of data</vt:lpstr>
      <vt:lpstr>A good data structure</vt:lpstr>
      <vt:lpstr>EPA Example</vt:lpstr>
      <vt:lpstr>List Comprehensions</vt:lpstr>
      <vt:lpstr>Lists are a big deal!</vt:lpstr>
      <vt:lpstr>Constructing lists</vt:lpstr>
      <vt:lpstr>modifying what we collect</vt:lpstr>
      <vt:lpstr>multiple collects</vt:lpstr>
      <vt:lpstr>modifying what gets collected</vt:lpstr>
      <vt:lpstr>Reminder, rules so far</vt:lpstr>
      <vt:lpstr>PowerPoint Presentation</vt:lpstr>
      <vt:lpstr>First cut, scope (gildissvið)</vt:lpstr>
      <vt:lpstr>Defining scope (gildissvið)</vt:lpstr>
      <vt:lpstr>Find the namespace (nafnasvið)</vt:lpstr>
      <vt:lpstr>A function’s namespace </vt:lpstr>
      <vt:lpstr>Passing argument to parameter</vt:lpstr>
      <vt:lpstr>Passing immutable objects</vt:lpstr>
      <vt:lpstr>PowerPoint Presentation</vt:lpstr>
      <vt:lpstr>What does “pass” mean?</vt:lpstr>
      <vt:lpstr>Assignment changes association</vt:lpstr>
      <vt:lpstr>PowerPoint Presentation</vt:lpstr>
      <vt:lpstr>passing mutable objects</vt:lpstr>
      <vt:lpstr>Sharing mutables</vt:lpstr>
      <vt:lpstr>PowerPoint Presentation</vt:lpstr>
      <vt:lpstr>PowerPoint Presentation</vt:lpstr>
      <vt:lpstr>More on Functions</vt:lpstr>
      <vt:lpstr>Functions return one thing</vt:lpstr>
      <vt:lpstr>assignment in a function</vt:lpstr>
      <vt:lpstr>Example</vt:lpstr>
      <vt:lpstr>PowerPoint Presentation</vt:lpstr>
      <vt:lpstr>PowerPoint Presentation</vt:lpstr>
      <vt:lpstr>Example</vt:lpstr>
      <vt:lpstr>PowerPoint Presentation</vt:lpstr>
      <vt:lpstr>PowerPoint Presentation</vt:lpstr>
      <vt:lpstr>PowerPoint Presentation</vt:lpstr>
      <vt:lpstr>Example</vt:lpstr>
      <vt:lpstr>PowerPoint Presentation</vt:lpstr>
      <vt:lpstr>PowerPoint Presentation</vt:lpstr>
      <vt:lpstr>PowerPoint Presentation</vt:lpstr>
      <vt:lpstr>assignment to a local</vt:lpstr>
      <vt:lpstr>Default and Named parameters</vt:lpstr>
      <vt:lpstr>Defaults</vt:lpstr>
      <vt:lpstr>Named parameter</vt:lpstr>
      <vt:lpstr>Name use works in general case </vt:lpstr>
      <vt:lpstr>Default args and mutables</vt:lpstr>
      <vt:lpstr>weird</vt:lpstr>
      <vt:lpstr>PowerPoint Presentation</vt:lpstr>
      <vt:lpstr>PowerPoint Presentation</vt:lpstr>
      <vt:lpstr>Functions as objects and docstrings</vt:lpstr>
      <vt:lpstr>Functions are objects too! Föll eru hlutir</vt:lpstr>
      <vt:lpstr>function annotations fallaskýringar</vt:lpstr>
      <vt:lpstr>PowerPoint Presentation</vt:lpstr>
      <vt:lpstr>Docstring</vt:lpstr>
      <vt:lpstr>Can ask for docstring</vt:lpstr>
      <vt:lpstr>Determining final grade</vt:lpstr>
      <vt:lpstr>PowerPoint Presentation</vt:lpstr>
      <vt:lpstr>PowerPoint Presentation</vt:lpstr>
      <vt:lpstr>PowerPoint Presentation</vt:lpstr>
      <vt:lpstr>PowerPoint Presentation</vt:lpstr>
      <vt:lpstr>PowerPoint Presentation</vt:lpstr>
      <vt:lpstr>PowerPoint Presentation</vt:lpstr>
      <vt:lpstr>Arbitrary arguments</vt:lpstr>
      <vt:lpstr>example</vt:lpstr>
      <vt:lpstr>Reminder, rules so far</vt:lpstr>
      <vt:lpstr>PowerPoint Presentation</vt:lpstr>
      <vt:lpstr>More Data Structures</vt:lpstr>
      <vt:lpstr>Dictionaries (uppflettitöflur)</vt:lpstr>
      <vt:lpstr>What is a dictionary?</vt:lpstr>
      <vt:lpstr>Key Value pairs</vt:lpstr>
      <vt:lpstr>Python Dictionary</vt:lpstr>
      <vt:lpstr>PowerPoint Presentation</vt:lpstr>
      <vt:lpstr>keys and values</vt:lpstr>
      <vt:lpstr>collections but not a sequence</vt:lpstr>
      <vt:lpstr>Access dictionary elements</vt:lpstr>
      <vt:lpstr>Dictionaries are mutable</vt:lpstr>
      <vt:lpstr>again, common operators</vt:lpstr>
      <vt:lpstr>fewer methods</vt:lpstr>
      <vt:lpstr>Dictionary content methods</vt:lpstr>
      <vt:lpstr>Views are iterable</vt:lpstr>
      <vt:lpstr>PowerPoint Presentation</vt:lpstr>
      <vt:lpstr>Frequency of words in list 3 ways</vt:lpstr>
      <vt:lpstr>membership test</vt:lpstr>
      <vt:lpstr>exceptions</vt:lpstr>
      <vt:lpstr>get method</vt:lpstr>
      <vt:lpstr>PowerPoint Presentation</vt:lpstr>
      <vt:lpstr>4 functions</vt:lpstr>
      <vt:lpstr>Passing mutables</vt:lpstr>
      <vt:lpstr>PowerPoint Presentation</vt:lpstr>
      <vt:lpstr>PowerPoint Presentation</vt:lpstr>
      <vt:lpstr>sorting in pretty_print</vt:lpstr>
      <vt:lpstr>PowerPoint Presentation</vt:lpstr>
      <vt:lpstr>PowerPoint Presentation</vt:lpstr>
      <vt:lpstr>Periodic Table example</vt:lpstr>
      <vt:lpstr>comma separated values (csv)</vt:lpstr>
      <vt:lpstr>csv module</vt:lpstr>
      <vt:lpstr>encodings other than UTF-8</vt:lpstr>
      <vt:lpstr>example</vt:lpstr>
      <vt:lpstr>PowerPoint Presentation</vt:lpstr>
      <vt:lpstr>PowerPoint Presentation</vt:lpstr>
      <vt:lpstr>PowerPoint Presentation</vt:lpstr>
      <vt:lpstr>Sets (mengi)</vt:lpstr>
      <vt:lpstr>Sets, as in Mathematical Sets</vt:lpstr>
      <vt:lpstr>Creating a set</vt:lpstr>
      <vt:lpstr>Diverse elements</vt:lpstr>
      <vt:lpstr>no duplicates</vt:lpstr>
      <vt:lpstr>example</vt:lpstr>
      <vt:lpstr>common operators</vt:lpstr>
      <vt:lpstr>Set operators (mengjavirkjar)</vt:lpstr>
      <vt:lpstr>method: intersection, op: &amp;</vt:lpstr>
      <vt:lpstr>method:difference op: -</vt:lpstr>
      <vt:lpstr>method: union,  op: |</vt:lpstr>
      <vt:lpstr>method:symmetric_difference, op: ^</vt:lpstr>
      <vt:lpstr>method: issubset, op: &lt;= method: issuperset, op: &gt;=</vt:lpstr>
      <vt:lpstr>Other Set Ops</vt:lpstr>
      <vt:lpstr>PowerPoint Presentation</vt:lpstr>
      <vt:lpstr>PowerPoint Presentation</vt:lpstr>
      <vt:lpstr>Common words in Gettysburg Address and Declaration of Independence</vt:lpstr>
      <vt:lpstr>4 functions</vt:lpstr>
      <vt:lpstr>PowerPoint Presentation</vt:lpstr>
      <vt:lpstr>PowerPoint Presentation</vt:lpstr>
      <vt:lpstr>more complicated pretty print</vt:lpstr>
      <vt:lpstr>PowerPoint Presentation</vt:lpstr>
      <vt:lpstr>More on Scope  (meira um gildissvið)</vt:lpstr>
      <vt:lpstr>OK, what is a namespace (nafnasvið)</vt:lpstr>
      <vt:lpstr>Scope (gildissvið)</vt:lpstr>
      <vt:lpstr>Multiple scopes</vt:lpstr>
      <vt:lpstr>Two kinds</vt:lpstr>
      <vt:lpstr>Unqualified</vt:lpstr>
      <vt:lpstr>unqualified follow the LEGB rule</vt:lpstr>
      <vt:lpstr>PowerPoint Presentation</vt:lpstr>
      <vt:lpstr>locals() function</vt:lpstr>
      <vt:lpstr>function local values</vt:lpstr>
      <vt:lpstr>PowerPoint Presentation</vt:lpstr>
      <vt:lpstr>PowerPoint Presentation</vt:lpstr>
      <vt:lpstr>globals() function</vt:lpstr>
      <vt:lpstr>PowerPoint Presentation</vt:lpstr>
      <vt:lpstr>PowerPoint Presentation</vt:lpstr>
      <vt:lpstr>Global Assignment Rule</vt:lpstr>
      <vt:lpstr>PowerPoint Presentation</vt:lpstr>
      <vt:lpstr>PowerPoint Presentation</vt:lpstr>
      <vt:lpstr>the global statement</vt:lpstr>
      <vt:lpstr>PowerPoint Presentation</vt:lpstr>
      <vt:lpstr>PowerPoint Presentation</vt:lpstr>
      <vt:lpstr>Builtin</vt:lpstr>
      <vt:lpstr>Enclosed</vt:lpstr>
      <vt:lpstr>PowerPoint Presentation</vt:lpstr>
      <vt:lpstr>PowerPoint Presentation</vt:lpstr>
      <vt:lpstr>PowerPoint Presentation</vt:lpstr>
      <vt:lpstr>Building dictionaries faster</vt:lpstr>
      <vt:lpstr>dict and set comprehensions</vt:lpstr>
      <vt:lpstr>dict comprehension</vt:lpstr>
      <vt:lpstr>set comprehension</vt:lpstr>
      <vt:lpstr>Reminder, rules so far</vt:lpstr>
      <vt:lpstr>PowerPoint Presentation</vt:lpstr>
      <vt:lpstr>PowerPoint Presentation</vt:lpstr>
      <vt:lpstr>PowerPoint Presentation</vt:lpstr>
      <vt:lpstr>What is a class (klasi)?</vt:lpstr>
      <vt:lpstr>Short answer</vt:lpstr>
      <vt:lpstr>Responding to “messages”</vt:lpstr>
      <vt:lpstr>Everything in Python is an object</vt:lpstr>
      <vt:lpstr>type vs class</vt:lpstr>
      <vt:lpstr>OOP helps for software engineering</vt:lpstr>
      <vt:lpstr>More refactoring</vt:lpstr>
      <vt:lpstr>OOP principles</vt:lpstr>
      <vt:lpstr>Class (klasi) versus  instance (tilvik)</vt:lpstr>
      <vt:lpstr>Template vs exemplar</vt:lpstr>
      <vt:lpstr>Same in OOP</vt:lpstr>
      <vt:lpstr>Why a class</vt:lpstr>
      <vt:lpstr>A First Class</vt:lpstr>
      <vt:lpstr>Standard Class Names</vt:lpstr>
      <vt:lpstr>PowerPoint Presentation</vt:lpstr>
      <vt:lpstr>dir() function</vt:lpstr>
      <vt:lpstr>pass keyword</vt:lpstr>
      <vt:lpstr>PowerPoint Presentation</vt:lpstr>
      <vt:lpstr>Constructor (smiður)</vt:lpstr>
      <vt:lpstr>dot reference</vt:lpstr>
      <vt:lpstr>examples</vt:lpstr>
      <vt:lpstr>How to make an object-local value</vt:lpstr>
      <vt:lpstr>New attribute shown in dir</vt:lpstr>
      <vt:lpstr>Class instance relationship</vt:lpstr>
      <vt:lpstr>Instance knows its class</vt:lpstr>
      <vt:lpstr>PowerPoint Presentation</vt:lpstr>
      <vt:lpstr>PowerPoint Presentation</vt:lpstr>
      <vt:lpstr>Scope</vt:lpstr>
      <vt:lpstr>Part of the Object Scope Rule</vt:lpstr>
      <vt:lpstr>PowerPoint Presentation</vt:lpstr>
      <vt:lpstr>PowerPoint Presentation</vt:lpstr>
      <vt:lpstr>Methods (aðgerðir)</vt:lpstr>
      <vt:lpstr>PowerPoint Presentation</vt:lpstr>
      <vt:lpstr>PowerPoint Presentation</vt:lpstr>
      <vt:lpstr>method versus function</vt:lpstr>
      <vt:lpstr>difference in calling</vt:lpstr>
      <vt:lpstr>difference in definition</vt:lpstr>
      <vt:lpstr>more on self</vt:lpstr>
      <vt:lpstr>Binding self</vt:lpstr>
      <vt:lpstr>self is bound for us</vt:lpstr>
      <vt:lpstr>Writing a class</vt:lpstr>
      <vt:lpstr>PowerPoint Presentation</vt:lpstr>
      <vt:lpstr>PowerPoint Presentation</vt:lpstr>
      <vt:lpstr>Python Standard Methods</vt:lpstr>
      <vt:lpstr>Standard Method: Constructor</vt:lpstr>
      <vt:lpstr>calling a constructor</vt:lpstr>
      <vt:lpstr>defining the constructor</vt:lpstr>
      <vt:lpstr>Student constructor</vt:lpstr>
      <vt:lpstr>example</vt:lpstr>
      <vt:lpstr>PowerPoint Presentation</vt:lpstr>
      <vt:lpstr>default constructor</vt:lpstr>
      <vt:lpstr>Every class should have __init__</vt:lpstr>
      <vt:lpstr>__str__, printing</vt:lpstr>
      <vt:lpstr>Now there are three</vt:lpstr>
      <vt:lpstr>Class designer</vt:lpstr>
      <vt:lpstr>PowerPoint Presentation</vt:lpstr>
      <vt:lpstr>PowerPoint Presentation</vt:lpstr>
      <vt:lpstr>Rule 9</vt:lpstr>
      <vt:lpstr>OOP helps software engineering</vt:lpstr>
      <vt:lpstr>More refactoring</vt:lpstr>
      <vt:lpstr>OOP principles (again)</vt:lpstr>
      <vt:lpstr>We are still at encapsulation</vt:lpstr>
      <vt:lpstr>Private values</vt:lpstr>
      <vt:lpstr>class namespaces are dicts</vt:lpstr>
      <vt:lpstr>private variables in an instance</vt:lpstr>
      <vt:lpstr>privacy in Python</vt:lpstr>
      <vt:lpstr>privacy example</vt:lpstr>
      <vt:lpstr>Reminder, rules so far</vt:lpstr>
      <vt:lpstr>PowerPoint Presentation</vt:lpstr>
      <vt:lpstr>The three OOP factors</vt:lpstr>
      <vt:lpstr>We are still at encapsulation</vt:lpstr>
      <vt:lpstr>One more aspect</vt:lpstr>
      <vt:lpstr>An example</vt:lpstr>
      <vt:lpstr>example program</vt:lpstr>
      <vt:lpstr>just like any other number</vt:lpstr>
      <vt:lpstr>But how can that work?</vt:lpstr>
      <vt:lpstr>More on type</vt:lpstr>
      <vt:lpstr>Introspection</vt:lpstr>
      <vt:lpstr>Python introspection ops</vt:lpstr>
      <vt:lpstr>PowerPoint Presentation</vt:lpstr>
      <vt:lpstr>PowerPoint Presentation</vt:lpstr>
      <vt:lpstr>Operator Overloading (fjölbinding virkja)</vt:lpstr>
      <vt:lpstr>So what does var1+var2 mean?</vt:lpstr>
      <vt:lpstr>We've seen this before</vt:lpstr>
      <vt:lpstr>Operator overloading</vt:lpstr>
      <vt:lpstr>Python overload ops</vt:lpstr>
      <vt:lpstr>PowerPoint Presentation</vt:lpstr>
      <vt:lpstr>PowerPoint Presentation</vt:lpstr>
      <vt:lpstr>PowerPoint Presentation</vt:lpstr>
      <vt:lpstr>how does v1+v2 map to __add__</vt:lpstr>
      <vt:lpstr>Calling __str__</vt:lpstr>
      <vt:lpstr>PowerPoint Presentation</vt:lpstr>
      <vt:lpstr>Simple Rational Number class</vt:lpstr>
      <vt:lpstr>PowerPoint Presentation</vt:lpstr>
      <vt:lpstr>__str__ vs __repr__</vt:lpstr>
      <vt:lpstr>the __init__ method</vt:lpstr>
      <vt:lpstr>provide addition</vt:lpstr>
      <vt:lpstr>the lcm and gcd</vt:lpstr>
      <vt:lpstr>LCM in terms of GCD</vt:lpstr>
      <vt:lpstr>GCD and Euclid</vt:lpstr>
      <vt:lpstr>PowerPoint Presentation</vt:lpstr>
      <vt:lpstr>The Algorithm</vt:lpstr>
      <vt:lpstr>PowerPoint Presentation</vt:lpstr>
      <vt:lpstr>PowerPoint Presentation</vt:lpstr>
      <vt:lpstr>Equality</vt:lpstr>
      <vt:lpstr>PowerPoint Presentation</vt:lpstr>
      <vt:lpstr>PowerPoint Presentation</vt:lpstr>
      <vt:lpstr>Fitting in</vt:lpstr>
      <vt:lpstr>What doesn't work</vt:lpstr>
      <vt:lpstr>So r1+r2, but what about</vt:lpstr>
      <vt:lpstr>r1 + 1</vt:lpstr>
      <vt:lpstr>Introspection in __add__</vt:lpstr>
      <vt:lpstr>PowerPoint Presentation</vt:lpstr>
      <vt:lpstr>PowerPoint Presentation</vt:lpstr>
      <vt:lpstr>what about 1 + r1</vt:lpstr>
      <vt:lpstr>radd method</vt:lpstr>
      <vt:lpstr>__radd__ vs __add__</vt:lpstr>
      <vt:lpstr>radd</vt:lpstr>
      <vt:lpstr>Inheritance (erfðir)</vt:lpstr>
      <vt:lpstr>Class-Instance relations</vt:lpstr>
      <vt:lpstr>Class-Class relations</vt:lpstr>
      <vt:lpstr>computer science 'trees'</vt:lpstr>
      <vt:lpstr>Classes related by a hierarchy</vt:lpstr>
      <vt:lpstr>class statement</vt:lpstr>
      <vt:lpstr>PowerPoint Presentation</vt:lpstr>
      <vt:lpstr>PowerPoint Presentation</vt:lpstr>
      <vt:lpstr>PowerPoint Presentation</vt:lpstr>
      <vt:lpstr>is-a, super and sub class</vt:lpstr>
      <vt:lpstr>um, so what?</vt:lpstr>
      <vt:lpstr>Scope for objects, the full story</vt:lpstr>
      <vt:lpstr>PowerPoint Presentation</vt:lpstr>
      <vt:lpstr>Inheritance is powerful but also can be complicated</vt:lpstr>
      <vt:lpstr>PowerPoint Presentation</vt:lpstr>
      <vt:lpstr>builtins are objects too</vt:lpstr>
      <vt:lpstr>specializing a method</vt:lpstr>
      <vt:lpstr>unbound methods</vt:lpstr>
      <vt:lpstr>Why???</vt:lpstr>
      <vt:lpstr>Why call the super class init?</vt:lpstr>
      <vt:lpstr>explicit calls to the super</vt:lpstr>
      <vt:lpstr>Gives us a way to organize code</vt:lpstr>
      <vt:lpstr>Reminder, rules so far</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usnidem</dc:creator>
  <cp:lastModifiedBy>Hrefna Guðmundsdóttir</cp:lastModifiedBy>
  <cp:revision>33</cp:revision>
  <dcterms:created xsi:type="dcterms:W3CDTF">2012-03-21T18:49:41Z</dcterms:created>
  <dcterms:modified xsi:type="dcterms:W3CDTF">2020-12-29T14:37:25Z</dcterms:modified>
</cp:coreProperties>
</file>

<file path=docProps/thumbnail.jpeg>
</file>